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256" r:id="rId2"/>
    <p:sldId id="306" r:id="rId3"/>
    <p:sldId id="268" r:id="rId4"/>
    <p:sldId id="307" r:id="rId5"/>
    <p:sldId id="309" r:id="rId6"/>
    <p:sldId id="304" r:id="rId7"/>
    <p:sldId id="291" r:id="rId8"/>
    <p:sldId id="280" r:id="rId9"/>
    <p:sldId id="282" r:id="rId10"/>
    <p:sldId id="284" r:id="rId11"/>
    <p:sldId id="261" r:id="rId12"/>
    <p:sldId id="257" r:id="rId13"/>
    <p:sldId id="287" r:id="rId14"/>
    <p:sldId id="293" r:id="rId15"/>
    <p:sldId id="311" r:id="rId16"/>
    <p:sldId id="276" r:id="rId17"/>
    <p:sldId id="302" r:id="rId18"/>
    <p:sldId id="299" r:id="rId19"/>
    <p:sldId id="300" r:id="rId20"/>
    <p:sldId id="264" r:id="rId21"/>
    <p:sldId id="259" r:id="rId22"/>
    <p:sldId id="267" r:id="rId23"/>
    <p:sldId id="258" r:id="rId24"/>
    <p:sldId id="318" r:id="rId25"/>
    <p:sldId id="312" r:id="rId26"/>
    <p:sldId id="314" r:id="rId27"/>
    <p:sldId id="294" r:id="rId28"/>
    <p:sldId id="319" r:id="rId29"/>
    <p:sldId id="320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64" autoAdjust="0"/>
    <p:restoredTop sz="94693" autoAdjust="0"/>
  </p:normalViewPr>
  <p:slideViewPr>
    <p:cSldViewPr>
      <p:cViewPr>
        <p:scale>
          <a:sx n="66" d="100"/>
          <a:sy n="66" d="100"/>
        </p:scale>
        <p:origin x="-774" y="-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E7149A20-4EBB-4EED-80CD-F5034DD03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45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PE" noProof="0" smtClean="0"/>
              <a:t>Click to edit Master text styles</a:t>
            </a:r>
          </a:p>
          <a:p>
            <a:pPr lvl="1"/>
            <a:r>
              <a:rPr lang="es-PE" noProof="0" smtClean="0"/>
              <a:t>Second level</a:t>
            </a:r>
          </a:p>
          <a:p>
            <a:pPr lvl="2"/>
            <a:r>
              <a:rPr lang="es-PE" noProof="0" smtClean="0"/>
              <a:t>Third level</a:t>
            </a:r>
          </a:p>
          <a:p>
            <a:pPr lvl="3"/>
            <a:r>
              <a:rPr lang="es-PE" noProof="0" smtClean="0"/>
              <a:t>Fourth level</a:t>
            </a:r>
          </a:p>
          <a:p>
            <a:pPr lvl="4"/>
            <a:r>
              <a:rPr lang="es-PE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FC4BF116-F907-406A-80F7-931FF2A7DD4C}" type="slidenum">
              <a:rPr lang="es-PE"/>
              <a:pPr>
                <a:defRPr/>
              </a:pPr>
              <a:t>‹#›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A55C46-6F45-4258-B3F2-50B78F10D3B9}" type="slidenum">
              <a:rPr lang="es-PE"/>
              <a:pPr/>
              <a:t>1</a:t>
            </a:fld>
            <a:endParaRPr lang="es-PE"/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60C534-4480-4BDB-B23C-0E054D2A3738}" type="slidenum">
              <a:rPr lang="es-PE"/>
              <a:pPr/>
              <a:t>2</a:t>
            </a:fld>
            <a:endParaRPr lang="es-PE"/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42B381-9DED-4E47-BDF6-E575B523B5A2}" type="slidenum">
              <a:rPr lang="es-PE"/>
              <a:pPr/>
              <a:t>3</a:t>
            </a:fld>
            <a:endParaRPr lang="es-PE"/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8662B7-EBE8-4A1C-8792-F113E281E88B}" type="slidenum">
              <a:rPr lang="es-PE"/>
              <a:pPr/>
              <a:t>4</a:t>
            </a:fld>
            <a:endParaRPr lang="es-PE"/>
          </a:p>
        </p:txBody>
      </p:sp>
      <p:sp>
        <p:nvSpPr>
          <p:cNvPr id="70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7B05B7-395E-4F09-858D-B9BFB94EEDD6}" type="slidenum">
              <a:rPr lang="es-PE"/>
              <a:pPr/>
              <a:t>5</a:t>
            </a:fld>
            <a:endParaRPr lang="es-PE"/>
          </a:p>
        </p:txBody>
      </p:sp>
      <p:sp>
        <p:nvSpPr>
          <p:cNvPr id="716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6EB17C-181E-497B-A842-E0142D0363AD}" type="slidenum">
              <a:rPr lang="es-PE"/>
              <a:pPr/>
              <a:t>6</a:t>
            </a:fld>
            <a:endParaRPr lang="es-PE"/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E036D3-6B9A-418E-9C89-99E177ED6220}" type="slidenum">
              <a:rPr lang="es-PE"/>
              <a:pPr/>
              <a:t>7</a:t>
            </a:fld>
            <a:endParaRPr lang="es-PE"/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E3228A-4895-4FD6-A568-6392C1872A64}" type="slidenum">
              <a:rPr lang="es-PE"/>
              <a:pPr/>
              <a:t>8</a:t>
            </a:fld>
            <a:endParaRPr lang="es-PE"/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5CDD88-5BC6-47DC-BDA3-99AB32CA659B}" type="slidenum">
              <a:rPr lang="es-PE"/>
              <a:pPr/>
              <a:t>9</a:t>
            </a:fld>
            <a:endParaRPr lang="es-PE"/>
          </a:p>
        </p:txBody>
      </p:sp>
      <p:sp>
        <p:nvSpPr>
          <p:cNvPr id="798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2B12DC-2359-40A7-941C-E5B3A923D8CF}" type="slidenum">
              <a:rPr lang="es-PE"/>
              <a:pPr/>
              <a:t>10</a:t>
            </a:fld>
            <a:endParaRPr lang="es-PE"/>
          </a:p>
        </p:txBody>
      </p:sp>
      <p:sp>
        <p:nvSpPr>
          <p:cNvPr id="819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303590-46BF-408B-A419-B03790A6A755}" type="slidenum">
              <a:rPr lang="es-PE"/>
              <a:pPr/>
              <a:t>11</a:t>
            </a:fld>
            <a:endParaRPr lang="es-PE"/>
          </a:p>
        </p:txBody>
      </p:sp>
      <p:sp>
        <p:nvSpPr>
          <p:cNvPr id="829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A92E4-BF40-49AF-96F0-A9067D763848}" type="slidenum">
              <a:rPr lang="es-PE"/>
              <a:pPr/>
              <a:t>12</a:t>
            </a:fld>
            <a:endParaRPr lang="es-PE"/>
          </a:p>
        </p:txBody>
      </p:sp>
      <p:sp>
        <p:nvSpPr>
          <p:cNvPr id="849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060DF8-5234-4B5A-A12E-1685AC6A4F8F}" type="slidenum">
              <a:rPr lang="es-PE"/>
              <a:pPr/>
              <a:t>13</a:t>
            </a:fld>
            <a:endParaRPr lang="es-PE"/>
          </a:p>
        </p:txBody>
      </p:sp>
      <p:sp>
        <p:nvSpPr>
          <p:cNvPr id="890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91A67-DB1D-48BA-8123-0FEF3FF08F42}" type="slidenum">
              <a:rPr lang="es-PE"/>
              <a:pPr/>
              <a:t>14</a:t>
            </a:fld>
            <a:endParaRPr lang="es-PE"/>
          </a:p>
        </p:txBody>
      </p:sp>
      <p:sp>
        <p:nvSpPr>
          <p:cNvPr id="921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9E97CA-884D-4A9C-AF76-B63A73647F19}" type="slidenum">
              <a:rPr lang="es-PE"/>
              <a:pPr/>
              <a:t>15</a:t>
            </a:fld>
            <a:endParaRPr lang="es-PE"/>
          </a:p>
        </p:txBody>
      </p:sp>
      <p:sp>
        <p:nvSpPr>
          <p:cNvPr id="931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F2CFB9-175F-4F58-B2B0-C14D88BA82BE}" type="slidenum">
              <a:rPr lang="es-PE"/>
              <a:pPr/>
              <a:t>16</a:t>
            </a:fld>
            <a:endParaRPr lang="es-PE"/>
          </a:p>
        </p:txBody>
      </p:sp>
      <p:sp>
        <p:nvSpPr>
          <p:cNvPr id="952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3B5298-2878-4A20-9176-CAD11E3DE407}" type="slidenum">
              <a:rPr lang="es-PE"/>
              <a:pPr/>
              <a:t>17</a:t>
            </a:fld>
            <a:endParaRPr lang="es-PE"/>
          </a:p>
        </p:txBody>
      </p:sp>
      <p:sp>
        <p:nvSpPr>
          <p:cNvPr id="1003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E1121F-1C50-496B-A660-1AE55174B044}" type="slidenum">
              <a:rPr lang="es-PE"/>
              <a:pPr/>
              <a:t>18</a:t>
            </a:fld>
            <a:endParaRPr lang="es-PE"/>
          </a:p>
        </p:txBody>
      </p:sp>
      <p:sp>
        <p:nvSpPr>
          <p:cNvPr id="1024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8E65CA-41E8-4CBC-9543-3AF0F8DF217D}" type="slidenum">
              <a:rPr lang="es-PE"/>
              <a:pPr/>
              <a:t>19</a:t>
            </a:fld>
            <a:endParaRPr lang="es-PE"/>
          </a:p>
        </p:txBody>
      </p:sp>
      <p:sp>
        <p:nvSpPr>
          <p:cNvPr id="1034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759ADC-E503-4427-B90F-8A2A6BC5B75B}" type="slidenum">
              <a:rPr lang="es-PE"/>
              <a:pPr/>
              <a:t>20</a:t>
            </a:fld>
            <a:endParaRPr lang="es-PE"/>
          </a:p>
        </p:txBody>
      </p:sp>
      <p:sp>
        <p:nvSpPr>
          <p:cNvPr id="1085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6EEF19-4CD5-4A86-9267-BA83D6189D21}" type="slidenum">
              <a:rPr lang="es-PE"/>
              <a:pPr/>
              <a:t>21</a:t>
            </a:fld>
            <a:endParaRPr lang="es-PE"/>
          </a:p>
        </p:txBody>
      </p:sp>
      <p:sp>
        <p:nvSpPr>
          <p:cNvPr id="1095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8B9B84-9134-481F-B142-AD01A9F6CF76}" type="slidenum">
              <a:rPr lang="es-PE"/>
              <a:pPr/>
              <a:t>22</a:t>
            </a:fld>
            <a:endParaRPr lang="es-PE"/>
          </a:p>
        </p:txBody>
      </p:sp>
      <p:sp>
        <p:nvSpPr>
          <p:cNvPr id="1116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330E30-6FD6-4DED-844F-773638B64BD3}" type="slidenum">
              <a:rPr lang="es-PE"/>
              <a:pPr/>
              <a:t>23</a:t>
            </a:fld>
            <a:endParaRPr lang="es-PE"/>
          </a:p>
        </p:txBody>
      </p:sp>
      <p:sp>
        <p:nvSpPr>
          <p:cNvPr id="1126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E98F5-872D-422F-8A2A-44327FDA547E}" type="slidenum">
              <a:rPr lang="es-PE"/>
              <a:pPr/>
              <a:t>24</a:t>
            </a:fld>
            <a:endParaRPr lang="es-PE"/>
          </a:p>
        </p:txBody>
      </p:sp>
      <p:sp>
        <p:nvSpPr>
          <p:cNvPr id="1136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84052E-6C28-414C-9A77-6B36AFC40646}" type="slidenum">
              <a:rPr lang="es-PE"/>
              <a:pPr/>
              <a:t>25</a:t>
            </a:fld>
            <a:endParaRPr lang="es-PE"/>
          </a:p>
        </p:txBody>
      </p:sp>
      <p:sp>
        <p:nvSpPr>
          <p:cNvPr id="1146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FFF5F-7ACD-449B-B455-6703C805E289}" type="slidenum">
              <a:rPr lang="es-PE"/>
              <a:pPr/>
              <a:t>26</a:t>
            </a:fld>
            <a:endParaRPr lang="es-PE"/>
          </a:p>
        </p:txBody>
      </p:sp>
      <p:sp>
        <p:nvSpPr>
          <p:cNvPr id="1177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25E4D5-4CD9-4416-A25C-0763A1232FA6}" type="slidenum">
              <a:rPr lang="es-PE"/>
              <a:pPr/>
              <a:t>27</a:t>
            </a:fld>
            <a:endParaRPr lang="es-PE"/>
          </a:p>
        </p:txBody>
      </p:sp>
      <p:sp>
        <p:nvSpPr>
          <p:cNvPr id="1208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FA8F46-FBC7-4E0F-B52B-D9F218A413E9}" type="slidenum">
              <a:rPr lang="es-PE"/>
              <a:pPr/>
              <a:t>28</a:t>
            </a:fld>
            <a:endParaRPr lang="es-PE"/>
          </a:p>
        </p:txBody>
      </p:sp>
      <p:sp>
        <p:nvSpPr>
          <p:cNvPr id="1228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5912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913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CBD0F5-D9EF-4D39-AE23-E063D3AA1D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D2164-BF72-4D80-A8AC-99C3B2C94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F5536-DE60-4746-9F19-A6BB46277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7A276-2949-4F1D-A12B-F47A6CF9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30402-4F70-48BB-8B2C-C71F7C019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CEEA2-1914-4149-A094-B797A46E7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DC72C-EA5C-4892-92AC-689D52419F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E88A5-A15A-4089-AD49-4FDB84B3C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E460B-FD97-4F5A-B302-3D73A1347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ADF29-C5FF-458D-9A57-E3D57A27E3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17C7A-55E7-445A-B912-1E573835A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64867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68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69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0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1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2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3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4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5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6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7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8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79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80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81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82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83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84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85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86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887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488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4889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4890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91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A341EC7-7814-4D7F-8EE7-856312480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4892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Repaso</a:t>
            </a:r>
            <a:r>
              <a:rPr lang="en-US" smtClean="0"/>
              <a:t> AP </a:t>
            </a:r>
            <a:r>
              <a:rPr lang="es-PE" smtClean="0"/>
              <a:t>Literatura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Guía de </a:t>
            </a:r>
            <a:r>
              <a:rPr lang="es-PE" smtClean="0"/>
              <a:t>Estudio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3800" smtClean="0"/>
              <a:t>Conde Lucanor/ Infante DJ Manuel</a:t>
            </a:r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Esta historia es un diálogo entre un criado y su amo que hablan sobre el caso de un hombre que se caso con una mujer muy mandona.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amo pide consejo al criado ya que un amigo está en la misma situación. El criado le dice que lo que cuenta son las primeras impresiones. </a:t>
            </a:r>
          </a:p>
        </p:txBody>
      </p:sp>
      <p:sp>
        <p:nvSpPr>
          <p:cNvPr id="13312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Escrita por un español, esta fábula nos explica que hay que dejar siempre primero una buena impresión para que luego no se nos juzgue distinto.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La moraleja de la fábula tiene que ver con esto.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La gente te ha de juzgar por lo que aparentas ser.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3800" smtClean="0"/>
              <a:t>Romance del Rey Moro que Perdió Alhama/ Anónimo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Un rey moro se entera de que ha perdido en una batalla la ciudad de Alhama y se queja de su suerte.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rey moro es criticado por aquellos que lo rodean por haber sido débil.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rey moro se queda solo por sus errores.</a:t>
            </a:r>
            <a:r>
              <a:rPr lang="en-US" sz="2400" smtClean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romance era una forma de comunicarse en el medioevo.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Los romances son octosílabos y musicales.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romance es una forma de poesía popular.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Los romances no tienen principio ni fin: “medias reis”.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Los romances tienen diálogos.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Lazarillo de Tormes/Anónimo</a:t>
            </a:r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En esta novela vemos la vida de un niño que pasa muchas penurias en manos de diferentes amos.</a:t>
            </a:r>
          </a:p>
          <a:p>
            <a:pPr eaLnBrk="1" hangingPunct="1">
              <a:defRPr/>
            </a:pPr>
            <a:r>
              <a:rPr lang="es-PE" sz="2400" smtClean="0"/>
              <a:t>Los temas son: el hambre, el abandono, la picardía, la soledad, la supervivencia, la codicia, la maldad, la mentira. 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Esta novela anónima es la primera del genero picaresco, es decir donde el personaje hace de pícaro y se burla de los demás. </a:t>
            </a:r>
          </a:p>
          <a:p>
            <a:pPr eaLnBrk="1" hangingPunct="1">
              <a:defRPr/>
            </a:pPr>
            <a:r>
              <a:rPr lang="es-PE" sz="2400" smtClean="0"/>
              <a:t>Esta es una novela mezcla de inocencia con realidad de la conducta humana.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Don Quijote/ Cervantes</a:t>
            </a:r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En esta novela de caballería vemos  a un hombre vuelto loco que sale en busca de aventuras acompañado de su fiel amigo y siervo.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En el camino se encuentra con muchos problemas al tratar de hacerse caballero y de defender el honor de su dama Dulcinea. </a:t>
            </a:r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Escrita por un español, esta es la primera novela moderna.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En esta novela el autor trata de explicar que es la realidad parodiando libros de caballería.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Los temas son: la realidad, la locura, el amor, la traición, el engaño, la fidelidad, la amistad.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PE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El Burlador de Sevilla/ Tirso</a:t>
            </a:r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Obra de teatro donde los temas son: el engaño, el abuso del hombre, la complicidad entre las personas, el interés de las mujeres, las diferencias sociales. </a:t>
            </a:r>
          </a:p>
          <a:p>
            <a:pPr eaLnBrk="1" hangingPunct="1">
              <a:defRPr/>
            </a:pPr>
            <a:r>
              <a:rPr lang="es-PE" sz="2400" smtClean="0"/>
              <a:t>Don Juan burla a muchas para al final ser juzgado por Don Gonzalo y llevado al infierno. 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Tirso, sacerdote español, parte del siglo de Oro español junto con Quevedo y otros.</a:t>
            </a:r>
          </a:p>
          <a:p>
            <a:pPr eaLnBrk="1" hangingPunct="1">
              <a:defRPr/>
            </a:pPr>
            <a:r>
              <a:rPr lang="es-PE" sz="2400" smtClean="0"/>
              <a:t>Su estilo de escribir refleja el profundo conocimiento de la naturaleza humana.</a:t>
            </a:r>
          </a:p>
          <a:p>
            <a:pPr eaLnBrk="1" hangingPunct="1">
              <a:defRPr/>
            </a:pPr>
            <a:r>
              <a:rPr lang="es-PE" sz="2400" smtClean="0"/>
              <a:t>Sus personajes inspiran admiración al igual que pena y lástima.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Hombres Necios/ SJ Inés</a:t>
            </a:r>
          </a:p>
        </p:txBody>
      </p:sp>
      <p:sp>
        <p:nvSpPr>
          <p:cNvPr id="98312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Este poema es de burla dirigida hacia el hombre por el quien critica a la mujer sin comprender que son ellos quien las incitan al mal. </a:t>
            </a:r>
          </a:p>
          <a:p>
            <a:pPr eaLnBrk="1" hangingPunct="1">
              <a:defRPr/>
            </a:pPr>
            <a:r>
              <a:rPr lang="es-PE" sz="2400" smtClean="0"/>
              <a:t>Este es un poema de corte feminista y donde se ve el punto de vista de la autora hacia el hombre. </a:t>
            </a:r>
          </a:p>
        </p:txBody>
      </p:sp>
      <p:sp>
        <p:nvSpPr>
          <p:cNvPr id="98313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Este estilo de poema se conoce como redondilla. </a:t>
            </a:r>
          </a:p>
          <a:p>
            <a:pPr eaLnBrk="1" hangingPunct="1">
              <a:defRPr/>
            </a:pPr>
            <a:r>
              <a:rPr lang="es-PE" sz="2400" smtClean="0"/>
              <a:t>Sirve para expresarse en versos cortos llenos de sarcasmo. </a:t>
            </a:r>
          </a:p>
          <a:p>
            <a:pPr eaLnBrk="1" hangingPunct="1">
              <a:defRPr/>
            </a:pPr>
            <a:r>
              <a:rPr lang="es-PE" sz="2400" smtClean="0"/>
              <a:t>Utiliza el retruécano, el culteranismo, los gongorismos o hiperbatones y el juego de palabras para darle fuerza a la redondilla.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En Una Tempestad/ Heredia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Poema romántico donde se mezcla la naturaleza con Dios.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poema trata del poeta hablándole a un huracán que se aproxima y como es que lo ve.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Es un poema muy descriptivo.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Poema mezcla de neoclasicismo y romanticismo. 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Poeta cubano que empezó el estilo romántico.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poeta es el puente entre el estilo neoclásico lleno de reglas y la libertad del estilo romántico que se deja llevar por la angustia y la melancolía.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Usa hiperbatones, metáforas, símiles,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dirty="0" smtClean="0"/>
              <a:t>Rimas- Rima IV/ Bécquer</a:t>
            </a:r>
            <a:br>
              <a:rPr lang="es-PE" dirty="0" smtClean="0"/>
            </a:br>
            <a:r>
              <a:rPr lang="es-PE" dirty="0" smtClean="0"/>
              <a:t>No </a:t>
            </a:r>
            <a:r>
              <a:rPr lang="es-PE" dirty="0" err="1" smtClean="0"/>
              <a:t>digais</a:t>
            </a:r>
            <a:r>
              <a:rPr lang="es-PE" dirty="0" smtClean="0"/>
              <a:t> que agotado su tesoro</a:t>
            </a:r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Este poema es el ejemplo clásico de la poesía romántica de amor.</a:t>
            </a:r>
          </a:p>
          <a:p>
            <a:pPr eaLnBrk="1" hangingPunct="1">
              <a:defRPr/>
            </a:pPr>
            <a:r>
              <a:rPr lang="es-PE" sz="2400" smtClean="0"/>
              <a:t>El poeta nos habla de lo que significa la poesía para el. </a:t>
            </a:r>
          </a:p>
          <a:p>
            <a:pPr eaLnBrk="1" hangingPunct="1">
              <a:defRPr/>
            </a:pPr>
            <a:r>
              <a:rPr lang="es-PE" sz="2400" smtClean="0"/>
              <a:t>Mientras exista la mujer hermosa existirá la poesía. 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Bécquer es considerado el último poeta romántico español.</a:t>
            </a:r>
          </a:p>
          <a:p>
            <a:pPr eaLnBrk="1" hangingPunct="1">
              <a:defRPr/>
            </a:pPr>
            <a:r>
              <a:rPr lang="es-PE" sz="2400" smtClean="0"/>
              <a:t>Es un hombre que refleja el sufrimiento del estilo romántico.</a:t>
            </a:r>
          </a:p>
          <a:p>
            <a:pPr eaLnBrk="1" hangingPunct="1">
              <a:defRPr/>
            </a:pPr>
            <a:r>
              <a:rPr lang="es-PE" sz="2400" smtClean="0"/>
              <a:t>Como poeta nos da a conocer su yo interior. </a:t>
            </a:r>
          </a:p>
          <a:p>
            <a:pPr eaLnBrk="1" hangingPunct="1">
              <a:defRPr/>
            </a:pPr>
            <a:r>
              <a:rPr lang="es-PE" sz="2400" smtClean="0"/>
              <a:t>En su poesía asocia el color, sonido, luz, forma y textura para expresarse.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dirty="0" smtClean="0"/>
              <a:t>Rima LIII/ Bécquer</a:t>
            </a:r>
            <a:br>
              <a:rPr lang="es-PE" dirty="0" smtClean="0"/>
            </a:br>
            <a:r>
              <a:rPr lang="es-PE" dirty="0" err="1" smtClean="0"/>
              <a:t>volveran</a:t>
            </a:r>
            <a:r>
              <a:rPr lang="es-PE" dirty="0" smtClean="0"/>
              <a:t> las oscuras golondrinas</a:t>
            </a:r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Este es un poema en donde Bécquer recuerda el amor que una vez tuvo.</a:t>
            </a:r>
          </a:p>
          <a:p>
            <a:pPr eaLnBrk="1" hangingPunct="1">
              <a:defRPr/>
            </a:pPr>
            <a:r>
              <a:rPr lang="es-PE" sz="2400" smtClean="0"/>
              <a:t>El poema habla de los recuerdos del pasado que no han de volver. </a:t>
            </a:r>
          </a:p>
          <a:p>
            <a:pPr eaLnBrk="1" hangingPunct="1">
              <a:defRPr/>
            </a:pPr>
            <a:r>
              <a:rPr lang="es-PE" sz="2400" smtClean="0"/>
              <a:t>El amor que el tuvo por ella nunca lo volverá a encontrar en este mundo. 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Este es poema de amor más famoso del habla castellana. </a:t>
            </a:r>
          </a:p>
          <a:p>
            <a:pPr eaLnBrk="1" hangingPunct="1">
              <a:defRPr/>
            </a:pPr>
            <a:r>
              <a:rPr lang="es-PE" sz="2400" smtClean="0"/>
              <a:t>En este poema el estilo romántico alcanza su máxima expresión. </a:t>
            </a:r>
          </a:p>
          <a:p>
            <a:pPr eaLnBrk="1" hangingPunct="1">
              <a:defRPr/>
            </a:pPr>
            <a:r>
              <a:rPr lang="es-PE" sz="2400" smtClean="0"/>
              <a:t>El dolor del poeta, al igual que su angustia se refleja en todo lo largo del poema.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Las Medias Rojas/ Pardo Bazan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El tema principal es la relación familiar entre el padre viejo y la hija que quiere irse a América. </a:t>
            </a:r>
          </a:p>
          <a:p>
            <a:pPr eaLnBrk="1" hangingPunct="1">
              <a:defRPr/>
            </a:pPr>
            <a:r>
              <a:rPr lang="es-PE" sz="2400" smtClean="0"/>
              <a:t>Familia de pobreza extrema donde unas medias rojas desencadenan una tragedia. </a:t>
            </a:r>
          </a:p>
          <a:p>
            <a:pPr eaLnBrk="1" hangingPunct="1">
              <a:defRPr/>
            </a:pPr>
            <a:r>
              <a:rPr lang="es-PE" sz="2400" smtClean="0"/>
              <a:t>La hija es desfigurada por un padre insensible.</a:t>
            </a:r>
            <a:r>
              <a:rPr lang="en-US" sz="2400" smtClean="0"/>
              <a:t> 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Autora española, noble, condesa. </a:t>
            </a:r>
          </a:p>
          <a:p>
            <a:pPr eaLnBrk="1" hangingPunct="1">
              <a:defRPr/>
            </a:pPr>
            <a:r>
              <a:rPr lang="es-PE" sz="2400" smtClean="0"/>
              <a:t>Su estilo es realista, es decir, la autora busca retratar con cruda realidad la vida de los pobres y las clases bajas de la sociedad en España. </a:t>
            </a:r>
          </a:p>
          <a:p>
            <a:pPr eaLnBrk="1" hangingPunct="1">
              <a:defRPr/>
            </a:pPr>
            <a:r>
              <a:rPr lang="es-PE" sz="2400" smtClean="0"/>
              <a:t>También pertenece al estilo naturalista.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El Hijo/ Horacio Quiroga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El autor es uruguayo.</a:t>
            </a:r>
          </a:p>
          <a:p>
            <a:pPr eaLnBrk="1" hangingPunct="1">
              <a:defRPr/>
            </a:pPr>
            <a:r>
              <a:rPr lang="es-PE" sz="2400" smtClean="0"/>
              <a:t>El tema del cuento es la muerte del hijo en un accidente de caza. </a:t>
            </a:r>
          </a:p>
          <a:p>
            <a:pPr eaLnBrk="1" hangingPunct="1">
              <a:defRPr/>
            </a:pPr>
            <a:r>
              <a:rPr lang="es-PE" sz="2400" smtClean="0"/>
              <a:t>El tema de los lazos familiares esta presente.</a:t>
            </a:r>
          </a:p>
          <a:p>
            <a:pPr eaLnBrk="1" hangingPunct="1">
              <a:defRPr/>
            </a:pPr>
            <a:r>
              <a:rPr lang="es-PE" sz="2400" smtClean="0"/>
              <a:t>El padre se vuelve loco con la muerte del hijo que se dispara por accidente.</a:t>
            </a:r>
            <a:r>
              <a:rPr lang="en-US" sz="2400" smtClean="0"/>
              <a:t> 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Quiroga es uruguayo.</a:t>
            </a:r>
          </a:p>
          <a:p>
            <a:pPr eaLnBrk="1" hangingPunct="1">
              <a:defRPr/>
            </a:pPr>
            <a:r>
              <a:rPr lang="es-PE" sz="2400" smtClean="0"/>
              <a:t>Su estilo es fatalista y sus cuentos son narrados en forma lineal. </a:t>
            </a:r>
          </a:p>
          <a:p>
            <a:pPr eaLnBrk="1" hangingPunct="1">
              <a:defRPr/>
            </a:pPr>
            <a:r>
              <a:rPr lang="es-PE" sz="2400" smtClean="0"/>
              <a:t>La muerte y la tragedia es tema común en sus obras. </a:t>
            </a:r>
          </a:p>
          <a:p>
            <a:pPr eaLnBrk="1" hangingPunct="1">
              <a:defRPr/>
            </a:pPr>
            <a:r>
              <a:rPr lang="es-PE" sz="2400" smtClean="0"/>
              <a:t>La lucha del hombre contra la naturaleza a la cual no puede vencer</a:t>
            </a:r>
            <a:r>
              <a:rPr lang="en-US" sz="240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A Roosevelt/ Darío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Este es un poema donde el autor le escribe al presidente de USA.</a:t>
            </a:r>
          </a:p>
          <a:p>
            <a:pPr eaLnBrk="1" hangingPunct="1">
              <a:defRPr/>
            </a:pPr>
            <a:r>
              <a:rPr lang="es-PE" sz="2400" smtClean="0"/>
              <a:t>En el poema critica la política de USA con respecto a los países del sur.</a:t>
            </a:r>
          </a:p>
          <a:p>
            <a:pPr eaLnBrk="1" hangingPunct="1">
              <a:defRPr/>
            </a:pPr>
            <a:r>
              <a:rPr lang="es-PE" sz="2400" smtClean="0"/>
              <a:t>Este es un poema donde el autor se queja del trato recibido.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Darío es considerado el creador del modernismo y al mismo tiempo su máxima expresión. </a:t>
            </a:r>
          </a:p>
          <a:p>
            <a:pPr eaLnBrk="1" hangingPunct="1">
              <a:defRPr/>
            </a:pPr>
            <a:r>
              <a:rPr lang="es-PE" sz="2400" smtClean="0"/>
              <a:t>El modernismo busca escapar del estilo romántico al crea su propio lenguaje y sus modismos. </a:t>
            </a:r>
          </a:p>
          <a:p>
            <a:pPr eaLnBrk="1" hangingPunct="1">
              <a:defRPr/>
            </a:pPr>
            <a:r>
              <a:rPr lang="es-PE" sz="2400" smtClean="0"/>
              <a:t>Es un estilo de confrontación y lucha.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Peso Ancestral/ Storni</a:t>
            </a:r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En este poema la autora se lamenta de cómo al hombre se le prohíbe llorar y por ello llevan un gran peso a cuestas. </a:t>
            </a:r>
          </a:p>
          <a:p>
            <a:pPr eaLnBrk="1" hangingPunct="1">
              <a:defRPr/>
            </a:pPr>
            <a:r>
              <a:rPr lang="es-PE" sz="2400" smtClean="0"/>
              <a:t>Al probar ella la lágrima del hombre, le sabe a veneno.</a:t>
            </a:r>
          </a:p>
          <a:p>
            <a:pPr eaLnBrk="1" hangingPunct="1">
              <a:defRPr/>
            </a:pPr>
            <a:r>
              <a:rPr lang="es-PE" sz="2400" smtClean="0"/>
              <a:t>Si bien siente lastima por el hombre, también lo critica por tonto. 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El tema del machismo está presente en este poema. </a:t>
            </a:r>
          </a:p>
          <a:p>
            <a:pPr eaLnBrk="1" hangingPunct="1">
              <a:defRPr/>
            </a:pPr>
            <a:r>
              <a:rPr lang="es-PE" sz="2400" smtClean="0"/>
              <a:t>Como poetisa decepcionada del amor y del hombre, usa este poema para sentir pena por el y para burlarse también. </a:t>
            </a:r>
          </a:p>
          <a:p>
            <a:pPr eaLnBrk="1" hangingPunct="1">
              <a:defRPr/>
            </a:pPr>
            <a:r>
              <a:rPr lang="es-PE" sz="2400" smtClean="0"/>
              <a:t>Sor Juana Inés y Storni son parecidas.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3800" smtClean="0"/>
              <a:t>San Manuel Bueno Mártir/ Unamuno</a:t>
            </a:r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En esta novela vemos la historia de San Manuel contada a través de una carta escrita por Ángela al obispo donde el se entera de que el pronto a ser santo, no creía en Dios.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Los temas son: la existencia, la muerte, la vida, la fe, la duda, la mentira piadosa, el amor al prójimo, la duda.</a:t>
            </a:r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Escrita por un escritor de la generación del 98, esta novela trata de hacernos ver que a veces lo que pensamos no es necesariamente cierto.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autor nos dice que muchas veces es mejor creer sin ver que vivir buscando el poder creer.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Vemos en la obra angustia y falta de fe hacia Dios del autor.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3800" smtClean="0"/>
              <a:t>La Casa de Bernarda Alba/ /Lorca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Hay varios temas en esta obra: la angustia, la represión, la muerte, la opresión, las relaciones familiares, la envidia, el odio.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Bernarda controla a sus hijas y las somete luego de la muerte del padre de ellas.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Las hermanas pelean por Pepe el Romano. 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Lorca usa la prosa y no la poesía para esta obra.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Lorca usa el tema de la frustración y la pasión para darle fuerza a la obra.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Se deja de lado lo místico de la poesía.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Se crea un doble fondo: la casa vista de afuera y la verdadera casa por dentro.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3800" smtClean="0"/>
              <a:t>Balada de los dos Abuelos/ Guillen</a:t>
            </a: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El tema de este poema es el orgullo que el poeta siente de tener dos linajes: uno africano y el otro europeo. </a:t>
            </a:r>
          </a:p>
          <a:p>
            <a:pPr eaLnBrk="1" hangingPunct="1">
              <a:defRPr/>
            </a:pPr>
            <a:r>
              <a:rPr lang="es-PE" sz="2400" smtClean="0"/>
              <a:t>El poeta habla de ambos abuelos para explicar lo que el siente por sus antepasados. </a:t>
            </a: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Poeta cubano famoso por sus escritos ensalzando la cultura africana y la cultura europea. </a:t>
            </a:r>
          </a:p>
          <a:p>
            <a:pPr eaLnBrk="1" hangingPunct="1">
              <a:defRPr/>
            </a:pPr>
            <a:r>
              <a:rPr lang="es-PE" sz="2400" smtClean="0"/>
              <a:t>Guillen se caracteriza por el uso de jitanjáforas, es decir palabras o frases inventadas por el para darle fuerza a su poesía. </a:t>
            </a:r>
          </a:p>
          <a:p>
            <a:pPr eaLnBrk="1" hangingPunct="1">
              <a:defRPr/>
            </a:pPr>
            <a:r>
              <a:rPr lang="es-PE" sz="2400" smtClean="0"/>
              <a:t>Su poesía contiene musicalidad.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dirty="0" smtClean="0"/>
              <a:t>Poema 15/ Neruda</a:t>
            </a: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Este es un poema en donde el poeta no s cuenta de cómo ama a su enamorada a pesar de que ella se encuentra molesta con el. </a:t>
            </a:r>
          </a:p>
          <a:p>
            <a:pPr eaLnBrk="1" hangingPunct="1">
              <a:defRPr/>
            </a:pPr>
            <a:r>
              <a:rPr lang="es-PE" sz="2400" smtClean="0"/>
              <a:t>Sólo necesita una palabra de ella para que la vida le retorne a su cuerpo. </a:t>
            </a:r>
          </a:p>
          <a:p>
            <a:pPr eaLnBrk="1" hangingPunct="1">
              <a:defRPr/>
            </a:pPr>
            <a:r>
              <a:rPr lang="es-PE" sz="2400" smtClean="0"/>
              <a:t>El tema es el amor sin fin.</a:t>
            </a: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Poeta chileno ganador del premio Nóbel. </a:t>
            </a:r>
          </a:p>
          <a:p>
            <a:pPr eaLnBrk="1" hangingPunct="1">
              <a:defRPr/>
            </a:pPr>
            <a:r>
              <a:rPr lang="es-PE" sz="2400" smtClean="0"/>
              <a:t>Este poema, escrito en su juventud, posee algo de romanticismo en el sentido poético de la palabra. </a:t>
            </a:r>
          </a:p>
          <a:p>
            <a:pPr eaLnBrk="1" hangingPunct="1">
              <a:defRPr/>
            </a:pPr>
            <a:r>
              <a:rPr lang="es-PE" sz="2400" smtClean="0"/>
              <a:t>Es un poema de lenguaje simple y mensaje sin complicaciones.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Walking Around/ Neruda</a:t>
            </a:r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Este es un poema existencialista en donde el poeta se trata de encontrar sin lograrlo.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poeta se ve como un ser humano que vaga por un mundo mundano y lleno de confusión.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Se siente en el poema algo de asco por la vida.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tema es el hastío a la vida. 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Un poema de versos libres en donde el poeta toca el tema del aburrimiento hacia la vida de manera compleja y de primera impresión confusa.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Se encuentran todo tipo de figuras literarias.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El Sur/ Borges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El tema de este cuento es el honor, los sueños y la identidad. </a:t>
            </a:r>
          </a:p>
          <a:p>
            <a:pPr eaLnBrk="1" hangingPunct="1">
              <a:defRPr/>
            </a:pPr>
            <a:r>
              <a:rPr lang="es-PE" sz="2400" smtClean="0"/>
              <a:t>Debido a un accidente, el personaje principal esta en un hospital entrando y saliendo de la realidad.</a:t>
            </a:r>
          </a:p>
          <a:p>
            <a:pPr eaLnBrk="1" hangingPunct="1">
              <a:defRPr/>
            </a:pPr>
            <a:r>
              <a:rPr lang="es-PE" sz="2400" smtClean="0"/>
              <a:t>Al final el personaje encuentra la muerte en un bar o quizás en el hospital?</a:t>
            </a:r>
          </a:p>
          <a:p>
            <a:pPr eaLnBrk="1" hangingPunct="1">
              <a:defRPr/>
            </a:pPr>
            <a:endParaRPr lang="es-PE" sz="2400" smtClean="0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Autor argentino y es uno de los mejores exponentes del cuento de estilo fantástico. </a:t>
            </a:r>
          </a:p>
          <a:p>
            <a:pPr eaLnBrk="1" hangingPunct="1">
              <a:defRPr/>
            </a:pPr>
            <a:r>
              <a:rPr lang="es-PE" sz="2400" smtClean="0"/>
              <a:t>Utiliza el dualismo o desdoblamiento en sus obras para darle fuerza a sus personajes. </a:t>
            </a:r>
          </a:p>
          <a:p>
            <a:pPr eaLnBrk="1" hangingPunct="1">
              <a:defRPr/>
            </a:pPr>
            <a:r>
              <a:rPr lang="es-PE" sz="2400" smtClean="0"/>
              <a:t>Mezcla personajes de clase alta con la clase baja o criolla.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3800" smtClean="0"/>
              <a:t>No Oyes Ladrar Los Perros/ Rulfo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Cuento de un padre que trata de salvar la vida de un hijo descarriado. </a:t>
            </a:r>
          </a:p>
          <a:p>
            <a:pPr eaLnBrk="1" hangingPunct="1">
              <a:defRPr/>
            </a:pPr>
            <a:r>
              <a:rPr lang="es-PE" sz="2400" smtClean="0"/>
              <a:t>La relación familiar entre el padre y el hijo.</a:t>
            </a:r>
          </a:p>
          <a:p>
            <a:pPr eaLnBrk="1" hangingPunct="1">
              <a:defRPr/>
            </a:pPr>
            <a:r>
              <a:rPr lang="es-PE" sz="2400" smtClean="0"/>
              <a:t>La influencia de la madre muerte en la vida de ambos.</a:t>
            </a:r>
          </a:p>
          <a:p>
            <a:pPr eaLnBrk="1" hangingPunct="1">
              <a:defRPr/>
            </a:pPr>
            <a:r>
              <a:rPr lang="es-PE" sz="2400" smtClean="0"/>
              <a:t>La amargura del padre hacia el hijo por no ser bueno. </a:t>
            </a:r>
          </a:p>
          <a:p>
            <a:pPr eaLnBrk="1" hangingPunct="1">
              <a:defRPr/>
            </a:pPr>
            <a:endParaRPr lang="es-PE" sz="2400" smtClean="0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Autor mexicano de estilo de “realismo magico”. </a:t>
            </a:r>
          </a:p>
          <a:p>
            <a:pPr eaLnBrk="1" hangingPunct="1">
              <a:defRPr/>
            </a:pPr>
            <a:r>
              <a:rPr lang="es-PE" sz="2400" smtClean="0"/>
              <a:t>Mezcla la realidad con lo irreal para darle a sus personajes una vida confusa y distante. </a:t>
            </a:r>
          </a:p>
          <a:p>
            <a:pPr eaLnBrk="1" hangingPunct="1">
              <a:defRPr/>
            </a:pPr>
            <a:r>
              <a:rPr lang="es-PE" sz="2400" smtClean="0"/>
              <a:t>Su estilo se podría decir que es “angustiado”, es decir que en sus obras se ve constante sufrimiento en sus personajes.</a:t>
            </a:r>
            <a:r>
              <a:rPr lang="en-US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La Noche Boca Arriba/ Cortazar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personaje sufre un accidente de moto y en el hospital pasa de la realidad a la fantasía de un mundo mesoamericano.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Al final de la historia el personaje se da cuenta de cual es su verdadera realidad.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personaje es sacrificado. 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autor usa el desdoblamiento para que el lector vea los cambios sicológicos del personaje a través del cuento. Cortazar y Borges usan el mismo sistema del doble.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Lo real deja de serlo y el universo se vuelve un laberinto confuso e incoherente.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Mi Caballo Mago/ Ulibarri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 cuento trata de un caballo mágico imposible de dominar y atrapar.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La relación familiar entre el padre y el hijo.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La comprensión entre los sueños del hijo y lo que el padre ve de si mismo en él.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Todos los cuentos se desarrollan en Tierra Amarilla.</a:t>
            </a:r>
            <a:r>
              <a:rPr lang="en-US" sz="2400" smtClean="0"/>
              <a:t> 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Autor nacido en Nuevo México.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Su estilo es costumbrista.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Sus cuentos tienen que ver con tiempos ya pasados, la compasión, el sentido poético de la vida, la pasión y gozo del ser humano por la vida diaria.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Chac Mool/ Fuentes</a:t>
            </a:r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Vemos en este cuento como el personaje principal deja un diario que lee su amigo y este descubre como es que ha muerto.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Al terminar de leer el diario, su amigo descubre que el Chac Mool era verdadero y que su amigo decía la verdad. 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Escritor mexicano que formó parte del “boom latinoamericano”.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Cuando escribió este cuento lo hizo usando el estilo del “realismo magico” al mezclar la realidad de la vida cotidiana con los mitos de mesoamerica.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Temas: el hombre vs. los seres mitológicos. </a:t>
            </a:r>
          </a:p>
          <a:p>
            <a:pPr eaLnBrk="1" hangingPunct="1">
              <a:lnSpc>
                <a:spcPct val="90000"/>
              </a:lnSpc>
              <a:defRPr/>
            </a:pPr>
            <a:endParaRPr lang="es-PE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3800" smtClean="0"/>
              <a:t>La Siesta del martes/ G Márquez</a:t>
            </a:r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En este cuento nos encontramos con una madre que va a llevarle flores al hijo muerto por ladrón.</a:t>
            </a:r>
          </a:p>
          <a:p>
            <a:pPr eaLnBrk="1" hangingPunct="1">
              <a:defRPr/>
            </a:pPr>
            <a:r>
              <a:rPr lang="es-PE" sz="2400" smtClean="0"/>
              <a:t>Se enfrenta no sólo al calor de la zona sino también a un pueblo que no la quiere ahí.</a:t>
            </a:r>
          </a:p>
          <a:p>
            <a:pPr eaLnBrk="1" hangingPunct="1">
              <a:defRPr/>
            </a:pPr>
            <a:endParaRPr lang="es-PE" sz="2400" smtClean="0"/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Escritor colombiano famoso por escribir sobre los pueblos olvidados y mágicos de Colombia. </a:t>
            </a:r>
          </a:p>
          <a:p>
            <a:pPr eaLnBrk="1" hangingPunct="1">
              <a:defRPr/>
            </a:pPr>
            <a:r>
              <a:rPr lang="es-PE" sz="2400" smtClean="0"/>
              <a:t>Es el más famoso escritor que usa el realismo mágico. Es decir, mezcla la realidad con la magia de los pueblos y personajes de su patria y sus pueblos.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3800" smtClean="0"/>
              <a:t>El ahogado más hermoso/ Márquez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Un cuento en donde un pueblo se encuentra con un ahogado de tamaño gigante pero hermoso. </a:t>
            </a:r>
          </a:p>
          <a:p>
            <a:pPr eaLnBrk="1" hangingPunct="1">
              <a:defRPr/>
            </a:pPr>
            <a:r>
              <a:rPr lang="es-PE" sz="2400" smtClean="0"/>
              <a:t>Las mujeres del pueblo de enamoran de él y al final hasta los hombres del pueblo lo admiran. </a:t>
            </a:r>
          </a:p>
          <a:p>
            <a:pPr eaLnBrk="1" hangingPunct="1">
              <a:defRPr/>
            </a:pPr>
            <a:r>
              <a:rPr lang="es-PE" sz="2400" smtClean="0"/>
              <a:t>Al devolverlo al mar, el pueblo cambia y mejora gracias a Esteban.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z="2400" smtClean="0"/>
              <a:t>En este cuento el autor trata el tema de cómo un hecho singular puede hacer que un pueblo se una para mejorar. </a:t>
            </a:r>
          </a:p>
          <a:p>
            <a:pPr eaLnBrk="1" hangingPunct="1">
              <a:defRPr/>
            </a:pPr>
            <a:r>
              <a:rPr lang="es-PE" sz="2400" smtClean="0"/>
              <a:t>El autor nos da la idea de cómo una persona puede convertirse en mito sin que haga nada por obtener ese cambio. </a:t>
            </a:r>
          </a:p>
          <a:p>
            <a:pPr eaLnBrk="1" hangingPunct="1">
              <a:defRPr/>
            </a:pPr>
            <a:r>
              <a:rPr lang="es-PE" sz="2400" smtClean="0"/>
              <a:t>La realidad vs. lo mágico.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A Julia Burgos/ Burgos</a:t>
            </a:r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Un poema muy interesante en donde la autora se autocrítica.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Ella se ve como dos personas. Una es la mujer de la sociedad y otra y la poeta sincera.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Ella prefiere ser la poeta que no oculta nada pero igual le es imposible separarse de la otra. Solo la muerte lo logrará. </a:t>
            </a:r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Burgos es una poeta de PR que se encuentra entre una mezcla de vanguardismo con existencialismo en donde se preocupan uno del cambio y el otro del por que de la vida.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Su estilo está basado en el uso de metáforas de tono dulce y creativo.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E" smtClean="0"/>
              <a:t>Dos Palabras/ Allende</a:t>
            </a:r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La protagonista de este cuento tiene la habilidad de vender palabras que pueden alterar la vida de aquellos que la escuchan.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Ella le vende un discurso a un dictador y le regala dos palabras que le cambian la vida y no lo dejan vivir en paz. </a:t>
            </a:r>
          </a:p>
        </p:txBody>
      </p:sp>
      <p:sp>
        <p:nvSpPr>
          <p:cNvPr id="15975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Escritora chilena que es parte del realismo mágico de Márquez y Rulfo.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Posee un estilo de escribir en donde le pone a los personajes espíritus mágicos en el cual se desenvuelven.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E" sz="2400" smtClean="0"/>
              <a:t>En este cuento Belisa, es un personaje más mágico que real. Deseada por todos y perteneciente a ninguno.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err="1" smtClean="0"/>
              <a:t>i</a:t>
            </a:r>
            <a:r>
              <a:rPr lang="es-ES" dirty="0" err="1" smtClean="0"/>
              <a:t>fin</a:t>
            </a:r>
            <a:r>
              <a:rPr lang="es-ES" dirty="0" smtClean="0"/>
              <a:t>! Ojala que estudien </a:t>
            </a:r>
            <a:endParaRPr lang="es-ES" dirty="0" smtClean="0"/>
          </a:p>
        </p:txBody>
      </p:sp>
      <p:pic>
        <p:nvPicPr>
          <p:cNvPr id="61445" name="Picture 5" descr="C:\Users\ocenteno\AppData\Local\Microsoft\Windows\Temporary Internet Files\Content.IE5\L572B6QT\MC900334096[1]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6176" y="2957106"/>
            <a:ext cx="1520647" cy="1816913"/>
          </a:xfrm>
          <a:prstGeom prst="rect">
            <a:avLst/>
          </a:prstGeom>
          <a:noFill/>
        </p:spPr>
      </p:pic>
      <p:pic>
        <p:nvPicPr>
          <p:cNvPr id="61448" name="Picture 8" descr="C:\Users\ocenteno\AppData\Local\Microsoft\Windows\Temporary Internet Files\Content.IE5\320SN996\MC900198610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68943" y="2970778"/>
            <a:ext cx="1797113" cy="1789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rtain Call">
  <a:themeElements>
    <a:clrScheme name="Curtain Call 10">
      <a:dk1>
        <a:srgbClr val="0A6866"/>
      </a:dk1>
      <a:lt1>
        <a:srgbClr val="FFFFFF"/>
      </a:lt1>
      <a:dk2>
        <a:srgbClr val="0D8784"/>
      </a:dk2>
      <a:lt2>
        <a:srgbClr val="B89EF8"/>
      </a:lt2>
      <a:accent1>
        <a:srgbClr val="3C7652"/>
      </a:accent1>
      <a:accent2>
        <a:srgbClr val="005250"/>
      </a:accent2>
      <a:accent3>
        <a:srgbClr val="AAC3C2"/>
      </a:accent3>
      <a:accent4>
        <a:srgbClr val="DADADA"/>
      </a:accent4>
      <a:accent5>
        <a:srgbClr val="AFBDB3"/>
      </a:accent5>
      <a:accent6>
        <a:srgbClr val="004948"/>
      </a:accent6>
      <a:hlink>
        <a:srgbClr val="00E0A5"/>
      </a:hlink>
      <a:folHlink>
        <a:srgbClr val="00CCFF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10">
        <a:dk1>
          <a:srgbClr val="0A6866"/>
        </a:dk1>
        <a:lt1>
          <a:srgbClr val="FFFFFF"/>
        </a:lt1>
        <a:dk2>
          <a:srgbClr val="0D8784"/>
        </a:dk2>
        <a:lt2>
          <a:srgbClr val="B89EF8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11">
        <a:dk1>
          <a:srgbClr val="0A6866"/>
        </a:dk1>
        <a:lt1>
          <a:srgbClr val="CC99FF"/>
        </a:lt1>
        <a:dk2>
          <a:srgbClr val="0D8784"/>
        </a:dk2>
        <a:lt2>
          <a:srgbClr val="B89EF8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AE82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1297</TotalTime>
  <Words>2723</Words>
  <Application>Microsoft Office PowerPoint</Application>
  <PresentationFormat>On-screen Show (4:3)</PresentationFormat>
  <Paragraphs>215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Tahoma</vt:lpstr>
      <vt:lpstr>Arial</vt:lpstr>
      <vt:lpstr>Wingdings</vt:lpstr>
      <vt:lpstr>Curtain Call</vt:lpstr>
      <vt:lpstr>Repaso AP Literatura</vt:lpstr>
      <vt:lpstr>Conde Lucanor/ Infante DJ Manuel</vt:lpstr>
      <vt:lpstr>Romance del Rey Moro que Perdió Alhama/ Anónimo</vt:lpstr>
      <vt:lpstr>Lazarillo de Tormes/Anónimo</vt:lpstr>
      <vt:lpstr>Don Quijote/ Cervantes</vt:lpstr>
      <vt:lpstr>El Burlador de Sevilla/ Tirso</vt:lpstr>
      <vt:lpstr>Hombres Necios/ SJ Inés</vt:lpstr>
      <vt:lpstr>En Una Tempestad/ Heredia</vt:lpstr>
      <vt:lpstr>Rimas- Rima IV/ Bécquer No digais que agotado su tesoro</vt:lpstr>
      <vt:lpstr>Rima LIII/ Bécquer volveran las oscuras golondrinas</vt:lpstr>
      <vt:lpstr>Las Medias Rojas/ Pardo Bazan</vt:lpstr>
      <vt:lpstr>El Hijo/ Horacio Quiroga</vt:lpstr>
      <vt:lpstr>A Roosevelt/ Darío</vt:lpstr>
      <vt:lpstr>Peso Ancestral/ Storni</vt:lpstr>
      <vt:lpstr>San Manuel Bueno Mártir/ Unamuno</vt:lpstr>
      <vt:lpstr>La Casa de Bernarda Alba/ /Lorca</vt:lpstr>
      <vt:lpstr>Balada de los dos Abuelos/ Guillen</vt:lpstr>
      <vt:lpstr>Poema 15/ Neruda</vt:lpstr>
      <vt:lpstr>Walking Around/ Neruda</vt:lpstr>
      <vt:lpstr>El Sur/ Borges</vt:lpstr>
      <vt:lpstr>No Oyes Ladrar Los Perros/ Rulfo</vt:lpstr>
      <vt:lpstr>La Noche Boca Arriba/ Cortazar</vt:lpstr>
      <vt:lpstr>Mi Caballo Mago/ Ulibarri</vt:lpstr>
      <vt:lpstr>Chac Mool/ Fuentes</vt:lpstr>
      <vt:lpstr>La Siesta del martes/ G Márquez</vt:lpstr>
      <vt:lpstr>El ahogado más hermoso/ Márquez</vt:lpstr>
      <vt:lpstr>A Julia Burgos/ Burgos</vt:lpstr>
      <vt:lpstr>Dos Palabras/ Allende</vt:lpstr>
      <vt:lpstr>ifin! Ojala que estudien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Repaso AP Literatura</dc:title>
  <dc:creator>Hermann O. Kieffer</dc:creator>
  <cp:lastModifiedBy>ocenteno</cp:lastModifiedBy>
  <cp:revision>70</cp:revision>
  <dcterms:created xsi:type="dcterms:W3CDTF">2004-04-16T17:11:39Z</dcterms:created>
  <dcterms:modified xsi:type="dcterms:W3CDTF">2014-05-01T22:22:07Z</dcterms:modified>
</cp:coreProperties>
</file>