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88" r:id="rId13"/>
    <p:sldId id="289" r:id="rId14"/>
    <p:sldId id="263" r:id="rId15"/>
    <p:sldId id="271" r:id="rId16"/>
    <p:sldId id="268" r:id="rId17"/>
    <p:sldId id="269" r:id="rId18"/>
    <p:sldId id="272" r:id="rId19"/>
    <p:sldId id="273" r:id="rId20"/>
    <p:sldId id="274" r:id="rId21"/>
    <p:sldId id="275" r:id="rId22"/>
    <p:sldId id="270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5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3FE28-69C4-4837-8564-9A07DA3F51CC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8E5E8-F3D9-416B-AC53-9D0001EE2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dendrites,</a:t>
            </a:r>
            <a:r>
              <a:rPr lang="en-US" baseline="0" dirty="0" smtClean="0"/>
              <a:t> cell body with nucleus, axon, myelin sheath, nodes of Ranvier and motor end 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7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</a:t>
            </a:r>
            <a:r>
              <a:rPr lang="en-US" dirty="0" smtClean="0"/>
              <a:t>the</a:t>
            </a:r>
            <a:r>
              <a:rPr lang="en-US" baseline="0" dirty="0" smtClean="0"/>
              <a:t> release, diffusion and binding of the neurotransmitter, initiation of an action potential in the post-synaptic membrane, and subsequent removal of the neurotransmitter.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</a:t>
            </a:r>
            <a:r>
              <a:rPr lang="en-US" dirty="0" smtClean="0"/>
              <a:t>the</a:t>
            </a:r>
            <a:r>
              <a:rPr lang="en-US" baseline="0" dirty="0" smtClean="0"/>
              <a:t> release, diffusion and binding of the neurotransmitter, initiation of an action potential in the post-synaptic membrane, and subsequent removal of the neurotransmitter.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</a:t>
            </a:r>
            <a:r>
              <a:rPr lang="en-US" dirty="0" smtClean="0"/>
              <a:t>the</a:t>
            </a:r>
            <a:r>
              <a:rPr lang="en-US" baseline="0" dirty="0" smtClean="0"/>
              <a:t> release, diffusion and binding of the neurotransmitter, initiation of an action potential in the post-synaptic membrane, and subsequent removal of the neurotransmitter.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E5BD54E-7D8A-4610-AC9B-B83E1010F0BA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types+of+neurons&amp;source=images&amp;cd=&amp;cad=rja&amp;docid=55YPsGkRonQiQM&amp;tbnid=F4fWN6MZlOn3QM:&amp;ved=0CAUQjRw&amp;url=http://www.tutorvista.com/content/biology/biology-iv/nervous-coordination/neurons-types.php&amp;ei=ldJRUcvuO8_DiwKMrYA4&amp;bvm=bv.44342787,d.cGE&amp;psig=AFQjCNHY9Nge7BuRZJzcjb12LWGCJUyUZQ&amp;ust=136440304368258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do-fs-2\whs-users\mdavies\My%20Documents\My%20Videos\impulse%20conduction.as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milam\AppData\Local\Microsoft\Windows\Temporary Internet Files\Content.IE5\C2BEKS76\MC900438717[1]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Nervous System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CORE 6.5.1-6.5.6, OPTION E1, E2, E4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6.5.3 State that nerve impulses are conducted from receptors to the CNS by sensory neurons, within the CNS by relay neurons, and from the CNS to effectors by motor neurons.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41" y="1905000"/>
            <a:ext cx="8229600" cy="4648200"/>
          </a:xfrm>
        </p:spPr>
        <p:txBody>
          <a:bodyPr>
            <a:normAutofit/>
          </a:bodyPr>
          <a:lstStyle/>
          <a:p>
            <a:pPr marL="731520" lvl="1" indent="-457200">
              <a:buFont typeface="+mj-lt"/>
              <a:buAutoNum type="arabicPeriod" startAt="3"/>
            </a:pPr>
            <a:r>
              <a:rPr lang="en-US" sz="2400" u="sng" dirty="0" smtClean="0"/>
              <a:t> 				</a:t>
            </a:r>
            <a:r>
              <a:rPr lang="en-US" sz="2400" dirty="0" smtClean="0"/>
              <a:t> – </a:t>
            </a:r>
            <a:r>
              <a:rPr lang="en-US" sz="2400" dirty="0" smtClean="0"/>
              <a:t>transmit messages from CNS to effectors (muscle or gland)</a:t>
            </a:r>
          </a:p>
          <a:p>
            <a:pPr marL="274320" lvl="1" indent="0" algn="ctr">
              <a:buNone/>
            </a:pPr>
            <a:r>
              <a:rPr lang="en-US" sz="2400" dirty="0" smtClean="0"/>
              <a:t>Sensory receptors, afferent and efferent neurons are part of </a:t>
            </a:r>
            <a:r>
              <a:rPr lang="en-US" sz="2400" dirty="0" smtClean="0"/>
              <a:t>the </a:t>
            </a:r>
            <a:r>
              <a:rPr lang="en-US" sz="2400" u="sng" dirty="0" smtClean="0"/>
              <a:t>					</a:t>
            </a:r>
            <a:endParaRPr lang="en-US" sz="2000" dirty="0"/>
          </a:p>
        </p:txBody>
      </p:sp>
      <p:pic>
        <p:nvPicPr>
          <p:cNvPr id="8194" name="Picture 2" descr="http://www.siumed.edu/~dking2/ssb/brainday/in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83" y="3505200"/>
            <a:ext cx="482251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5532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http://www.siumed.edu/~dking2/ssb/neuron.htm#4b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027438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Afferent </a:t>
            </a:r>
            <a:r>
              <a:rPr lang="en-US" sz="2000" b="1" u="sng" dirty="0" smtClean="0"/>
              <a:t>									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49440" y="4027438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Efferent </a:t>
            </a:r>
            <a:r>
              <a:rPr lang="en-US" sz="2000" b="1" u="sng" dirty="0" smtClean="0"/>
              <a:t>							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7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mages.tutorvista.com/content/nervous-coordination/types-of-neurons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3"/>
            <a:ext cx="6781800" cy="665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9720" y="6658867"/>
            <a:ext cx="3733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http://www.tutorvista.com/content/biology/biology-iv/nervous-coordination/neurons-types.php</a:t>
            </a:r>
            <a:endParaRPr lang="en-US" sz="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34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Multipolar = many extensions that branch into dendrites</a:t>
            </a:r>
          </a:p>
          <a:p>
            <a:r>
              <a:rPr lang="en-US" dirty="0" smtClean="0"/>
              <a:t>Unipolar = one extension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0191" y="-1202148"/>
            <a:ext cx="6096002" cy="92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Organization of the Nervous System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6044"/>
            <a:ext cx="7162800" cy="6821956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0" y="503514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PNS</a:t>
            </a:r>
          </a:p>
          <a:p>
            <a:endParaRPr lang="en-US" dirty="0" smtClean="0"/>
          </a:p>
          <a:p>
            <a:r>
              <a:rPr lang="en-US" dirty="0" smtClean="0"/>
              <a:t>Motor Division</a:t>
            </a:r>
          </a:p>
          <a:p>
            <a:endParaRPr lang="en-US" dirty="0" smtClean="0"/>
          </a:p>
          <a:p>
            <a:r>
              <a:rPr lang="en-US" dirty="0" smtClean="0"/>
              <a:t>Autonomic NS</a:t>
            </a:r>
          </a:p>
          <a:p>
            <a:endParaRPr lang="en-US" dirty="0" smtClean="0"/>
          </a:p>
          <a:p>
            <a:r>
              <a:rPr lang="en-US" dirty="0" err="1" smtClean="0"/>
              <a:t>Sypathetic</a:t>
            </a:r>
            <a:r>
              <a:rPr lang="en-US" dirty="0" smtClean="0"/>
              <a:t> &amp; Parasympathetic </a:t>
            </a:r>
            <a:r>
              <a:rPr lang="en-US" dirty="0" err="1" smtClean="0"/>
              <a:t>Divsions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7277" y="8055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7277" y="13389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7277" y="19485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1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6.5.4 Define </a:t>
            </a:r>
            <a:r>
              <a:rPr lang="en-US" sz="2400" i="1" dirty="0" smtClean="0"/>
              <a:t>resting potential</a:t>
            </a:r>
            <a:r>
              <a:rPr lang="en-US" sz="2400" dirty="0" smtClean="0"/>
              <a:t> and </a:t>
            </a:r>
            <a:r>
              <a:rPr lang="en-US" sz="2400" i="1" dirty="0" smtClean="0"/>
              <a:t>action potential</a:t>
            </a:r>
            <a:r>
              <a:rPr lang="en-US" sz="2400" dirty="0" smtClean="0"/>
              <a:t> (depolarization and repolarization).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Membrane potential </a:t>
            </a:r>
            <a:r>
              <a:rPr lang="en-US" sz="2800" dirty="0" smtClean="0"/>
              <a:t>is </a:t>
            </a:r>
            <a:r>
              <a:rPr lang="en-US" sz="2800" dirty="0" smtClean="0"/>
              <a:t>the </a:t>
            </a:r>
            <a:r>
              <a:rPr lang="en-US" sz="2800" u="sng" dirty="0" smtClean="0"/>
              <a:t>												</a:t>
            </a:r>
            <a:endParaRPr lang="en-US" sz="2800" dirty="0" smtClean="0"/>
          </a:p>
          <a:p>
            <a:r>
              <a:rPr lang="en-US" sz="2800" b="1" i="1" dirty="0" smtClean="0"/>
              <a:t>Resting potential </a:t>
            </a:r>
            <a:r>
              <a:rPr lang="en-US" sz="2800" dirty="0" smtClean="0"/>
              <a:t>is the </a:t>
            </a:r>
            <a:r>
              <a:rPr lang="en-US" sz="2800" u="sng" dirty="0" smtClean="0"/>
              <a:t>												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lvl="1"/>
            <a:r>
              <a:rPr lang="en-US" sz="2400" dirty="0" smtClean="0"/>
              <a:t>Slight </a:t>
            </a:r>
            <a:r>
              <a:rPr lang="en-US" sz="2400" dirty="0"/>
              <a:t>excess of positive ions outside the membrane and slight excess of negative ions inside the membrane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u="sng" dirty="0" smtClean="0"/>
              <a:t> 																</a:t>
            </a:r>
          </a:p>
          <a:p>
            <a:pPr lvl="1"/>
            <a:r>
              <a:rPr lang="en-US" dirty="0" smtClean="0"/>
              <a:t>Resting </a:t>
            </a:r>
            <a:r>
              <a:rPr lang="en-US" dirty="0"/>
              <a:t>potential is normally about </a:t>
            </a:r>
            <a:r>
              <a:rPr lang="en-US" u="sng" dirty="0" smtClean="0"/>
              <a:t>			</a:t>
            </a:r>
            <a:r>
              <a:rPr lang="en-US" dirty="0" smtClean="0"/>
              <a:t>(</a:t>
            </a:r>
            <a:r>
              <a:rPr lang="en-US" dirty="0"/>
              <a:t>mV)</a:t>
            </a:r>
          </a:p>
          <a:p>
            <a:pPr lvl="1"/>
            <a:r>
              <a:rPr lang="en-US" dirty="0"/>
              <a:t>Membrane of neuron is </a:t>
            </a:r>
            <a:r>
              <a:rPr lang="en-US" u="sng" dirty="0" smtClean="0"/>
              <a:t> 			</a:t>
            </a:r>
            <a:r>
              <a:rPr lang="en-US" dirty="0" smtClean="0"/>
              <a:t> due </a:t>
            </a:r>
            <a:r>
              <a:rPr lang="en-US" dirty="0"/>
              <a:t>to unequal distribution of ions – as a result, the cell can produce an </a:t>
            </a:r>
            <a:r>
              <a:rPr lang="en-US" i="1" dirty="0"/>
              <a:t>action potential</a:t>
            </a:r>
            <a:r>
              <a:rPr lang="en-US" dirty="0"/>
              <a:t> (impulse)</a:t>
            </a:r>
          </a:p>
          <a:p>
            <a:pPr lvl="2">
              <a:buFont typeface="Wingdings" pitchFamily="2" charset="2"/>
              <a:buChar char="Ø"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6.5.4 Define </a:t>
            </a:r>
            <a:r>
              <a:rPr lang="en-US" sz="2400" i="1" dirty="0" smtClean="0"/>
              <a:t>resting potential</a:t>
            </a:r>
            <a:r>
              <a:rPr lang="en-US" sz="2400" dirty="0" smtClean="0"/>
              <a:t> and </a:t>
            </a:r>
            <a:r>
              <a:rPr lang="en-US" sz="2400" i="1" dirty="0" smtClean="0"/>
              <a:t>action potential</a:t>
            </a:r>
            <a:r>
              <a:rPr lang="en-US" sz="2400" dirty="0" smtClean="0"/>
              <a:t> (depolarization and repolarization).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91000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Depolarization</a:t>
            </a:r>
            <a:r>
              <a:rPr lang="en-US" sz="2800" dirty="0" smtClean="0"/>
              <a:t> is </a:t>
            </a:r>
            <a:r>
              <a:rPr lang="en-US" sz="2800" u="sng" dirty="0" smtClean="0"/>
              <a:t>													</a:t>
            </a:r>
            <a:endParaRPr lang="en-US" sz="2800" b="1" i="1" dirty="0" smtClean="0"/>
          </a:p>
          <a:p>
            <a:r>
              <a:rPr lang="en-US" sz="2800" b="1" i="1" dirty="0" smtClean="0"/>
              <a:t>Action potential </a:t>
            </a:r>
            <a:r>
              <a:rPr lang="en-US" sz="2800" dirty="0" smtClean="0"/>
              <a:t>is </a:t>
            </a:r>
            <a:r>
              <a:rPr lang="en-US" sz="2800" dirty="0" smtClean="0"/>
              <a:t>the </a:t>
            </a:r>
            <a:r>
              <a:rPr lang="en-US" sz="2800" u="sng" dirty="0" smtClean="0"/>
              <a:t>																				</a:t>
            </a:r>
            <a:r>
              <a:rPr lang="en-US" sz="2800" dirty="0" smtClean="0"/>
              <a:t>.</a:t>
            </a:r>
            <a:endParaRPr lang="en-US" sz="2800" b="1" i="1" dirty="0" smtClean="0"/>
          </a:p>
          <a:p>
            <a:r>
              <a:rPr lang="en-US" sz="2800" b="1" i="1" dirty="0" smtClean="0"/>
              <a:t>Repolarization </a:t>
            </a:r>
            <a:r>
              <a:rPr lang="en-US" sz="2800" dirty="0" smtClean="0"/>
              <a:t>is </a:t>
            </a:r>
            <a:r>
              <a:rPr lang="en-US" sz="2800" u="sng" dirty="0" smtClean="0"/>
              <a:t>													</a:t>
            </a:r>
            <a:r>
              <a:rPr lang="en-US" sz="2800" dirty="0" smtClean="0"/>
              <a:t>.</a:t>
            </a:r>
            <a:endParaRPr lang="en-US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058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 smtClean="0"/>
              <a:t>Na+</a:t>
            </a:r>
            <a:r>
              <a:rPr lang="en-US" dirty="0" smtClean="0"/>
              <a:t> concentration is </a:t>
            </a:r>
            <a:r>
              <a:rPr lang="en-US" u="sng" dirty="0" smtClean="0"/>
              <a:t>					</a:t>
            </a:r>
            <a:r>
              <a:rPr lang="en-US" dirty="0" smtClean="0"/>
              <a:t> the </a:t>
            </a:r>
            <a:r>
              <a:rPr lang="en-US" dirty="0" smtClean="0"/>
              <a:t>cell and </a:t>
            </a:r>
            <a:r>
              <a:rPr lang="en-US" b="1" dirty="0" smtClean="0"/>
              <a:t>K+</a:t>
            </a:r>
            <a:r>
              <a:rPr lang="en-US" dirty="0" smtClean="0"/>
              <a:t> concentration </a:t>
            </a:r>
            <a:r>
              <a:rPr lang="en-US" dirty="0" smtClean="0"/>
              <a:t>is </a:t>
            </a:r>
            <a:r>
              <a:rPr lang="en-US" u="sng" dirty="0" smtClean="0"/>
              <a:t>				</a:t>
            </a:r>
            <a:endParaRPr lang="en-US" dirty="0" smtClean="0"/>
          </a:p>
          <a:p>
            <a:r>
              <a:rPr lang="en-US" dirty="0" smtClean="0"/>
              <a:t>Ion pumps, ion channels and gates cause a specific distribution of ions across the cell membrane</a:t>
            </a:r>
          </a:p>
          <a:p>
            <a:r>
              <a:rPr lang="en-US" b="1" dirty="0" smtClean="0"/>
              <a:t>Sodium-potassium pumps </a:t>
            </a:r>
            <a:r>
              <a:rPr lang="en-US" dirty="0" smtClean="0"/>
              <a:t>in the </a:t>
            </a:r>
            <a:r>
              <a:rPr lang="en-US" dirty="0" smtClean="0"/>
              <a:t>membrane </a:t>
            </a:r>
            <a:r>
              <a:rPr lang="en-US" u="sng" dirty="0" smtClean="0"/>
              <a:t>									</a:t>
            </a:r>
            <a:endParaRPr lang="en-US" dirty="0" smtClean="0"/>
          </a:p>
          <a:p>
            <a:r>
              <a:rPr lang="en-US" dirty="0" smtClean="0"/>
              <a:t>K+ tends to </a:t>
            </a:r>
            <a:r>
              <a:rPr lang="en-US" u="sng" dirty="0" smtClean="0"/>
              <a:t>					</a:t>
            </a:r>
            <a:r>
              <a:rPr lang="en-US" dirty="0" smtClean="0"/>
              <a:t> through </a:t>
            </a:r>
            <a:r>
              <a:rPr lang="en-US" dirty="0" smtClean="0"/>
              <a:t>ion channels causing further negative charge inside as compared to outside of cell</a:t>
            </a:r>
          </a:p>
          <a:p>
            <a:r>
              <a:rPr lang="en-US" dirty="0" smtClean="0"/>
              <a:t>Ion channels that allow the passage of Na+ are closed at resting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8-07-MembranePotential-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" y="0"/>
            <a:ext cx="79301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5215"/>
            <a:ext cx="4495800" cy="362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8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Stimulation </a:t>
            </a:r>
            <a:r>
              <a:rPr lang="en-US" sz="2800" dirty="0" smtClean="0"/>
              <a:t>– </a:t>
            </a:r>
            <a:r>
              <a:rPr lang="en-US" sz="2800" u="sng" dirty="0" smtClean="0"/>
              <a:t>						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lvl="1"/>
            <a:r>
              <a:rPr lang="en-US" sz="2400" u="sng" dirty="0" smtClean="0"/>
              <a:t> 				</a:t>
            </a:r>
            <a:r>
              <a:rPr lang="en-US" sz="2400" dirty="0" smtClean="0"/>
              <a:t> – </a:t>
            </a:r>
            <a:r>
              <a:rPr lang="en-US" sz="2400" dirty="0" smtClean="0"/>
              <a:t>minimum amount needed for depolarization to occur</a:t>
            </a:r>
          </a:p>
          <a:p>
            <a:pPr lvl="1"/>
            <a:r>
              <a:rPr lang="en-US" sz="2400" dirty="0" smtClean="0"/>
              <a:t>Causes </a:t>
            </a:r>
            <a:r>
              <a:rPr lang="en-US" sz="2400" u="sng" dirty="0" smtClean="0"/>
              <a:t>															</a:t>
            </a:r>
            <a:endParaRPr lang="en-US" sz="2400" dirty="0" smtClean="0"/>
          </a:p>
          <a:p>
            <a:pPr lvl="1"/>
            <a:r>
              <a:rPr lang="en-US" sz="2400" dirty="0" smtClean="0"/>
              <a:t>Disturbs adjacent areas – </a:t>
            </a:r>
            <a:r>
              <a:rPr lang="en-US" sz="2400" u="sng" dirty="0" smtClean="0"/>
              <a:t>												</a:t>
            </a:r>
            <a:endParaRPr lang="en-US" sz="2400" dirty="0" smtClean="0">
              <a:sym typeface="Wingdings" pitchFamily="2" charset="2"/>
            </a:endParaRPr>
          </a:p>
          <a:p>
            <a:pPr lvl="1"/>
            <a:r>
              <a:rPr lang="en-US" sz="2400" dirty="0" smtClean="0">
                <a:sym typeface="Wingdings" pitchFamily="2" charset="2"/>
              </a:rPr>
              <a:t>Polarity across membrane is </a:t>
            </a:r>
            <a:r>
              <a:rPr lang="en-US" sz="2400" dirty="0" smtClean="0">
                <a:sym typeface="Wingdings" pitchFamily="2" charset="2"/>
              </a:rPr>
              <a:t>momentarily </a:t>
            </a:r>
            <a:r>
              <a:rPr lang="en-US" sz="2400" u="sng" dirty="0" smtClean="0">
                <a:sym typeface="Wingdings" pitchFamily="2" charset="2"/>
              </a:rPr>
              <a:t>		</a:t>
            </a:r>
            <a:endParaRPr lang="en-US" sz="2400" dirty="0" smtClean="0">
              <a:sym typeface="Wingdings" pitchFamily="2" charset="2"/>
            </a:endParaRPr>
          </a:p>
          <a:p>
            <a:pPr lvl="1"/>
            <a:r>
              <a:rPr lang="en-US" sz="2400" dirty="0" smtClean="0">
                <a:sym typeface="Wingdings" pitchFamily="2" charset="2"/>
              </a:rPr>
              <a:t>K+ channels also open but more slowly </a:t>
            </a:r>
            <a:r>
              <a:rPr lang="en-US" sz="2400" dirty="0" smtClean="0">
                <a:sym typeface="Wingdings" pitchFamily="2" charset="2"/>
              </a:rPr>
              <a:t>allowing </a:t>
            </a:r>
            <a:r>
              <a:rPr lang="en-US" sz="2400" u="sng" dirty="0" smtClean="0">
                <a:sym typeface="Wingdings" pitchFamily="2" charset="2"/>
              </a:rPr>
              <a:t>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91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" y="-9981"/>
            <a:ext cx="5354128" cy="68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3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2164080"/>
            <a:ext cx="402336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6.5.1 State that the nervous system consists of the central nervous system (CNS) and peripheral nerves, and is composed of cells called neurons that can carry rapid electrical impulses.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1816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Nervous System allows organisms </a:t>
            </a:r>
            <a:r>
              <a:rPr lang="en-US" sz="2800" dirty="0" smtClean="0"/>
              <a:t>to </a:t>
            </a:r>
            <a:r>
              <a:rPr lang="en-US" sz="2800" u="sng" dirty="0" smtClean="0"/>
              <a:t>								</a:t>
            </a:r>
            <a:endParaRPr lang="en-US" sz="2800" dirty="0" smtClean="0"/>
          </a:p>
          <a:p>
            <a:r>
              <a:rPr lang="en-US" sz="2800" dirty="0" smtClean="0"/>
              <a:t>It consists of:</a:t>
            </a:r>
          </a:p>
          <a:p>
            <a:pPr lvl="1"/>
            <a:r>
              <a:rPr lang="en-US" sz="2400" dirty="0" smtClean="0"/>
              <a:t>Brain and spinal cord </a:t>
            </a:r>
            <a:r>
              <a:rPr lang="en-US" sz="2400" dirty="0" smtClean="0"/>
              <a:t>– </a:t>
            </a:r>
            <a:r>
              <a:rPr lang="en-US" sz="2400" u="sng" dirty="0" smtClean="0"/>
              <a:t>						</a:t>
            </a:r>
            <a:endParaRPr lang="en-US" sz="2400" dirty="0" smtClean="0"/>
          </a:p>
          <a:p>
            <a:pPr lvl="1"/>
            <a:r>
              <a:rPr lang="en-US" sz="2400" dirty="0" smtClean="0"/>
              <a:t>Sensory Receptors &amp; Peripheral </a:t>
            </a:r>
            <a:r>
              <a:rPr lang="en-US" sz="2400" dirty="0" smtClean="0"/>
              <a:t>Nerves – </a:t>
            </a:r>
            <a:r>
              <a:rPr lang="en-US" sz="2400" u="sng" dirty="0"/>
              <a:t>	</a:t>
            </a:r>
            <a:r>
              <a:rPr lang="en-US" sz="2400" u="sng" dirty="0" smtClean="0"/>
              <a:t>								</a:t>
            </a:r>
          </a:p>
          <a:p>
            <a:pPr lvl="1"/>
            <a:r>
              <a:rPr lang="en-US" sz="2400" u="sng" dirty="0" smtClean="0"/>
              <a:t>  		   </a:t>
            </a:r>
            <a:r>
              <a:rPr lang="en-US" sz="2400" dirty="0" smtClean="0"/>
              <a:t> – </a:t>
            </a:r>
            <a:r>
              <a:rPr lang="en-US" sz="2400" dirty="0" smtClean="0"/>
              <a:t>functional unit of the nervous system; specialized cells for transmitting electrical and chemical signals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2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4" y="0"/>
            <a:ext cx="8280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Repolarization – after action potential passes, </a:t>
            </a:r>
            <a:r>
              <a:rPr lang="en-US" sz="2800" dirty="0" smtClean="0"/>
              <a:t>membrane begins to repolarize</a:t>
            </a:r>
            <a:endParaRPr lang="en-US" sz="2800" dirty="0" smtClean="0"/>
          </a:p>
          <a:p>
            <a:pPr lvl="1"/>
            <a:r>
              <a:rPr lang="en-US" sz="2400" dirty="0" smtClean="0"/>
              <a:t>Na+ channels </a:t>
            </a:r>
            <a:r>
              <a:rPr lang="en-US" sz="2400" u="sng" dirty="0" smtClean="0"/>
              <a:t>										</a:t>
            </a:r>
            <a:endParaRPr lang="en-US" sz="2400" dirty="0" smtClean="0"/>
          </a:p>
          <a:p>
            <a:pPr lvl="1"/>
            <a:r>
              <a:rPr lang="en-US" sz="2400" dirty="0" smtClean="0"/>
              <a:t>Open K+ </a:t>
            </a:r>
            <a:r>
              <a:rPr lang="en-US" sz="2400" dirty="0" smtClean="0"/>
              <a:t>channels </a:t>
            </a:r>
            <a:r>
              <a:rPr lang="en-US" sz="2400" u="sng" dirty="0" smtClean="0"/>
              <a:t>										</a:t>
            </a:r>
            <a:endParaRPr lang="en-US" sz="2400" dirty="0" smtClean="0"/>
          </a:p>
          <a:p>
            <a:pPr lvl="1"/>
            <a:r>
              <a:rPr lang="en-US" sz="2400" dirty="0" smtClean="0"/>
              <a:t>Impulse is actually a series of depolarization and repolarization waves sweeping down the axon (takes place </a:t>
            </a:r>
            <a:r>
              <a:rPr lang="en-US" sz="2400" dirty="0" smtClean="0"/>
              <a:t>in </a:t>
            </a:r>
            <a:r>
              <a:rPr lang="en-US" sz="2400" u="sng" dirty="0" smtClean="0"/>
              <a:t>					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Then K+ channels </a:t>
            </a:r>
            <a:r>
              <a:rPr lang="en-US" sz="2400" dirty="0"/>
              <a:t>close </a:t>
            </a:r>
            <a:r>
              <a:rPr lang="en-US" sz="2400" dirty="0" smtClean="0"/>
              <a:t>and </a:t>
            </a:r>
            <a:r>
              <a:rPr lang="en-US" sz="2400" u="sng" dirty="0" smtClean="0"/>
              <a:t>							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48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95823"/>
            <a:ext cx="4953000" cy="70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8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4" descr="48-07-MembranePotential-A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17009" b="16033"/>
          <a:stretch/>
        </p:blipFill>
        <p:spPr bwMode="auto">
          <a:xfrm>
            <a:off x="1880295" y="1676400"/>
            <a:ext cx="6066101" cy="42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94360" y="5948595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hlinkClick r:id="rId4" action="ppaction://hlinkfile"/>
              </a:rPr>
              <a:t>Impulse conduction video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Myelinate</a:t>
            </a:r>
            <a:r>
              <a:rPr lang="en-US" sz="3200" dirty="0" err="1" smtClean="0"/>
              <a:t>d</a:t>
            </a:r>
            <a:r>
              <a:rPr lang="en-US" sz="3200" dirty="0" smtClean="0"/>
              <a:t> </a:t>
            </a:r>
            <a:r>
              <a:rPr lang="en-US" sz="3200" dirty="0" smtClean="0"/>
              <a:t>vs</a:t>
            </a:r>
            <a:r>
              <a:rPr lang="en-US" sz="3200" dirty="0" smtClean="0"/>
              <a:t>. Non-</a:t>
            </a:r>
            <a:r>
              <a:rPr lang="en-US" sz="3200" dirty="0" err="1" smtClean="0"/>
              <a:t>myelinated</a:t>
            </a:r>
            <a:r>
              <a:rPr lang="en-US" sz="3200" dirty="0" smtClean="0"/>
              <a:t>  </a:t>
            </a:r>
            <a:endParaRPr lang="en-US" sz="3200" dirty="0" smtClean="0"/>
          </a:p>
          <a:p>
            <a:pPr lvl="1"/>
            <a:r>
              <a:rPr lang="en-US" sz="2800" dirty="0" smtClean="0"/>
              <a:t>Impulse conduction is </a:t>
            </a:r>
            <a:r>
              <a:rPr lang="en-US" sz="2800" u="sng" dirty="0" smtClean="0"/>
              <a:t>										</a:t>
            </a:r>
            <a:endParaRPr lang="en-US" sz="2800" dirty="0" smtClean="0"/>
          </a:p>
          <a:p>
            <a:pPr lvl="2"/>
            <a:r>
              <a:rPr lang="en-US" sz="2400" dirty="0" smtClean="0"/>
              <a:t>Here there is continuous conduction, the </a:t>
            </a:r>
            <a:r>
              <a:rPr lang="en-US" sz="2400" u="sng" dirty="0" smtClean="0"/>
              <a:t>								</a:t>
            </a:r>
            <a:endParaRPr lang="en-US" sz="2400" dirty="0" smtClean="0"/>
          </a:p>
          <a:p>
            <a:pPr lvl="1"/>
            <a:r>
              <a:rPr lang="en-US" sz="2800" dirty="0"/>
              <a:t>Vertebrate neurons are </a:t>
            </a:r>
            <a:r>
              <a:rPr lang="en-US" sz="2800" u="sng" dirty="0" smtClean="0"/>
              <a:t>											</a:t>
            </a:r>
            <a:endParaRPr lang="en-US" sz="2800" dirty="0" smtClean="0"/>
          </a:p>
          <a:p>
            <a:pPr lvl="2"/>
            <a:r>
              <a:rPr lang="en-US" sz="2400" dirty="0" smtClean="0"/>
              <a:t>Depolarization occurs only at the </a:t>
            </a:r>
            <a:r>
              <a:rPr lang="en-US" sz="2400" u="sng" dirty="0" smtClean="0"/>
              <a:t>				</a:t>
            </a:r>
            <a:r>
              <a:rPr lang="en-US" sz="2400" dirty="0" smtClean="0"/>
              <a:t> – Action Potential “jumps” from one node to the next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u="sng" dirty="0" smtClean="0">
                <a:sym typeface="Wingdings" pitchFamily="2" charset="2"/>
              </a:rPr>
              <a:t>							</a:t>
            </a:r>
            <a:endParaRPr lang="en-US" sz="2400" dirty="0" smtClean="0"/>
          </a:p>
          <a:p>
            <a:pPr lvl="1"/>
            <a:r>
              <a:rPr lang="en-US" sz="2800" dirty="0" smtClean="0"/>
              <a:t>Diameter of axon affects speed of transmission</a:t>
            </a:r>
          </a:p>
          <a:p>
            <a:pPr lvl="2"/>
            <a:r>
              <a:rPr lang="en-US" sz="2400" u="sng" dirty="0" smtClean="0"/>
              <a:t> 							</a:t>
            </a:r>
          </a:p>
        </p:txBody>
      </p:sp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5" descr="48-11-SaltatoryConduct-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819274"/>
            <a:ext cx="885994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6573" y="1565950"/>
            <a:ext cx="4240771" cy="591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6.5.6 Explain the principles of synaptic transmission.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648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Synapse</a:t>
            </a:r>
            <a:r>
              <a:rPr lang="en-US" sz="2400" dirty="0" smtClean="0"/>
              <a:t> – </a:t>
            </a:r>
            <a:r>
              <a:rPr lang="en-US" sz="2400" u="sng" dirty="0" smtClean="0"/>
              <a:t> 												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048000"/>
            <a:ext cx="34290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Synapse between neuron and muscle cell is called a </a:t>
            </a:r>
            <a:r>
              <a:rPr lang="en-US" u="sng" dirty="0" smtClean="0"/>
              <a:t>									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6.5.6 Explain the principles of synaptic transmission.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Neurotransmitters </a:t>
            </a:r>
            <a:r>
              <a:rPr lang="en-US" sz="2400" dirty="0" smtClean="0"/>
              <a:t>act as chemical messengers to conduct the signal across the synapse</a:t>
            </a:r>
          </a:p>
          <a:p>
            <a:r>
              <a:rPr lang="en-US" u="sng" dirty="0" smtClean="0"/>
              <a:t> 				</a:t>
            </a:r>
            <a:r>
              <a:rPr lang="en-US" dirty="0" smtClean="0"/>
              <a:t> contain neurotransmitter</a:t>
            </a:r>
          </a:p>
          <a:p>
            <a:r>
              <a:rPr lang="en-US" sz="2400" dirty="0" smtClean="0"/>
              <a:t>When action potential reaches axon terminal, calcium ions begin to diffuse in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u="sng" dirty="0" smtClean="0">
                <a:sym typeface="Wingdings" pitchFamily="2" charset="2"/>
              </a:rPr>
              <a:t>			</a:t>
            </a:r>
            <a:endParaRPr lang="en-US" sz="2400" dirty="0" smtClean="0">
              <a:sym typeface="Wingdings" pitchFamily="2" charset="2"/>
            </a:endParaRPr>
          </a:p>
          <a:p>
            <a:r>
              <a:rPr lang="en-US" u="sng" dirty="0" smtClean="0">
                <a:sym typeface="Wingdings" pitchFamily="2" charset="2"/>
              </a:rPr>
              <a:t> 												</a:t>
            </a:r>
            <a:r>
              <a:rPr lang="en-US" dirty="0" smtClean="0">
                <a:sym typeface="Wingdings" pitchFamily="2" charset="2"/>
              </a:rPr>
              <a:t>and neurotransmitter diffuses across synapse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6.5.6 Explain the principles of synaptic transmission.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Neurotransmitters </a:t>
            </a:r>
            <a:r>
              <a:rPr lang="en-US" sz="2400" u="sng" dirty="0" smtClean="0"/>
              <a:t>									</a:t>
            </a:r>
            <a:r>
              <a:rPr lang="en-US" sz="2400" dirty="0" smtClean="0"/>
              <a:t>(specific to the type of neurotransmitter) – </a:t>
            </a:r>
            <a:r>
              <a:rPr lang="en-US" sz="2400" u="sng" dirty="0" smtClean="0"/>
              <a:t>										</a:t>
            </a:r>
          </a:p>
          <a:p>
            <a:r>
              <a:rPr lang="en-US" u="sng" dirty="0" smtClean="0"/>
              <a:t> 								</a:t>
            </a:r>
            <a:r>
              <a:rPr lang="en-US" dirty="0" smtClean="0"/>
              <a:t>to free up receptor sites for next impulse and the </a:t>
            </a:r>
            <a:r>
              <a:rPr lang="en-US" u="sng" dirty="0" smtClean="0"/>
              <a:t>											</a:t>
            </a:r>
            <a:r>
              <a:rPr lang="en-US" dirty="0" smtClean="0"/>
              <a:t>(</a:t>
            </a:r>
            <a:r>
              <a:rPr lang="en-US" i="1" dirty="0" smtClean="0"/>
              <a:t>reuptake)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-12-ChemicalSynapse-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2" y="76200"/>
            <a:ext cx="915440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6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Anatomy of a Nerve Cell: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sz="2600" b="1" dirty="0" smtClean="0"/>
              <a:t>Cell body </a:t>
            </a:r>
            <a:r>
              <a:rPr lang="en-US" sz="2600" dirty="0" smtClean="0"/>
              <a:t>– </a:t>
            </a:r>
            <a:r>
              <a:rPr lang="en-US" sz="2600" u="sng" dirty="0" smtClean="0"/>
              <a:t> 														</a:t>
            </a:r>
            <a:endParaRPr lang="en-US" sz="2600" dirty="0" smtClean="0"/>
          </a:p>
          <a:p>
            <a:pPr lvl="2"/>
            <a:r>
              <a:rPr lang="en-US" sz="2400" dirty="0" smtClean="0"/>
              <a:t>Dendrites and axon extend from the cell body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sz="2600" b="1" dirty="0" smtClean="0"/>
              <a:t>Dendrites</a:t>
            </a:r>
            <a:r>
              <a:rPr lang="en-US" sz="2600" dirty="0" smtClean="0"/>
              <a:t> – short and highly branched</a:t>
            </a:r>
          </a:p>
          <a:p>
            <a:pPr lvl="2"/>
            <a:r>
              <a:rPr lang="en-US" sz="2400" u="sng" dirty="0" smtClean="0"/>
              <a:t> 								</a:t>
            </a:r>
            <a:endParaRPr lang="en-US" sz="2400" u="sng" dirty="0"/>
          </a:p>
        </p:txBody>
      </p:sp>
      <p:pic>
        <p:nvPicPr>
          <p:cNvPr id="4" name="Picture 5" descr="35_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163094"/>
            <a:ext cx="819785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60763" y="3809206"/>
            <a:ext cx="1919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Cell body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787900" y="4066381"/>
            <a:ext cx="1612900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769225" y="2808288"/>
            <a:ext cx="137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Dendrites 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8077200" y="3175000"/>
            <a:ext cx="35560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8426450" y="3187700"/>
            <a:ext cx="0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E.4.1 State that some presynaptic neurons excite postsynaptic transmission and others inhibit postsynaptic transmission.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Neurotransmitters each have a different function:</a:t>
            </a:r>
          </a:p>
          <a:p>
            <a:pPr lvl="1"/>
            <a:r>
              <a:rPr lang="en-US" sz="2800" dirty="0" smtClean="0"/>
              <a:t>Excitatory – </a:t>
            </a:r>
            <a:r>
              <a:rPr lang="en-US" sz="2800" u="sng" dirty="0" smtClean="0"/>
              <a:t>				</a:t>
            </a:r>
            <a:endParaRPr lang="en-US" sz="2800" dirty="0" smtClean="0"/>
          </a:p>
          <a:p>
            <a:pPr lvl="2"/>
            <a:r>
              <a:rPr lang="en-US" sz="2400" u="sng" dirty="0" smtClean="0"/>
              <a:t> 				</a:t>
            </a:r>
            <a:r>
              <a:rPr lang="en-US" sz="2400" dirty="0" smtClean="0"/>
              <a:t>(stimulat</a:t>
            </a:r>
            <a:r>
              <a:rPr lang="en-US" sz="2400" dirty="0" smtClean="0"/>
              <a:t>e muscle contraction)</a:t>
            </a:r>
          </a:p>
          <a:p>
            <a:pPr lvl="2"/>
            <a:r>
              <a:rPr lang="en-US" sz="2400" u="sng" dirty="0" smtClean="0"/>
              <a:t> 										</a:t>
            </a:r>
            <a:r>
              <a:rPr lang="en-US" sz="2400" dirty="0" smtClean="0"/>
              <a:t>(affect mood)</a:t>
            </a:r>
          </a:p>
          <a:p>
            <a:pPr lvl="1"/>
            <a:r>
              <a:rPr lang="en-US" sz="2800" dirty="0" smtClean="0"/>
              <a:t>Inhibitory – </a:t>
            </a:r>
            <a:r>
              <a:rPr lang="en-US" sz="2800" u="sng" dirty="0" smtClean="0"/>
              <a:t>				</a:t>
            </a:r>
            <a:endParaRPr lang="en-US" sz="2800" dirty="0" smtClean="0"/>
          </a:p>
          <a:p>
            <a:pPr lvl="2"/>
            <a:r>
              <a:rPr lang="en-US" sz="2400" u="sng" dirty="0" smtClean="0"/>
              <a:t> 						</a:t>
            </a:r>
            <a:r>
              <a:rPr lang="en-US" sz="2400" dirty="0" smtClean="0"/>
              <a:t> – inhibits neurons in brain and spinal cord; results in a calming effect; may be used to treat anxiety 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E.4.2 Explain how decision-making in the CNS can result from the interaction between the activities of excitatory and inhibitory presynaptic neurons at synapses.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pPr lvl="1"/>
            <a:r>
              <a:rPr lang="en-US" sz="2600" b="1" dirty="0" smtClean="0"/>
              <a:t>Excitatory Postsynaptic Potential (EPSP) </a:t>
            </a:r>
            <a:r>
              <a:rPr lang="en-US" sz="2600" dirty="0" smtClean="0"/>
              <a:t>– if a </a:t>
            </a:r>
            <a:r>
              <a:rPr lang="en-US" sz="2600" u="sng" dirty="0" smtClean="0"/>
              <a:t>								</a:t>
            </a:r>
            <a:endParaRPr lang="en-US" sz="2600" dirty="0" smtClean="0"/>
          </a:p>
          <a:p>
            <a:pPr lvl="2"/>
            <a:r>
              <a:rPr lang="en-US" sz="2400" dirty="0" smtClean="0"/>
              <a:t>Causes partial depolarization bringing neuron closer to firing</a:t>
            </a:r>
          </a:p>
          <a:p>
            <a:pPr lvl="2"/>
            <a:r>
              <a:rPr lang="en-US" sz="2400" dirty="0" smtClean="0"/>
              <a:t>One EPSP is probably too week to trigger an action potential – </a:t>
            </a:r>
            <a:r>
              <a:rPr lang="en-US" sz="2400" u="sng" dirty="0" smtClean="0"/>
              <a:t>						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385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E.4.2 Explain how decision-making in the CNS can result from the interaction between the activities of excitatory and inhibitory presynaptic neurons at synapses.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>
            <a:normAutofit/>
          </a:bodyPr>
          <a:lstStyle/>
          <a:p>
            <a:pPr lvl="1"/>
            <a:r>
              <a:rPr lang="en-US" sz="2600" b="1" dirty="0" smtClean="0"/>
              <a:t>Inhibitory Postsynaptic Potential (IPSP) </a:t>
            </a:r>
            <a:r>
              <a:rPr lang="en-US" sz="2600" dirty="0" smtClean="0"/>
              <a:t>– occur when neurotransmitter </a:t>
            </a:r>
            <a:r>
              <a:rPr lang="en-US" sz="2600" u="sng" dirty="0" smtClean="0"/>
              <a:t>								</a:t>
            </a:r>
            <a:r>
              <a:rPr lang="en-US" sz="2600" dirty="0" smtClean="0"/>
              <a:t>– brings membrane potential </a:t>
            </a:r>
            <a:r>
              <a:rPr lang="en-US" sz="2600" u="sng" dirty="0" smtClean="0"/>
              <a:t> 						</a:t>
            </a:r>
            <a:r>
              <a:rPr lang="en-US" sz="2600" dirty="0" smtClean="0"/>
              <a:t> and a </a:t>
            </a:r>
            <a:r>
              <a:rPr lang="en-US" sz="2600" u="sng" dirty="0" smtClean="0"/>
              <a:t>									</a:t>
            </a:r>
            <a:endParaRPr lang="en-US" sz="2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88080"/>
            <a:ext cx="4057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0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E.4.2 Explain how decision-making in the CNS can result from the interaction between the activities of excitatory and inhibitory presynaptic neurons at synapses.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are decisions made in the CNS?</a:t>
            </a:r>
          </a:p>
          <a:p>
            <a:pPr lvl="1"/>
            <a:r>
              <a:rPr lang="en-US" sz="2600" dirty="0" smtClean="0"/>
              <a:t>Different areas of the brain carry out different functions</a:t>
            </a:r>
          </a:p>
          <a:p>
            <a:pPr lvl="1"/>
            <a:r>
              <a:rPr lang="en-US" sz="2600" dirty="0" smtClean="0"/>
              <a:t>Impulses are received in the brain and integration takes place – </a:t>
            </a:r>
            <a:r>
              <a:rPr lang="en-US" sz="2600" u="sng" dirty="0" smtClean="0"/>
              <a:t>														</a:t>
            </a:r>
            <a:endParaRPr lang="en-US" sz="2600" dirty="0" smtClean="0"/>
          </a:p>
          <a:p>
            <a:pPr lvl="1"/>
            <a:r>
              <a:rPr lang="en-US" sz="2600" dirty="0" smtClean="0"/>
              <a:t>There is </a:t>
            </a:r>
            <a:r>
              <a:rPr lang="en-US" sz="2600" u="sng" dirty="0" smtClean="0"/>
              <a:t>															</a:t>
            </a:r>
            <a:endParaRPr lang="en-US" sz="2600" dirty="0" smtClean="0"/>
          </a:p>
          <a:p>
            <a:pPr lvl="1"/>
            <a:r>
              <a:rPr lang="en-US" sz="2600" dirty="0" smtClean="0"/>
              <a:t>There are different types of connection pathways between the neurons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430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Important “classical” neurotransmitters that have been recognized for many years: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sz="2600" dirty="0" smtClean="0"/>
              <a:t>Acetylcholine</a:t>
            </a:r>
          </a:p>
          <a:p>
            <a:pPr lvl="2"/>
            <a:r>
              <a:rPr lang="en-US" sz="2400" dirty="0" smtClean="0"/>
              <a:t>Secreted at </a:t>
            </a:r>
            <a:r>
              <a:rPr lang="en-US" sz="2400" u="sng" dirty="0" smtClean="0"/>
              <a:t>														</a:t>
            </a:r>
            <a:endParaRPr lang="en-US" sz="2400" dirty="0" smtClean="0"/>
          </a:p>
          <a:p>
            <a:pPr lvl="2"/>
            <a:r>
              <a:rPr lang="en-US" sz="2400" dirty="0"/>
              <a:t>Neurons that release acetylcholine are called cholinergic neurons</a:t>
            </a:r>
          </a:p>
          <a:p>
            <a:pPr lvl="2"/>
            <a:r>
              <a:rPr lang="en-US" sz="2400" u="sng" dirty="0" smtClean="0"/>
              <a:t> 												( 				)</a:t>
            </a:r>
          </a:p>
          <a:p>
            <a:pPr lvl="2"/>
            <a:r>
              <a:rPr lang="en-US" sz="2400" dirty="0" smtClean="0"/>
              <a:t>May be </a:t>
            </a:r>
            <a:r>
              <a:rPr lang="en-US" sz="2400" u="sng" dirty="0" smtClean="0"/>
              <a:t>							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435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788670" lvl="1" indent="-514350">
              <a:buFont typeface="+mj-lt"/>
              <a:buAutoNum type="arabicPeriod" startAt="2"/>
            </a:pPr>
            <a:r>
              <a:rPr lang="en-US" sz="2600" dirty="0" smtClean="0"/>
              <a:t>Noradrenaline (also called Norepinephrine)</a:t>
            </a:r>
          </a:p>
          <a:p>
            <a:pPr lvl="2"/>
            <a:r>
              <a:rPr lang="en-US" sz="2400" dirty="0" smtClean="0"/>
              <a:t>Secreted by </a:t>
            </a:r>
            <a:r>
              <a:rPr lang="en-US" sz="2400" u="sng" dirty="0" smtClean="0"/>
              <a:t> 						</a:t>
            </a:r>
          </a:p>
          <a:p>
            <a:pPr lvl="2"/>
            <a:r>
              <a:rPr lang="en-US" sz="2400" dirty="0" smtClean="0"/>
              <a:t>Chemically very similar to the hormone adrenaline (also called epinephrine)</a:t>
            </a:r>
          </a:p>
          <a:p>
            <a:pPr lvl="2"/>
            <a:r>
              <a:rPr lang="en-US" sz="2400" dirty="0" smtClean="0"/>
              <a:t>Prepares body</a:t>
            </a:r>
            <a:r>
              <a:rPr lang="en-US" sz="2400" u="sng" dirty="0" smtClean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6385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lnSpcReduction="10000"/>
          </a:bodyPr>
          <a:lstStyle/>
          <a:p>
            <a:pPr marL="788670" lvl="1" indent="-514350">
              <a:buFont typeface="+mj-lt"/>
              <a:buAutoNum type="arabicPeriod" startAt="3"/>
            </a:pPr>
            <a:r>
              <a:rPr lang="en-US" sz="2600" dirty="0" smtClean="0"/>
              <a:t>Dopamine</a:t>
            </a:r>
          </a:p>
          <a:p>
            <a:pPr lvl="2"/>
            <a:r>
              <a:rPr lang="en-US" sz="2400" dirty="0" smtClean="0"/>
              <a:t>Secreted by </a:t>
            </a:r>
            <a:r>
              <a:rPr lang="en-US" sz="2400" u="sng" dirty="0" smtClean="0"/>
              <a:t>		</a:t>
            </a:r>
            <a:endParaRPr lang="en-US" sz="2400" dirty="0" smtClean="0"/>
          </a:p>
          <a:p>
            <a:pPr lvl="2"/>
            <a:r>
              <a:rPr lang="en-US" sz="2400" dirty="0" smtClean="0"/>
              <a:t>Thought to </a:t>
            </a:r>
            <a:r>
              <a:rPr lang="en-US" sz="2400" u="sng" dirty="0" smtClean="0"/>
              <a:t>				</a:t>
            </a:r>
            <a:endParaRPr lang="en-US" sz="2400" dirty="0" smtClean="0"/>
          </a:p>
          <a:p>
            <a:pPr lvl="2"/>
            <a:r>
              <a:rPr lang="en-US" sz="2400" dirty="0" smtClean="0"/>
              <a:t>May be involved in causing </a:t>
            </a:r>
            <a:r>
              <a:rPr lang="en-US" sz="2400" u="sng" dirty="0" smtClean="0"/>
              <a:t>				</a:t>
            </a:r>
            <a:endParaRPr lang="en-US" sz="2400" dirty="0" smtClean="0"/>
          </a:p>
          <a:p>
            <a:pPr lvl="2"/>
            <a:r>
              <a:rPr lang="en-US" sz="2400" u="sng" dirty="0" smtClean="0"/>
              <a:t> 								</a:t>
            </a:r>
            <a:r>
              <a:rPr lang="en-US" sz="2400" dirty="0" smtClean="0"/>
              <a:t>in a specific brain region causes </a:t>
            </a:r>
            <a:r>
              <a:rPr lang="en-US" sz="2400" u="sng" dirty="0" smtClean="0"/>
              <a:t>			</a:t>
            </a:r>
            <a:endParaRPr lang="en-US" sz="2400" dirty="0" smtClean="0"/>
          </a:p>
          <a:p>
            <a:pPr lvl="3"/>
            <a:r>
              <a:rPr lang="en-US" sz="2200" dirty="0" smtClean="0"/>
              <a:t>Characterized by difficulty in initiating conscious movements, uncontrolled tremors, shuffling gait, and muscle weakness</a:t>
            </a:r>
          </a:p>
          <a:p>
            <a:pPr lvl="3"/>
            <a:r>
              <a:rPr lang="en-US" sz="2200" dirty="0" smtClean="0"/>
              <a:t>Without dopamine, </a:t>
            </a:r>
            <a:r>
              <a:rPr lang="en-US" sz="2200" u="sng" dirty="0" smtClean="0"/>
              <a:t> 												</a:t>
            </a:r>
            <a:endParaRPr lang="en-US" sz="2200" dirty="0" smtClean="0"/>
          </a:p>
          <a:p>
            <a:pPr lvl="3"/>
            <a:r>
              <a:rPr lang="en-US" sz="2200" dirty="0" smtClean="0"/>
              <a:t>The drug </a:t>
            </a:r>
            <a:r>
              <a:rPr lang="en-US" sz="2200" u="sng" dirty="0" smtClean="0"/>
              <a:t>				</a:t>
            </a:r>
            <a:r>
              <a:rPr lang="en-US" sz="2200" dirty="0" smtClean="0"/>
              <a:t> can be used by unharmed neurons in the brain to synthesize dopamine – reduces symptoms</a:t>
            </a:r>
          </a:p>
        </p:txBody>
      </p:sp>
    </p:spTree>
    <p:extLst>
      <p:ext uri="{BB962C8B-B14F-4D97-AF65-F5344CB8AC3E}">
        <p14:creationId xmlns:p14="http://schemas.microsoft.com/office/powerpoint/2010/main" val="33212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Classifying synapses in the peripheral nervous system:</a:t>
            </a:r>
          </a:p>
          <a:p>
            <a:pPr lvl="1"/>
            <a:r>
              <a:rPr lang="en-US" sz="2800" dirty="0" smtClean="0"/>
              <a:t>Cholinergic synapses use </a:t>
            </a:r>
            <a:r>
              <a:rPr lang="en-US" sz="2800" u="sng" dirty="0" smtClean="0"/>
              <a:t>			</a:t>
            </a:r>
            <a:endParaRPr lang="en-US" sz="2800" dirty="0" smtClean="0"/>
          </a:p>
          <a:p>
            <a:pPr lvl="2"/>
            <a:r>
              <a:rPr lang="en-US" sz="2400" dirty="0" smtClean="0"/>
              <a:t>Most synapses in the </a:t>
            </a:r>
            <a:r>
              <a:rPr lang="en-US" sz="2400" u="sng" dirty="0" smtClean="0"/>
              <a:t>											</a:t>
            </a:r>
            <a:endParaRPr lang="en-US" sz="2400" dirty="0" smtClean="0"/>
          </a:p>
          <a:p>
            <a:pPr lvl="2"/>
            <a:r>
              <a:rPr lang="en-US" sz="2400" u="sng" dirty="0" smtClean="0"/>
              <a:t> 				</a:t>
            </a:r>
            <a:r>
              <a:rPr lang="en-US" sz="2400" dirty="0" smtClean="0"/>
              <a:t> are cholinergic</a:t>
            </a:r>
          </a:p>
          <a:p>
            <a:pPr lvl="1"/>
            <a:r>
              <a:rPr lang="en-US" sz="2800" dirty="0" smtClean="0"/>
              <a:t>Adrenergic synapses use </a:t>
            </a:r>
            <a:r>
              <a:rPr lang="en-US" sz="2800" u="sng" dirty="0" smtClean="0"/>
              <a:t>				</a:t>
            </a:r>
            <a:endParaRPr lang="en-US" sz="2800" dirty="0" smtClean="0"/>
          </a:p>
          <a:p>
            <a:pPr lvl="2"/>
            <a:r>
              <a:rPr lang="en-US" sz="2400" dirty="0" smtClean="0"/>
              <a:t>Most synapses of </a:t>
            </a:r>
            <a:r>
              <a:rPr lang="en-US" sz="2400" u="sng" dirty="0" smtClean="0"/>
              <a:t> 													</a:t>
            </a:r>
            <a:endParaRPr lang="en-US" sz="2400" dirty="0" smtClean="0"/>
          </a:p>
          <a:p>
            <a:r>
              <a:rPr lang="en-US" sz="3200" dirty="0" smtClean="0"/>
              <a:t>Central nervous system uses a much wider range of neurotransmitters</a:t>
            </a:r>
          </a:p>
        </p:txBody>
      </p:sp>
    </p:spTree>
    <p:extLst>
      <p:ext uri="{BB962C8B-B14F-4D97-AF65-F5344CB8AC3E}">
        <p14:creationId xmlns:p14="http://schemas.microsoft.com/office/powerpoint/2010/main" val="11165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6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Anatomy of a Nerve Cell:</a:t>
            </a:r>
          </a:p>
          <a:p>
            <a:pPr marL="788670" lvl="1" indent="-514350">
              <a:buFont typeface="+mj-lt"/>
              <a:buAutoNum type="arabicPeriod" startAt="3"/>
            </a:pPr>
            <a:r>
              <a:rPr lang="en-US" sz="2800" b="1" dirty="0" smtClean="0"/>
              <a:t>Axon</a:t>
            </a:r>
            <a:r>
              <a:rPr lang="en-US" sz="2800" dirty="0" smtClean="0"/>
              <a:t> – </a:t>
            </a:r>
            <a:r>
              <a:rPr lang="en-US" sz="2800" u="sng" dirty="0" smtClean="0"/>
              <a:t>														</a:t>
            </a:r>
            <a:endParaRPr lang="en-US" sz="2800" dirty="0" smtClean="0"/>
          </a:p>
          <a:p>
            <a:pPr lvl="2"/>
            <a:r>
              <a:rPr lang="en-US" sz="2200" dirty="0" smtClean="0"/>
              <a:t>Microscopic in diameter but may extend a meter or more in length</a:t>
            </a:r>
          </a:p>
          <a:p>
            <a:pPr lvl="2"/>
            <a:r>
              <a:rPr lang="en-US" sz="2200" dirty="0" smtClean="0"/>
              <a:t>May divide forming branches – </a:t>
            </a:r>
            <a:r>
              <a:rPr lang="en-US" sz="2200" u="sng" dirty="0" smtClean="0"/>
              <a:t>			</a:t>
            </a:r>
            <a:endParaRPr lang="en-US" sz="2200" dirty="0" smtClean="0"/>
          </a:p>
          <a:p>
            <a:pPr lvl="2"/>
            <a:r>
              <a:rPr lang="en-US" sz="2200" dirty="0" smtClean="0"/>
              <a:t>Divides at the end to form </a:t>
            </a:r>
            <a:r>
              <a:rPr lang="en-US" sz="2200" u="sng" dirty="0" smtClean="0"/>
              <a:t>								</a:t>
            </a:r>
            <a:r>
              <a:rPr lang="en-US" sz="2200" dirty="0" smtClean="0"/>
              <a:t>– </a:t>
            </a:r>
            <a:r>
              <a:rPr lang="en-US" sz="2200" dirty="0" smtClean="0"/>
              <a:t>in motor neurons these are called </a:t>
            </a:r>
            <a:r>
              <a:rPr lang="en-US" sz="2200" u="sng" dirty="0" smtClean="0"/>
              <a:t> 				</a:t>
            </a:r>
            <a:r>
              <a:rPr lang="en-US" sz="2200" dirty="0" smtClean="0"/>
              <a:t> and </a:t>
            </a:r>
            <a:r>
              <a:rPr lang="en-US" sz="2200" dirty="0" smtClean="0"/>
              <a:t>send messages to muscles</a:t>
            </a:r>
          </a:p>
          <a:p>
            <a:pPr lvl="2"/>
            <a:r>
              <a:rPr lang="en-US" sz="2200" dirty="0" smtClean="0"/>
              <a:t>Synaptic terminals release </a:t>
            </a:r>
            <a:r>
              <a:rPr lang="en-US" sz="2200" u="sng" dirty="0" smtClean="0"/>
              <a:t> 				</a:t>
            </a:r>
            <a:r>
              <a:rPr lang="en-US" sz="2200" dirty="0" smtClean="0"/>
              <a:t> (</a:t>
            </a:r>
            <a:r>
              <a:rPr lang="en-US" sz="2200" dirty="0" smtClean="0"/>
              <a:t>chemicals) </a:t>
            </a:r>
            <a:r>
              <a:rPr lang="en-US" sz="2200" u="sng" dirty="0" smtClean="0"/>
              <a:t>						</a:t>
            </a:r>
            <a:r>
              <a:rPr lang="en-US" sz="2200" dirty="0" smtClean="0"/>
              <a:t>(</a:t>
            </a:r>
            <a:r>
              <a:rPr lang="en-US" sz="2200" dirty="0" smtClean="0"/>
              <a:t>gap between neurons)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235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lial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638551"/>
            <a:ext cx="4292596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6.5.1 State that the nervous system consists of the central nervous system (CNS) and peripheral nerves, and is composed of cells called neurons that can carry rapid electrical impulses.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Myelin Sheath – </a:t>
            </a:r>
            <a:r>
              <a:rPr lang="en-US" u="sng" dirty="0" smtClean="0"/>
              <a:t>																						</a:t>
            </a:r>
            <a:endParaRPr lang="en-US" dirty="0" smtClean="0"/>
          </a:p>
          <a:p>
            <a:pPr lvl="1"/>
            <a:r>
              <a:rPr lang="en-US" dirty="0" smtClean="0"/>
              <a:t>Composed of Schwann cells that form insulation</a:t>
            </a:r>
          </a:p>
          <a:p>
            <a:pPr lvl="1"/>
            <a:r>
              <a:rPr lang="en-US" u="sng" dirty="0" smtClean="0"/>
              <a:t> 				</a:t>
            </a:r>
            <a:r>
              <a:rPr lang="en-US" dirty="0" smtClean="0"/>
              <a:t> – </a:t>
            </a:r>
            <a:r>
              <a:rPr lang="en-US" dirty="0" smtClean="0"/>
              <a:t>gaps between Schwann cells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800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Oligodendrocyte</a:t>
            </a:r>
            <a:r>
              <a:rPr lang="en-US" dirty="0" smtClean="0"/>
              <a:t> is a neuroglia cell in CNS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0"/>
            <a:ext cx="35052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6.5.2 Draw and label a diagram of the structure of a motor neuron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51339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5029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Motor neurons these are called motor end plates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19600" y="5356860"/>
            <a:ext cx="990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/>
              <a:t>Outside the </a:t>
            </a:r>
            <a:r>
              <a:rPr lang="en-US" sz="2800" dirty="0" smtClean="0"/>
              <a:t>CNS:</a:t>
            </a:r>
            <a:endParaRPr lang="en-US" sz="2800" dirty="0"/>
          </a:p>
          <a:p>
            <a:pPr lvl="1"/>
            <a:r>
              <a:rPr lang="en-US" sz="2400" i="1" dirty="0" smtClean="0"/>
              <a:t>Nerves</a:t>
            </a:r>
            <a:r>
              <a:rPr lang="en-US" sz="2400" dirty="0" smtClean="0"/>
              <a:t> consist </a:t>
            </a:r>
            <a:r>
              <a:rPr lang="en-US" sz="2400" dirty="0" smtClean="0"/>
              <a:t>of </a:t>
            </a:r>
            <a:r>
              <a:rPr lang="en-US" sz="2400" u="sng" dirty="0" smtClean="0"/>
              <a:t>													</a:t>
            </a:r>
            <a:endParaRPr lang="en-US" sz="2400" dirty="0" smtClean="0"/>
          </a:p>
          <a:p>
            <a:pPr lvl="1"/>
            <a:r>
              <a:rPr lang="en-US" sz="2400" dirty="0" smtClean="0"/>
              <a:t>Cell bodies are usually grouped together in masses </a:t>
            </a:r>
            <a:r>
              <a:rPr lang="en-US" sz="2400" dirty="0" smtClean="0"/>
              <a:t>called </a:t>
            </a:r>
            <a:r>
              <a:rPr lang="en-US" sz="2400" u="sng" dirty="0" smtClean="0"/>
              <a:t>			</a:t>
            </a:r>
            <a:endParaRPr lang="en-US" sz="2400" i="1" u="sng" dirty="0" smtClean="0"/>
          </a:p>
          <a:p>
            <a:r>
              <a:rPr lang="en-US" sz="2800" dirty="0" smtClean="0"/>
              <a:t>In the CNS:</a:t>
            </a:r>
          </a:p>
          <a:p>
            <a:pPr lvl="1"/>
            <a:r>
              <a:rPr lang="en-US" sz="2400" dirty="0" smtClean="0"/>
              <a:t>Bundles of axons are called </a:t>
            </a:r>
            <a:r>
              <a:rPr lang="en-US" sz="2400" u="sng" dirty="0" smtClean="0"/>
              <a:t>						</a:t>
            </a:r>
            <a:r>
              <a:rPr lang="en-US" sz="2400" dirty="0" smtClean="0"/>
              <a:t> instead </a:t>
            </a:r>
            <a:r>
              <a:rPr lang="en-US" sz="2400" dirty="0" smtClean="0"/>
              <a:t>of nerves</a:t>
            </a:r>
          </a:p>
          <a:p>
            <a:pPr lvl="1"/>
            <a:r>
              <a:rPr lang="en-US" sz="2400" dirty="0" smtClean="0"/>
              <a:t>Collection of cell bodies are </a:t>
            </a:r>
            <a:r>
              <a:rPr lang="en-US" sz="2400" dirty="0" smtClean="0"/>
              <a:t>called </a:t>
            </a:r>
            <a:r>
              <a:rPr lang="en-US" sz="2400" u="sng" dirty="0" smtClean="0"/>
              <a:t>			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6.5.3 State that nerve impulses are conducted from receptors to the CNS by sensory neurons, within the CNS by relay neurons, and from the CNS to effectors by motor neurons.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" y="1692116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Neurons: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u="sng" dirty="0" smtClean="0"/>
              <a:t> 					</a:t>
            </a:r>
            <a:r>
              <a:rPr lang="en-US" sz="2400" dirty="0" smtClean="0"/>
              <a:t> – </a:t>
            </a:r>
            <a:r>
              <a:rPr lang="en-US" sz="2400" dirty="0" smtClean="0"/>
              <a:t>conduct impulses into CNS from the periphery (sensory impulses)</a:t>
            </a:r>
          </a:p>
          <a:p>
            <a:pPr lvl="2"/>
            <a:r>
              <a:rPr lang="en-US" sz="2000" dirty="0" smtClean="0"/>
              <a:t>Pick up stimulus from </a:t>
            </a:r>
            <a:r>
              <a:rPr lang="en-US" sz="2000" i="1" dirty="0" smtClean="0"/>
              <a:t>sensory receptors </a:t>
            </a:r>
            <a:r>
              <a:rPr lang="en-US" sz="2000" dirty="0" smtClean="0"/>
              <a:t>– mechanoreceptors, chemoreceptors, </a:t>
            </a:r>
            <a:r>
              <a:rPr lang="en-US" sz="2000" dirty="0" err="1" smtClean="0"/>
              <a:t>thermoreceptors</a:t>
            </a:r>
            <a:r>
              <a:rPr lang="en-US" sz="2000" dirty="0" smtClean="0"/>
              <a:t>, photoreceptors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6400800" cy="276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6.5.3 State that nerve impulses are conducted from receptors to the CNS by sensory neurons, within the CNS by relay neurons, and from the CNS to effectors by motor neurons.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648200"/>
          </a:xfrm>
        </p:spPr>
        <p:txBody>
          <a:bodyPr>
            <a:normAutofit/>
          </a:bodyPr>
          <a:lstStyle/>
          <a:p>
            <a:pPr marL="731520" lvl="1" indent="-457200">
              <a:buFont typeface="+mj-lt"/>
              <a:buAutoNum type="arabicPeriod" startAt="2"/>
            </a:pPr>
            <a:r>
              <a:rPr lang="en-US" sz="2400" u="sng" dirty="0" smtClean="0"/>
              <a:t> 							</a:t>
            </a:r>
            <a:r>
              <a:rPr lang="en-US" sz="2400" dirty="0" smtClean="0"/>
              <a:t> </a:t>
            </a:r>
            <a:r>
              <a:rPr lang="en-US" sz="2400" dirty="0" smtClean="0"/>
              <a:t>– afferent neurons usually transmit impulses to interneurons</a:t>
            </a:r>
          </a:p>
          <a:p>
            <a:pPr lvl="1"/>
            <a:endParaRPr lang="en-US" sz="2000" dirty="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6019800" y="3126105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Brain &amp; Spinal cord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3305"/>
            <a:ext cx="22860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3017520"/>
            <a:ext cx="5562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200" dirty="0" smtClean="0"/>
              <a:t>Located </a:t>
            </a:r>
            <a:r>
              <a:rPr lang="en-US" sz="2200" dirty="0" smtClean="0"/>
              <a:t>within </a:t>
            </a:r>
            <a:r>
              <a:rPr lang="en-US" sz="2200" u="sng" dirty="0" smtClean="0"/>
              <a:t>		</a:t>
            </a:r>
            <a:endParaRPr lang="en-US" sz="2200" dirty="0" smtClean="0"/>
          </a:p>
          <a:p>
            <a:pPr lvl="2"/>
            <a:r>
              <a:rPr lang="en-US" sz="2200" dirty="0" smtClean="0"/>
              <a:t>Neurons that integrate input and output</a:t>
            </a:r>
          </a:p>
          <a:p>
            <a:pPr lvl="2"/>
            <a:r>
              <a:rPr lang="en-US" sz="2200" b="1" i="1" dirty="0" smtClean="0"/>
              <a:t>Integration</a:t>
            </a:r>
            <a:r>
              <a:rPr lang="en-US" sz="2200" dirty="0" smtClean="0"/>
              <a:t> </a:t>
            </a:r>
            <a:r>
              <a:rPr lang="en-US" sz="2200" dirty="0" smtClean="0"/>
              <a:t>involves </a:t>
            </a:r>
            <a:r>
              <a:rPr lang="en-US" sz="2200" u="sng" dirty="0" smtClean="0"/>
              <a:t>																	</a:t>
            </a:r>
            <a:endParaRPr lang="en-US" sz="2200" dirty="0" smtClean="0"/>
          </a:p>
          <a:p>
            <a:pPr lvl="2"/>
            <a:r>
              <a:rPr lang="en-US" sz="2200" dirty="0" smtClean="0"/>
              <a:t>Forms connecting lines between sensory and motor neurons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33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610</TotalTime>
  <Words>925</Words>
  <Application>Microsoft Office PowerPoint</Application>
  <PresentationFormat>On-screen Show (4:3)</PresentationFormat>
  <Paragraphs>190</Paragraphs>
  <Slides>37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Clarity</vt:lpstr>
      <vt:lpstr>Nervous System </vt:lpstr>
      <vt:lpstr>6.5.1 State that the nervous system consists of the central nervous system (CNS) and peripheral nerves, and is composed of cells called neurons that can carry rapid electrical impulses. </vt:lpstr>
      <vt:lpstr>PowerPoint Presentation</vt:lpstr>
      <vt:lpstr>PowerPoint Presentation</vt:lpstr>
      <vt:lpstr>6.5.1 State that the nervous system consists of the central nervous system (CNS) and peripheral nerves, and is composed of cells called neurons that can carry rapid electrical impulses. </vt:lpstr>
      <vt:lpstr>6.5.2 Draw and label a diagram of the structure of a motor neuron</vt:lpstr>
      <vt:lpstr>PowerPoint Presentation</vt:lpstr>
      <vt:lpstr>6.5.3 State that nerve impulses are conducted from receptors to the CNS by sensory neurons, within the CNS by relay neurons, and from the CNS to effectors by motor neurons.</vt:lpstr>
      <vt:lpstr>6.5.3 State that nerve impulses are conducted from receptors to the CNS by sensory neurons, within the CNS by relay neurons, and from the CNS to effectors by motor neurons.</vt:lpstr>
      <vt:lpstr>6.5.3 State that nerve impulses are conducted from receptors to the CNS by sensory neurons, within the CNS by relay neurons, and from the CNS to effectors by motor neurons.</vt:lpstr>
      <vt:lpstr>PowerPoint Presentation</vt:lpstr>
      <vt:lpstr>PowerPoint Presentation</vt:lpstr>
      <vt:lpstr>PowerPoint Presentation</vt:lpstr>
      <vt:lpstr>6.5.4 Define resting potential and action potential (depolarization and repolarization). </vt:lpstr>
      <vt:lpstr>6.5.4 Define resting potential and action potential (depolarization and repolarization). </vt:lpstr>
      <vt:lpstr>6.5.5 Explain how a nerve impulse passes along a non-myelinated neuron.</vt:lpstr>
      <vt:lpstr>PowerPoint Presentation</vt:lpstr>
      <vt:lpstr>6.5.5 Explain how a nerve impulse passes along a non-myelinated neuron.</vt:lpstr>
      <vt:lpstr>PowerPoint Presentation</vt:lpstr>
      <vt:lpstr>PowerPoint Presentation</vt:lpstr>
      <vt:lpstr>6.5.5 Explain how a nerve impulse passes along a non-myelinated neuron.</vt:lpstr>
      <vt:lpstr>PowerPoint Presentation</vt:lpstr>
      <vt:lpstr>6.5.5 Explain how a nerve impulse passes along a non-myelinated neuron.</vt:lpstr>
      <vt:lpstr>PowerPoint Presentation</vt:lpstr>
      <vt:lpstr>PowerPoint Presentation</vt:lpstr>
      <vt:lpstr>6.5.6 Explain the principles of synaptic transmission.</vt:lpstr>
      <vt:lpstr>6.5.6 Explain the principles of synaptic transmission.</vt:lpstr>
      <vt:lpstr>6.5.6 Explain the principles of synaptic transmission.</vt:lpstr>
      <vt:lpstr>PowerPoint Presentation</vt:lpstr>
      <vt:lpstr>E.4.1 State that some presynaptic neurons excite postsynaptic transmission and others inhibit postsynaptic transmission.</vt:lpstr>
      <vt:lpstr>E.4.2 Explain how decision-making in the CNS can result from the interaction between the activities of excitatory and inhibitory presynaptic neurons at synapses.</vt:lpstr>
      <vt:lpstr>E.4.2 Explain how decision-making in the CNS can result from the interaction between the activities of excitatory and inhibitory presynaptic neurons at synapses.</vt:lpstr>
      <vt:lpstr>E.4.2 Explain how decision-making in the CNS can result from the interaction between the activities of excitatory and inhibitory presynaptic neurons at synapses.</vt:lpstr>
      <vt:lpstr>PowerPoint Presentation</vt:lpstr>
      <vt:lpstr>PowerPoint Presentation</vt:lpstr>
      <vt:lpstr>PowerPoint Presentation</vt:lpstr>
      <vt:lpstr>PowerPoint Presentation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System</dc:title>
  <dc:creator>Windows User</dc:creator>
  <cp:lastModifiedBy>Windows User</cp:lastModifiedBy>
  <cp:revision>83</cp:revision>
  <dcterms:created xsi:type="dcterms:W3CDTF">2013-03-26T14:56:53Z</dcterms:created>
  <dcterms:modified xsi:type="dcterms:W3CDTF">2013-03-27T19:33:41Z</dcterms:modified>
</cp:coreProperties>
</file>