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8" r:id="rId5"/>
    <p:sldId id="257" r:id="rId6"/>
    <p:sldId id="261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B38082-5985-468A-9517-4A5E89E9B7F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0782ABF-07C5-4D33-B1D1-22E22B30DDE3}">
      <dgm:prSet phldrT="[Text]"/>
      <dgm:spPr/>
      <dgm:t>
        <a:bodyPr/>
        <a:lstStyle/>
        <a:p>
          <a:r>
            <a:rPr lang="en-US" dirty="0" smtClean="0"/>
            <a:t>Scholars fleeing the Turks carried precious works of literature</a:t>
          </a:r>
          <a:endParaRPr lang="en-US" dirty="0"/>
        </a:p>
      </dgm:t>
    </dgm:pt>
    <dgm:pt modelId="{3AAC73DB-E7D3-410C-A620-2983AD2D961D}" type="parTrans" cxnId="{FDA695E7-7595-43E9-9C1B-CEC94AD8D048}">
      <dgm:prSet/>
      <dgm:spPr/>
      <dgm:t>
        <a:bodyPr/>
        <a:lstStyle/>
        <a:p>
          <a:endParaRPr lang="en-US"/>
        </a:p>
      </dgm:t>
    </dgm:pt>
    <dgm:pt modelId="{A25B03F0-3D32-4CD6-96B5-8F95C588C103}" type="sibTrans" cxnId="{FDA695E7-7595-43E9-9C1B-CEC94AD8D048}">
      <dgm:prSet/>
      <dgm:spPr/>
      <dgm:t>
        <a:bodyPr/>
        <a:lstStyle/>
        <a:p>
          <a:endParaRPr lang="en-US"/>
        </a:p>
      </dgm:t>
    </dgm:pt>
    <dgm:pt modelId="{25352780-C1D5-4EDD-AF74-A0BD1802D9AE}">
      <dgm:prSet phldrT="[Text]"/>
      <dgm:spPr/>
      <dgm:t>
        <a:bodyPr/>
        <a:lstStyle/>
        <a:p>
          <a:r>
            <a:rPr lang="en-US" dirty="0" smtClean="0"/>
            <a:t>Discover of these works created interest in classical culture.</a:t>
          </a:r>
          <a:endParaRPr lang="en-US" dirty="0"/>
        </a:p>
      </dgm:t>
    </dgm:pt>
    <dgm:pt modelId="{D35482C6-6B08-4D8B-BED4-F210531F8FD2}" type="parTrans" cxnId="{FFB99494-4E30-4E05-BC05-D4C1A99ECBEC}">
      <dgm:prSet/>
      <dgm:spPr/>
      <dgm:t>
        <a:bodyPr/>
        <a:lstStyle/>
        <a:p>
          <a:endParaRPr lang="en-US"/>
        </a:p>
      </dgm:t>
    </dgm:pt>
    <dgm:pt modelId="{5D2AEAE4-E0BF-44C7-B079-104FEA8860BD}" type="sibTrans" cxnId="{FFB99494-4E30-4E05-BC05-D4C1A99ECBEC}">
      <dgm:prSet/>
      <dgm:spPr/>
      <dgm:t>
        <a:bodyPr/>
        <a:lstStyle/>
        <a:p>
          <a:endParaRPr lang="en-US"/>
        </a:p>
      </dgm:t>
    </dgm:pt>
    <dgm:pt modelId="{D97C343B-E30D-441F-90A5-2AA522DD4381}">
      <dgm:prSet phldrT="[Text]"/>
      <dgm:spPr/>
      <dgm:t>
        <a:bodyPr/>
        <a:lstStyle/>
        <a:p>
          <a:r>
            <a:rPr lang="en-US" dirty="0" smtClean="0"/>
            <a:t>Scholars begin to focus on the classics. The Renaissance begins. </a:t>
          </a:r>
          <a:endParaRPr lang="en-US" dirty="0"/>
        </a:p>
      </dgm:t>
    </dgm:pt>
    <dgm:pt modelId="{0C6BCA0F-3EA2-4849-BDCF-C0971D92A7AF}" type="parTrans" cxnId="{CB07F1E8-45FF-4025-822B-4297DED3AA3A}">
      <dgm:prSet/>
      <dgm:spPr/>
      <dgm:t>
        <a:bodyPr/>
        <a:lstStyle/>
        <a:p>
          <a:endParaRPr lang="en-US"/>
        </a:p>
      </dgm:t>
    </dgm:pt>
    <dgm:pt modelId="{66C134D4-6BC5-4135-9C15-AF90EC3B6B13}" type="sibTrans" cxnId="{CB07F1E8-45FF-4025-822B-4297DED3AA3A}">
      <dgm:prSet/>
      <dgm:spPr/>
      <dgm:t>
        <a:bodyPr/>
        <a:lstStyle/>
        <a:p>
          <a:endParaRPr lang="en-US"/>
        </a:p>
      </dgm:t>
    </dgm:pt>
    <dgm:pt modelId="{69A40B22-8B91-4230-92D1-C028119892D0}" type="pres">
      <dgm:prSet presAssocID="{85B38082-5985-468A-9517-4A5E89E9B7F5}" presName="CompostProcess" presStyleCnt="0">
        <dgm:presLayoutVars>
          <dgm:dir/>
          <dgm:resizeHandles val="exact"/>
        </dgm:presLayoutVars>
      </dgm:prSet>
      <dgm:spPr/>
    </dgm:pt>
    <dgm:pt modelId="{40B58E4C-DFF2-490E-96A4-73AB536B6826}" type="pres">
      <dgm:prSet presAssocID="{85B38082-5985-468A-9517-4A5E89E9B7F5}" presName="arrow" presStyleLbl="bgShp" presStyleIdx="0" presStyleCnt="1"/>
      <dgm:spPr/>
    </dgm:pt>
    <dgm:pt modelId="{02E33C58-5B4D-499A-8988-1D273ACD7776}" type="pres">
      <dgm:prSet presAssocID="{85B38082-5985-468A-9517-4A5E89E9B7F5}" presName="linearProcess" presStyleCnt="0"/>
      <dgm:spPr/>
    </dgm:pt>
    <dgm:pt modelId="{F47BE5B2-5CCD-41B3-9766-30DF6A1EDB08}" type="pres">
      <dgm:prSet presAssocID="{30782ABF-07C5-4D33-B1D1-22E22B30DDE3}" presName="textNode" presStyleLbl="node1" presStyleIdx="0" presStyleCnt="3">
        <dgm:presLayoutVars>
          <dgm:bulletEnabled val="1"/>
        </dgm:presLayoutVars>
      </dgm:prSet>
      <dgm:spPr/>
    </dgm:pt>
    <dgm:pt modelId="{4421F487-0080-4980-83AF-D9D0EBF1AC48}" type="pres">
      <dgm:prSet presAssocID="{A25B03F0-3D32-4CD6-96B5-8F95C588C103}" presName="sibTrans" presStyleCnt="0"/>
      <dgm:spPr/>
    </dgm:pt>
    <dgm:pt modelId="{009077E3-4984-494E-8BAD-6194B36479A1}" type="pres">
      <dgm:prSet presAssocID="{25352780-C1D5-4EDD-AF74-A0BD1802D9A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8B899-0691-419A-A556-E9E8E8398F45}" type="pres">
      <dgm:prSet presAssocID="{5D2AEAE4-E0BF-44C7-B079-104FEA8860BD}" presName="sibTrans" presStyleCnt="0"/>
      <dgm:spPr/>
    </dgm:pt>
    <dgm:pt modelId="{9B1F95CD-F58F-484E-BF68-4471547E3431}" type="pres">
      <dgm:prSet presAssocID="{D97C343B-E30D-441F-90A5-2AA522DD438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2F66FF-8086-4AF9-AE0C-8775CEFF7BD6}" type="presOf" srcId="{30782ABF-07C5-4D33-B1D1-22E22B30DDE3}" destId="{F47BE5B2-5CCD-41B3-9766-30DF6A1EDB08}" srcOrd="0" destOrd="0" presId="urn:microsoft.com/office/officeart/2005/8/layout/hProcess9"/>
    <dgm:cxn modelId="{28C9E9BA-3D8A-4E74-9EF5-E82430556158}" type="presOf" srcId="{25352780-C1D5-4EDD-AF74-A0BD1802D9AE}" destId="{009077E3-4984-494E-8BAD-6194B36479A1}" srcOrd="0" destOrd="0" presId="urn:microsoft.com/office/officeart/2005/8/layout/hProcess9"/>
    <dgm:cxn modelId="{CB07F1E8-45FF-4025-822B-4297DED3AA3A}" srcId="{85B38082-5985-468A-9517-4A5E89E9B7F5}" destId="{D97C343B-E30D-441F-90A5-2AA522DD4381}" srcOrd="2" destOrd="0" parTransId="{0C6BCA0F-3EA2-4849-BDCF-C0971D92A7AF}" sibTransId="{66C134D4-6BC5-4135-9C15-AF90EC3B6B13}"/>
    <dgm:cxn modelId="{77412A18-45E0-48DA-B3E9-6A1749FD4ADD}" type="presOf" srcId="{D97C343B-E30D-441F-90A5-2AA522DD4381}" destId="{9B1F95CD-F58F-484E-BF68-4471547E3431}" srcOrd="0" destOrd="0" presId="urn:microsoft.com/office/officeart/2005/8/layout/hProcess9"/>
    <dgm:cxn modelId="{AB3D936A-0BC0-4BC3-9F91-4CCCB41FD3BB}" type="presOf" srcId="{85B38082-5985-468A-9517-4A5E89E9B7F5}" destId="{69A40B22-8B91-4230-92D1-C028119892D0}" srcOrd="0" destOrd="0" presId="urn:microsoft.com/office/officeart/2005/8/layout/hProcess9"/>
    <dgm:cxn modelId="{FDA695E7-7595-43E9-9C1B-CEC94AD8D048}" srcId="{85B38082-5985-468A-9517-4A5E89E9B7F5}" destId="{30782ABF-07C5-4D33-B1D1-22E22B30DDE3}" srcOrd="0" destOrd="0" parTransId="{3AAC73DB-E7D3-410C-A620-2983AD2D961D}" sibTransId="{A25B03F0-3D32-4CD6-96B5-8F95C588C103}"/>
    <dgm:cxn modelId="{FFB99494-4E30-4E05-BC05-D4C1A99ECBEC}" srcId="{85B38082-5985-468A-9517-4A5E89E9B7F5}" destId="{25352780-C1D5-4EDD-AF74-A0BD1802D9AE}" srcOrd="1" destOrd="0" parTransId="{D35482C6-6B08-4D8B-BED4-F210531F8FD2}" sibTransId="{5D2AEAE4-E0BF-44C7-B079-104FEA8860BD}"/>
    <dgm:cxn modelId="{6E8BF647-41A0-4321-BCC8-AA583D0AA4D8}" type="presParOf" srcId="{69A40B22-8B91-4230-92D1-C028119892D0}" destId="{40B58E4C-DFF2-490E-96A4-73AB536B6826}" srcOrd="0" destOrd="0" presId="urn:microsoft.com/office/officeart/2005/8/layout/hProcess9"/>
    <dgm:cxn modelId="{28662F15-4001-4E4A-866E-6EC081CDC9AF}" type="presParOf" srcId="{69A40B22-8B91-4230-92D1-C028119892D0}" destId="{02E33C58-5B4D-499A-8988-1D273ACD7776}" srcOrd="1" destOrd="0" presId="urn:microsoft.com/office/officeart/2005/8/layout/hProcess9"/>
    <dgm:cxn modelId="{B14D8A7E-3C5D-42B6-BCCD-C8DA84E3B8B0}" type="presParOf" srcId="{02E33C58-5B4D-499A-8988-1D273ACD7776}" destId="{F47BE5B2-5CCD-41B3-9766-30DF6A1EDB08}" srcOrd="0" destOrd="0" presId="urn:microsoft.com/office/officeart/2005/8/layout/hProcess9"/>
    <dgm:cxn modelId="{264251ED-2007-4E33-9080-63A2267B0EB6}" type="presParOf" srcId="{02E33C58-5B4D-499A-8988-1D273ACD7776}" destId="{4421F487-0080-4980-83AF-D9D0EBF1AC48}" srcOrd="1" destOrd="0" presId="urn:microsoft.com/office/officeart/2005/8/layout/hProcess9"/>
    <dgm:cxn modelId="{4946E37B-4222-420B-9BE1-E78B7C9B2509}" type="presParOf" srcId="{02E33C58-5B4D-499A-8988-1D273ACD7776}" destId="{009077E3-4984-494E-8BAD-6194B36479A1}" srcOrd="2" destOrd="0" presId="urn:microsoft.com/office/officeart/2005/8/layout/hProcess9"/>
    <dgm:cxn modelId="{7F7ADB3D-3941-4D14-AA61-B7FC8EB10DF8}" type="presParOf" srcId="{02E33C58-5B4D-499A-8988-1D273ACD7776}" destId="{E348B899-0691-419A-A556-E9E8E8398F45}" srcOrd="3" destOrd="0" presId="urn:microsoft.com/office/officeart/2005/8/layout/hProcess9"/>
    <dgm:cxn modelId="{48C54028-6DC6-4BD1-98B5-D4D56FE98FB1}" type="presParOf" srcId="{02E33C58-5B4D-499A-8988-1D273ACD7776}" destId="{9B1F95CD-F58F-484E-BF68-4471547E343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58E4C-DFF2-490E-96A4-73AB536B6826}">
      <dsp:nvSpPr>
        <dsp:cNvPr id="0" name=""/>
        <dsp:cNvSpPr/>
      </dsp:nvSpPr>
      <dsp:spPr>
        <a:xfrm>
          <a:off x="594359" y="0"/>
          <a:ext cx="6736080" cy="4445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BE5B2-5CCD-41B3-9766-30DF6A1EDB08}">
      <dsp:nvSpPr>
        <dsp:cNvPr id="0" name=""/>
        <dsp:cNvSpPr/>
      </dsp:nvSpPr>
      <dsp:spPr>
        <a:xfrm>
          <a:off x="8512" y="1333500"/>
          <a:ext cx="2550795" cy="177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Scholars fleeing the Turks carried precious works of literature</a:t>
          </a:r>
          <a:endParaRPr lang="en-US" sz="2100" kern="1200" dirty="0"/>
        </a:p>
      </dsp:txBody>
      <dsp:txXfrm>
        <a:off x="95307" y="1420295"/>
        <a:ext cx="2377205" cy="1604410"/>
      </dsp:txXfrm>
    </dsp:sp>
    <dsp:sp modelId="{009077E3-4984-494E-8BAD-6194B36479A1}">
      <dsp:nvSpPr>
        <dsp:cNvPr id="0" name=""/>
        <dsp:cNvSpPr/>
      </dsp:nvSpPr>
      <dsp:spPr>
        <a:xfrm>
          <a:off x="2687002" y="1333500"/>
          <a:ext cx="2550795" cy="177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Discover of these works created interest in classical culture.</a:t>
          </a:r>
          <a:endParaRPr lang="en-US" sz="2100" kern="1200" dirty="0"/>
        </a:p>
      </dsp:txBody>
      <dsp:txXfrm>
        <a:off x="2773797" y="1420295"/>
        <a:ext cx="2377205" cy="1604410"/>
      </dsp:txXfrm>
    </dsp:sp>
    <dsp:sp modelId="{9B1F95CD-F58F-484E-BF68-4471547E3431}">
      <dsp:nvSpPr>
        <dsp:cNvPr id="0" name=""/>
        <dsp:cNvSpPr/>
      </dsp:nvSpPr>
      <dsp:spPr>
        <a:xfrm>
          <a:off x="5365492" y="1333500"/>
          <a:ext cx="2550795" cy="177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Scholars begin to focus on the classics. The Renaissance begins. </a:t>
          </a:r>
          <a:endParaRPr lang="en-US" sz="2100" kern="1200" dirty="0"/>
        </a:p>
      </dsp:txBody>
      <dsp:txXfrm>
        <a:off x="5452287" y="1420295"/>
        <a:ext cx="2377205" cy="1604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56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4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12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8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4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6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509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4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6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1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68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B745-F060-470B-9DC0-8D6940D85134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BCD2E-006D-4775-96E3-437C7C0DB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5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#10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Describe three scientific and mathematic advances made during the Renaissance?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Would you prefer copying something by hand or receiving a printed copy?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8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Chapter 11.2 Review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r>
              <a:rPr lang="en-US" sz="2300" dirty="0" smtClean="0"/>
              <a:t>2b. Why may a historian call </a:t>
            </a:r>
            <a:r>
              <a:rPr lang="en-US" sz="2300" dirty="0" err="1" smtClean="0"/>
              <a:t>Niccolo</a:t>
            </a:r>
            <a:r>
              <a:rPr lang="en-US" sz="2300" dirty="0" smtClean="0"/>
              <a:t> Machiavelli “the first modern Italian”?</a:t>
            </a:r>
          </a:p>
          <a:p>
            <a:r>
              <a:rPr lang="en-US" sz="2300" b="1" dirty="0" smtClean="0"/>
              <a:t>Machiavelli may be referred to as the “the first modern Italian” because his interest in practical politics could be considered modern. </a:t>
            </a:r>
          </a:p>
          <a:p>
            <a:r>
              <a:rPr lang="en-US" sz="2300" dirty="0" smtClean="0"/>
              <a:t>3a. What are three techniques for showing perspective?</a:t>
            </a:r>
          </a:p>
          <a:p>
            <a:r>
              <a:rPr lang="en-US" sz="2300" b="1" dirty="0" smtClean="0"/>
              <a:t>To show perspective, artists may  make background figures smaller, lines diagonal, or use different colors to show distance. </a:t>
            </a:r>
          </a:p>
          <a:p>
            <a:r>
              <a:rPr lang="en-US" sz="2300" dirty="0" smtClean="0"/>
              <a:t>4a. Name one Renaissance achievements in each category of mathematics, architecture, astronomy, and cartography. </a:t>
            </a:r>
          </a:p>
          <a:p>
            <a:r>
              <a:rPr lang="en-US" sz="2300" b="1" dirty="0" smtClean="0"/>
              <a:t>Math – symbols, architecture, double-layered dome, astronomy – earth revolves around the sun, cartography – used calculations to create better maps. </a:t>
            </a:r>
          </a:p>
          <a:p>
            <a:r>
              <a:rPr lang="en-US" sz="2300" dirty="0" smtClean="0"/>
              <a:t>4b. How did the choice of school subjects change during the Renaissance?</a:t>
            </a:r>
          </a:p>
          <a:p>
            <a:r>
              <a:rPr lang="en-US" sz="2300" b="1" dirty="0" smtClean="0"/>
              <a:t>School changed to include the humanities as courses of study. </a:t>
            </a:r>
          </a:p>
        </p:txBody>
      </p:sp>
    </p:spTree>
    <p:extLst>
      <p:ext uri="{BB962C8B-B14F-4D97-AF65-F5344CB8AC3E}">
        <p14:creationId xmlns:p14="http://schemas.microsoft.com/office/powerpoint/2010/main" val="11733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Chapter 11.2 Review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5. Draw a graphic organizer like the one shown here. Use it to show how Turkish conquest east of Europe contributed to the growth of the  Renaissance. 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95403936"/>
              </p:ext>
            </p:extLst>
          </p:nvPr>
        </p:nvGraphicFramePr>
        <p:xfrm>
          <a:off x="685800" y="2286000"/>
          <a:ext cx="79248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875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575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Before the Renaissance, everything had to be copied by hand!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" y="1295400"/>
            <a:ext cx="5796922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74398"/>
            <a:ext cx="2944770" cy="273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11209" y="4024312"/>
            <a:ext cx="32295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Only Churches had copies of the Bible. You could read it, you had to go to church to hear someone read it to you. The Church “owned” all the knowledge.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38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229600" cy="838200"/>
          </a:xfrm>
        </p:spPr>
        <p:txBody>
          <a:bodyPr/>
          <a:lstStyle/>
          <a:p>
            <a:r>
              <a:rPr lang="en-US" u="sng" dirty="0" smtClean="0"/>
              <a:t>First Printed Book EVER!</a:t>
            </a:r>
            <a:endParaRPr lang="en-US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57237"/>
            <a:ext cx="7301878" cy="607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19737593">
            <a:off x="-482761" y="2673735"/>
            <a:ext cx="1004563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You can see a copy anytime at the </a:t>
            </a: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Huntington Library!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18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Cause and Effect Sort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5410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Sort the following events. </a:t>
            </a:r>
          </a:p>
          <a:p>
            <a:r>
              <a:rPr lang="en-US" sz="4000" dirty="0" smtClean="0"/>
              <a:t>Put them in sequential order based on your prior knowledge. </a:t>
            </a:r>
          </a:p>
          <a:p>
            <a:r>
              <a:rPr lang="en-US" sz="4000" dirty="0" smtClean="0"/>
              <a:t>Be able to explain your choice. </a:t>
            </a:r>
          </a:p>
          <a:p>
            <a:r>
              <a:rPr lang="en-US" sz="4000" b="1" dirty="0" smtClean="0">
                <a:solidFill>
                  <a:srgbClr val="7030A0"/>
                </a:solidFill>
              </a:rPr>
              <a:t>Review</a:t>
            </a:r>
          </a:p>
          <a:p>
            <a:pPr lvl="1"/>
            <a:r>
              <a:rPr lang="en-US" sz="3600" b="1" dirty="0" smtClean="0">
                <a:solidFill>
                  <a:srgbClr val="7030A0"/>
                </a:solidFill>
              </a:rPr>
              <a:t>What events should you record on your own paper? Why? </a:t>
            </a:r>
            <a:endParaRPr lang="en-US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4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did the printing press change society?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74310"/>
            <a:ext cx="6629400" cy="595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24287" y="3191624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J</a:t>
            </a:r>
            <a:r>
              <a:rPr lang="en-US" sz="2000" b="1" dirty="0" smtClean="0"/>
              <a:t>ohann Gutenberg’s Printing </a:t>
            </a:r>
          </a:p>
          <a:p>
            <a:r>
              <a:rPr lang="en-US" sz="2000" b="1" dirty="0" smtClean="0"/>
              <a:t>Press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8077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Review Questions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How do you think the availability of paper and the printing press would have changed student’s lives?</a:t>
            </a:r>
          </a:p>
          <a:p>
            <a:r>
              <a:rPr lang="en-US" dirty="0" smtClean="0"/>
              <a:t>If you needed to create a copy of a single 100-page book, do you think it would be easier to use Gutenberg’s press or to write the book by hand? Why? </a:t>
            </a:r>
          </a:p>
          <a:p>
            <a:r>
              <a:rPr lang="en-US" i="1" dirty="0" smtClean="0">
                <a:solidFill>
                  <a:srgbClr val="7030A0"/>
                </a:solidFill>
              </a:rPr>
              <a:t>What are two advantages that paper had over animal skins?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124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418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Warm-up #10</vt:lpstr>
      <vt:lpstr>Chapter 11.2 Review</vt:lpstr>
      <vt:lpstr>Chapter 11.2 Review</vt:lpstr>
      <vt:lpstr>Before the Renaissance, everything had to be copied by hand!</vt:lpstr>
      <vt:lpstr>First Printed Book EVER!</vt:lpstr>
      <vt:lpstr>Cause and Effect Sort</vt:lpstr>
      <vt:lpstr>How did the printing press change society?</vt:lpstr>
      <vt:lpstr>Review Questions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#10</dc:title>
  <dc:creator>Josephine Schaller</dc:creator>
  <cp:lastModifiedBy>Josephine Schaller</cp:lastModifiedBy>
  <cp:revision>6</cp:revision>
  <dcterms:created xsi:type="dcterms:W3CDTF">2013-02-25T22:42:54Z</dcterms:created>
  <dcterms:modified xsi:type="dcterms:W3CDTF">2013-02-26T16:20:32Z</dcterms:modified>
</cp:coreProperties>
</file>