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821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3DB28-566F-459D-83C5-DE59B5C1D35D}" type="datetimeFigureOut">
              <a:rPr lang="en-US" smtClean="0"/>
              <a:t>11/29/2012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AC635-81FC-46F6-AF70-971176413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508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3DB28-566F-459D-83C5-DE59B5C1D35D}" type="datetimeFigureOut">
              <a:rPr lang="en-US" smtClean="0"/>
              <a:t>11/29/2012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AC635-81FC-46F6-AF70-971176413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159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3DB28-566F-459D-83C5-DE59B5C1D35D}" type="datetimeFigureOut">
              <a:rPr lang="en-US" smtClean="0"/>
              <a:t>11/29/2012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AC635-81FC-46F6-AF70-971176413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703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3DB28-566F-459D-83C5-DE59B5C1D35D}" type="datetimeFigureOut">
              <a:rPr lang="en-US" smtClean="0"/>
              <a:t>11/29/2012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AC635-81FC-46F6-AF70-971176413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445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3DB28-566F-459D-83C5-DE59B5C1D35D}" type="datetimeFigureOut">
              <a:rPr lang="en-US" smtClean="0"/>
              <a:t>11/29/2012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AC635-81FC-46F6-AF70-971176413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986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3DB28-566F-459D-83C5-DE59B5C1D35D}" type="datetimeFigureOut">
              <a:rPr lang="en-US" smtClean="0"/>
              <a:t>11/29/2012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AC635-81FC-46F6-AF70-971176413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21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3DB28-566F-459D-83C5-DE59B5C1D35D}" type="datetimeFigureOut">
              <a:rPr lang="en-US" smtClean="0"/>
              <a:t>11/29/2012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AC635-81FC-46F6-AF70-971176413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432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3DB28-566F-459D-83C5-DE59B5C1D35D}" type="datetimeFigureOut">
              <a:rPr lang="en-US" smtClean="0"/>
              <a:t>11/29/2012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AC635-81FC-46F6-AF70-971176413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78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3DB28-566F-459D-83C5-DE59B5C1D35D}" type="datetimeFigureOut">
              <a:rPr lang="en-US" smtClean="0"/>
              <a:t>11/29/2012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AC635-81FC-46F6-AF70-971176413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882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3DB28-566F-459D-83C5-DE59B5C1D35D}" type="datetimeFigureOut">
              <a:rPr lang="en-US" smtClean="0"/>
              <a:t>11/29/2012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AC635-81FC-46F6-AF70-971176413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09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3DB28-566F-459D-83C5-DE59B5C1D35D}" type="datetimeFigureOut">
              <a:rPr lang="en-US" smtClean="0"/>
              <a:t>11/29/2012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AC635-81FC-46F6-AF70-971176413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241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93DB28-566F-459D-83C5-DE59B5C1D35D}" type="datetimeFigureOut">
              <a:rPr lang="en-US" smtClean="0"/>
              <a:t>11/29/2012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AC635-81FC-46F6-AF70-971176413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411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Food Taboos and Preferences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Ch. 4 Key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63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 smtClean="0">
                <a:effectLst/>
                <a:latin typeface="Times New Roman"/>
                <a:ea typeface="Times New Roman"/>
                <a:cs typeface="Times New Roman"/>
              </a:rPr>
              <a:t>Food preferences</a:t>
            </a:r>
            <a:r>
              <a:rPr lang="en-US" dirty="0" smtClean="0">
                <a:effectLst/>
                <a:latin typeface="Tunga"/>
                <a:ea typeface="Times New Roman"/>
                <a:cs typeface="Times New Roman"/>
              </a:rPr>
              <a:t/>
            </a:r>
            <a:br>
              <a:rPr lang="en-US" dirty="0" smtClean="0">
                <a:effectLst/>
                <a:latin typeface="Tunga"/>
                <a:ea typeface="Times New Roman"/>
                <a:cs typeface="Times New Roman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Food preferences are acquired by enculturation</a:t>
            </a:r>
            <a:endParaRPr lang="en-US" sz="1800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1">
              <a:spcBef>
                <a:spcPts val="0"/>
              </a:spcBef>
              <a:buSzPts val="1000"/>
              <a:buFont typeface="Courier New"/>
              <a:buChar char="o"/>
              <a:tabLst>
                <a:tab pos="914400" algn="l"/>
              </a:tabLst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children learn both which foods are edible and which foods taste good</a:t>
            </a:r>
            <a:endParaRPr lang="en-US" sz="1600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All cultures have preferred foods, which constitute a subset of actual or possible food sources</a:t>
            </a:r>
            <a:endParaRPr lang="en-US" sz="1800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Subcultures can have preferred foods as well </a:t>
            </a:r>
            <a:endParaRPr lang="en-US" sz="1800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Food preferences can change through borrowing, diffusion and migration</a:t>
            </a:r>
            <a:endParaRPr lang="en-US" sz="1800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1">
              <a:spcBef>
                <a:spcPts val="0"/>
              </a:spcBef>
              <a:buSzPts val="1000"/>
              <a:buFont typeface="Courier New"/>
              <a:buChar char="o"/>
              <a:tabLst>
                <a:tab pos="914400" algn="l"/>
              </a:tabLst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Example: pasta originated in China, sushi bars are popular in the US</a:t>
            </a:r>
            <a:endParaRPr lang="en-US" sz="1600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Feasting foods are eaten on special occasions</a:t>
            </a:r>
            <a:endParaRPr lang="en-US" sz="1800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‘Famine food’ are resources that are considered edible but not eaten unless preferred foods are scarce</a:t>
            </a:r>
            <a:endParaRPr lang="en-US" sz="1800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1">
              <a:spcBef>
                <a:spcPts val="0"/>
              </a:spcBef>
              <a:buSzPts val="1000"/>
              <a:buFont typeface="Courier New"/>
              <a:buChar char="o"/>
              <a:tabLst>
                <a:tab pos="914400" algn="l"/>
              </a:tabLst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Examples: ?</a:t>
            </a:r>
            <a:endParaRPr lang="en-US" sz="1600" dirty="0" smtClean="0">
              <a:effectLst/>
              <a:latin typeface="Tunga"/>
              <a:ea typeface="Times New Roman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512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 smtClean="0">
                <a:effectLst/>
                <a:latin typeface="Times New Roman"/>
                <a:ea typeface="Times New Roman"/>
                <a:cs typeface="Times New Roman"/>
              </a:rPr>
              <a:t>Food restrictions</a:t>
            </a:r>
            <a:r>
              <a:rPr lang="en-US" dirty="0" smtClean="0">
                <a:effectLst/>
                <a:latin typeface="Tunga"/>
                <a:ea typeface="Times New Roman"/>
                <a:cs typeface="Times New Roman"/>
              </a:rPr>
              <a:t/>
            </a:r>
            <a:br>
              <a:rPr lang="en-US" dirty="0" smtClean="0">
                <a:effectLst/>
                <a:latin typeface="Tunga"/>
                <a:ea typeface="Times New Roman"/>
                <a:cs typeface="Times New Roman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Cultures differ in what is considered edible</a:t>
            </a:r>
            <a:endParaRPr lang="en-US" sz="1800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Food restrictions are not dependent on nutritional value </a:t>
            </a:r>
            <a:endParaRPr lang="en-US" sz="1800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In some cases scarce resources in the environment are restricted, in others not</a:t>
            </a:r>
            <a:endParaRPr lang="en-US" sz="1800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Food restrictions apply to both plant and animal resources</a:t>
            </a:r>
            <a:endParaRPr lang="en-US" sz="1800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Some foods are restricted to subsets of individuals</a:t>
            </a:r>
            <a:endParaRPr lang="en-US" sz="1800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1">
              <a:spcBef>
                <a:spcPts val="0"/>
              </a:spcBef>
              <a:buSzPts val="1000"/>
              <a:buFont typeface="Courier New"/>
              <a:buChar char="o"/>
              <a:tabLst>
                <a:tab pos="914400" algn="l"/>
              </a:tabLst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can depend on clan affiliation, age, gender, pregnancy, status</a:t>
            </a:r>
            <a:endParaRPr lang="en-US" sz="1600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There is a continuum between food restrictions and food taboos</a:t>
            </a:r>
            <a:endParaRPr lang="en-US" sz="1800" dirty="0" smtClean="0">
              <a:effectLst/>
              <a:latin typeface="Tunga"/>
              <a:ea typeface="Times New Roman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373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 smtClean="0">
                <a:effectLst/>
                <a:latin typeface="Times New Roman"/>
                <a:ea typeface="Times New Roman"/>
                <a:cs typeface="Times New Roman"/>
              </a:rPr>
              <a:t>Food taboos</a:t>
            </a:r>
            <a:r>
              <a:rPr lang="en-US" dirty="0" smtClean="0">
                <a:effectLst/>
                <a:latin typeface="Tunga"/>
                <a:ea typeface="Times New Roman"/>
                <a:cs typeface="Times New Roman"/>
              </a:rPr>
              <a:t/>
            </a:r>
            <a:br>
              <a:rPr lang="en-US" dirty="0" smtClean="0">
                <a:effectLst/>
                <a:latin typeface="Tunga"/>
                <a:ea typeface="Times New Roman"/>
                <a:cs typeface="Times New Roman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The consequences of breaking a food taboo are harsher than for breaking a food restriction</a:t>
            </a:r>
            <a:endParaRPr lang="en-US" sz="1800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There are two types of food taboos </a:t>
            </a:r>
            <a:endParaRPr lang="en-US" sz="1800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1">
              <a:spcBef>
                <a:spcPts val="0"/>
              </a:spcBef>
              <a:buSzPts val="1000"/>
              <a:buFont typeface="+mj-lt"/>
              <a:buAutoNum type="arabicPeriod"/>
              <a:tabLst>
                <a:tab pos="914400" algn="l"/>
              </a:tabLst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applies to all individuals of a culture</a:t>
            </a:r>
            <a:endParaRPr lang="en-US" sz="1600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1">
              <a:spcBef>
                <a:spcPts val="0"/>
              </a:spcBef>
              <a:buSzPts val="1000"/>
              <a:buFont typeface="+mj-lt"/>
              <a:buAutoNum type="arabicPeriod"/>
              <a:tabLst>
                <a:tab pos="914400" algn="l"/>
              </a:tabLst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applies to a subset of individuals in a culture</a:t>
            </a:r>
            <a:endParaRPr lang="en-US" sz="1600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Most food taboos apply to animal resources</a:t>
            </a:r>
            <a:r>
              <a:rPr lang="en-US" u="sng" dirty="0" smtClean="0">
                <a:effectLst/>
                <a:latin typeface="Times New Roman"/>
                <a:ea typeface="Times New Roman"/>
                <a:cs typeface="Times New Roman"/>
              </a:rPr>
              <a:t> </a:t>
            </a:r>
            <a:endParaRPr lang="en-US" sz="1800" dirty="0" smtClean="0">
              <a:effectLst/>
              <a:latin typeface="Tunga"/>
              <a:ea typeface="Times New Roman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020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 smtClean="0">
                <a:effectLst/>
                <a:latin typeface="Times New Roman"/>
                <a:ea typeface="Times New Roman"/>
                <a:cs typeface="Times New Roman"/>
              </a:rPr>
              <a:t>Most well known food taboos</a:t>
            </a:r>
            <a:r>
              <a:rPr lang="en-US" dirty="0" smtClean="0">
                <a:effectLst/>
                <a:latin typeface="Tunga"/>
                <a:ea typeface="Times New Roman"/>
                <a:cs typeface="Times New Roman"/>
              </a:rPr>
              <a:t/>
            </a:r>
            <a:br>
              <a:rPr lang="en-US" dirty="0" smtClean="0">
                <a:effectLst/>
                <a:latin typeface="Tunga"/>
                <a:ea typeface="Times New Roman"/>
                <a:cs typeface="Times New Roman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sz="3800" dirty="0" smtClean="0">
                <a:effectLst/>
                <a:latin typeface="Times New Roman"/>
                <a:ea typeface="Times New Roman"/>
                <a:cs typeface="Times New Roman"/>
              </a:rPr>
              <a:t>Pigs not eaten by Muslims, Jews, Ethiopian Orthodox Christians</a:t>
            </a:r>
            <a:endParaRPr lang="en-US" sz="3800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sz="3800" dirty="0" smtClean="0">
                <a:effectLst/>
                <a:latin typeface="Times New Roman"/>
                <a:ea typeface="Times New Roman"/>
                <a:cs typeface="Times New Roman"/>
              </a:rPr>
              <a:t>Cows not eaten by Hindus</a:t>
            </a:r>
            <a:endParaRPr lang="en-US" sz="3800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sz="3800" dirty="0" smtClean="0">
                <a:effectLst/>
                <a:latin typeface="Times New Roman"/>
                <a:ea typeface="Times New Roman"/>
                <a:cs typeface="Times New Roman"/>
              </a:rPr>
              <a:t>Dogs not eaten in Western world and many other cultures</a:t>
            </a:r>
            <a:endParaRPr lang="en-US" sz="3800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sz="3800" dirty="0" smtClean="0">
                <a:effectLst/>
                <a:latin typeface="Times New Roman"/>
                <a:ea typeface="Times New Roman"/>
                <a:cs typeface="Times New Roman"/>
              </a:rPr>
              <a:t>Carnivores eaten in few cultures</a:t>
            </a:r>
            <a:endParaRPr lang="en-US" sz="3800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sz="3800" dirty="0" smtClean="0">
                <a:effectLst/>
                <a:latin typeface="Times New Roman"/>
                <a:ea typeface="Times New Roman"/>
                <a:cs typeface="Times New Roman"/>
              </a:rPr>
              <a:t>Almost universal taboo against eating humans </a:t>
            </a:r>
            <a:endParaRPr lang="en-US" sz="3800" dirty="0" smtClean="0">
              <a:effectLst/>
              <a:latin typeface="Tunga"/>
              <a:ea typeface="Times New Roman"/>
              <a:cs typeface="Times New Roman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3800" u="sng" dirty="0" smtClean="0">
                <a:effectLst/>
                <a:latin typeface="Times New Roman"/>
                <a:ea typeface="Times New Roman"/>
                <a:cs typeface="Times New Roman"/>
              </a:rPr>
              <a:t>More restricted food taboos</a:t>
            </a:r>
            <a:endParaRPr lang="en-US" sz="3800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sz="3800" dirty="0" smtClean="0">
                <a:effectLst/>
                <a:latin typeface="Times New Roman"/>
                <a:ea typeface="Times New Roman"/>
                <a:cs typeface="Times New Roman"/>
              </a:rPr>
              <a:t>Can be restricted to culture or to subset of individuals in a culture</a:t>
            </a:r>
            <a:endParaRPr lang="en-US" sz="3800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sz="3800" dirty="0" smtClean="0">
                <a:effectLst/>
                <a:latin typeface="Times New Roman"/>
                <a:ea typeface="Times New Roman"/>
                <a:cs typeface="Times New Roman"/>
              </a:rPr>
              <a:t>Examples of applying to whole culture</a:t>
            </a:r>
            <a:endParaRPr lang="en-US" sz="3800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1">
              <a:spcBef>
                <a:spcPts val="0"/>
              </a:spcBef>
              <a:buSzPts val="1000"/>
              <a:buFont typeface="Courier New"/>
              <a:buChar char="o"/>
              <a:tabLst>
                <a:tab pos="914400" algn="l"/>
              </a:tabLst>
            </a:pPr>
            <a:r>
              <a:rPr lang="en-US" sz="3800" dirty="0" smtClean="0">
                <a:effectLst/>
                <a:latin typeface="Times New Roman"/>
                <a:ea typeface="Times New Roman"/>
                <a:cs typeface="Times New Roman"/>
              </a:rPr>
              <a:t>blood products (US)</a:t>
            </a:r>
            <a:endParaRPr lang="en-US" sz="3800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1">
              <a:spcBef>
                <a:spcPts val="0"/>
              </a:spcBef>
              <a:buSzPts val="1000"/>
              <a:buFont typeface="Courier New"/>
              <a:buChar char="o"/>
              <a:tabLst>
                <a:tab pos="914400" algn="l"/>
              </a:tabLst>
            </a:pPr>
            <a:r>
              <a:rPr lang="en-US" sz="3800" dirty="0" smtClean="0">
                <a:effectLst/>
                <a:latin typeface="Times New Roman"/>
                <a:ea typeface="Times New Roman"/>
                <a:cs typeface="Times New Roman"/>
              </a:rPr>
              <a:t>fish (Cushitic cultures- Horn of Africa, Tanzania, Kenya, Sudan and Egypt.</a:t>
            </a:r>
            <a:endParaRPr lang="en-US" sz="3800" dirty="0" smtClean="0">
              <a:effectLst/>
              <a:latin typeface="Tunga"/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</a:pPr>
            <a:endParaRPr lang="en-US" sz="3800" dirty="0" smtClean="0">
              <a:effectLst/>
            </a:endParaRPr>
          </a:p>
          <a:p>
            <a:pPr lvl="1">
              <a:spcBef>
                <a:spcPts val="0"/>
              </a:spcBef>
              <a:buSzPts val="1000"/>
              <a:buFont typeface="Courier New"/>
              <a:buChar char="o"/>
              <a:tabLst>
                <a:tab pos="914400" algn="l"/>
              </a:tabLst>
            </a:pPr>
            <a:r>
              <a:rPr lang="en-US" sz="3800" dirty="0" smtClean="0">
                <a:effectLst/>
                <a:latin typeface="Times New Roman"/>
                <a:ea typeface="Times New Roman"/>
                <a:cs typeface="Times New Roman"/>
              </a:rPr>
              <a:t>deer (many Amazonian cultures)</a:t>
            </a:r>
            <a:endParaRPr lang="en-US" sz="3800" dirty="0" smtClean="0">
              <a:effectLst/>
              <a:latin typeface="Tunga"/>
              <a:ea typeface="Times New Roman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307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 smtClean="0">
                <a:effectLst/>
                <a:latin typeface="Times New Roman"/>
                <a:ea typeface="Times New Roman"/>
                <a:cs typeface="Times New Roman"/>
              </a:rPr>
              <a:t>Reasons for food taboos</a:t>
            </a:r>
            <a:r>
              <a:rPr lang="en-US" dirty="0" smtClean="0">
                <a:effectLst/>
                <a:latin typeface="Tunga"/>
                <a:ea typeface="Times New Roman"/>
                <a:cs typeface="Times New Roman"/>
              </a:rPr>
              <a:t/>
            </a:r>
            <a:br>
              <a:rPr lang="en-US" dirty="0" smtClean="0">
                <a:effectLst/>
                <a:latin typeface="Tunga"/>
                <a:ea typeface="Times New Roman"/>
                <a:cs typeface="Times New Roman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Early anthropologists - quirk of culture</a:t>
            </a:r>
            <a:endParaRPr lang="en-US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Environment - not suitable for area or scarce</a:t>
            </a:r>
            <a:endParaRPr lang="en-US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Medical reasons - unhealthy</a:t>
            </a:r>
            <a:endParaRPr lang="en-US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Economic reasons - more value alive</a:t>
            </a:r>
            <a:endParaRPr lang="en-US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Symbolic reasons - unnatural</a:t>
            </a:r>
            <a:endParaRPr lang="en-US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Social reasons - to increase cohesion or reinforce differences</a:t>
            </a:r>
            <a:endParaRPr lang="en-US" dirty="0" smtClean="0">
              <a:effectLst/>
              <a:latin typeface="Tunga"/>
              <a:ea typeface="Times New Roman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4903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 smtClean="0">
                <a:effectLst/>
                <a:latin typeface="Times New Roman"/>
                <a:ea typeface="Times New Roman"/>
                <a:cs typeface="Times New Roman"/>
              </a:rPr>
              <a:t>Milk</a:t>
            </a:r>
            <a:r>
              <a:rPr lang="en-US" dirty="0" smtClean="0">
                <a:effectLst/>
                <a:latin typeface="Tunga"/>
                <a:ea typeface="Times New Roman"/>
                <a:cs typeface="Times New Roman"/>
              </a:rPr>
              <a:t/>
            </a:r>
            <a:br>
              <a:rPr lang="en-US" dirty="0" smtClean="0">
                <a:effectLst/>
                <a:latin typeface="Tunga"/>
                <a:ea typeface="Times New Roman"/>
                <a:cs typeface="Times New Roman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Preferred food among some cultures</a:t>
            </a:r>
            <a:endParaRPr lang="en-US" sz="1800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Restricted to young children among other cultures</a:t>
            </a:r>
            <a:endParaRPr lang="en-US" sz="1800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Sent as food aid to developing countries after WWII</a:t>
            </a:r>
            <a:endParaRPr lang="en-US" sz="1800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1">
              <a:spcBef>
                <a:spcPts val="0"/>
              </a:spcBef>
              <a:buSzPts val="1000"/>
              <a:buFont typeface="Courier New"/>
              <a:buChar char="o"/>
              <a:tabLst>
                <a:tab pos="914400" algn="l"/>
              </a:tabLst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many people got sick</a:t>
            </a:r>
            <a:endParaRPr lang="en-US" sz="1600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1">
              <a:spcBef>
                <a:spcPts val="0"/>
              </a:spcBef>
              <a:buSzPts val="1000"/>
              <a:buFont typeface="Courier New"/>
              <a:buChar char="o"/>
              <a:tabLst>
                <a:tab pos="914400" algn="l"/>
              </a:tabLst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at first interpreted as due to using the powdered milk wrong</a:t>
            </a:r>
            <a:endParaRPr lang="en-US" sz="1600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1">
              <a:spcBef>
                <a:spcPts val="0"/>
              </a:spcBef>
              <a:buSzPts val="1000"/>
              <a:buFont typeface="Courier New"/>
              <a:buChar char="o"/>
              <a:tabLst>
                <a:tab pos="914400" algn="l"/>
              </a:tabLst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then lactose intolerance was discovered</a:t>
            </a:r>
            <a:endParaRPr lang="en-US" sz="1600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Adult lactose intolerance </a:t>
            </a:r>
            <a:endParaRPr lang="en-US" sz="1800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1">
              <a:spcBef>
                <a:spcPts val="0"/>
              </a:spcBef>
              <a:buSzPts val="1000"/>
              <a:buFont typeface="Courier New"/>
              <a:buChar char="o"/>
              <a:tabLst>
                <a:tab pos="914400" algn="l"/>
              </a:tabLst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among adults in Asia and West Africa, Europe and North America</a:t>
            </a:r>
            <a:endParaRPr lang="en-US" sz="1600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Lactose tolerance </a:t>
            </a:r>
            <a:endParaRPr lang="en-US" sz="1800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1">
              <a:spcBef>
                <a:spcPts val="0"/>
              </a:spcBef>
              <a:buSzPts val="1000"/>
              <a:buFont typeface="Courier New"/>
              <a:buChar char="o"/>
              <a:tabLst>
                <a:tab pos="914400" algn="l"/>
              </a:tabLst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Europe (north of the alps), Northern India, pastoral groups</a:t>
            </a:r>
            <a:endParaRPr lang="en-US" sz="1600" dirty="0" smtClean="0">
              <a:effectLst/>
              <a:latin typeface="Tunga"/>
              <a:ea typeface="Times New Roman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6392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Cows</a:t>
            </a:r>
            <a:r>
              <a:rPr lang="en-US" dirty="0" smtClean="0">
                <a:effectLst/>
                <a:latin typeface="Tunga"/>
                <a:ea typeface="Times New Roman"/>
                <a:cs typeface="Times New Roman"/>
              </a:rPr>
              <a:t/>
            </a:r>
            <a:br>
              <a:rPr lang="en-US" dirty="0" smtClean="0">
                <a:effectLst/>
                <a:latin typeface="Tunga"/>
                <a:ea typeface="Times New Roman"/>
                <a:cs typeface="Times New Roman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Preferred food in most cultures</a:t>
            </a:r>
            <a:endParaRPr lang="en-US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Harris argues that the products of living cows are important for Indian economy</a:t>
            </a:r>
            <a:endParaRPr lang="en-US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Womack - alternate view</a:t>
            </a:r>
            <a:endParaRPr lang="en-US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Aryans banned cattle sacrifice and established caste system</a:t>
            </a:r>
            <a:endParaRPr lang="en-US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outcastes unclean and can eat cattle</a:t>
            </a:r>
            <a:endParaRPr lang="en-US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Food taboo to reinforce status differences</a:t>
            </a:r>
            <a:endParaRPr lang="en-US" dirty="0" smtClean="0">
              <a:effectLst/>
              <a:latin typeface="Tunga"/>
              <a:ea typeface="Times New Roman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2884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 smtClean="0">
                <a:effectLst/>
                <a:latin typeface="Times New Roman"/>
                <a:ea typeface="Times New Roman"/>
                <a:cs typeface="Times New Roman"/>
              </a:rPr>
              <a:t>Pigs</a:t>
            </a:r>
            <a:r>
              <a:rPr lang="en-US" dirty="0" smtClean="0">
                <a:effectLst/>
                <a:latin typeface="Tunga"/>
                <a:ea typeface="Times New Roman"/>
                <a:cs typeface="Times New Roman"/>
              </a:rPr>
              <a:t/>
            </a:r>
            <a:br>
              <a:rPr lang="en-US" dirty="0" smtClean="0">
                <a:effectLst/>
                <a:latin typeface="Tunga"/>
                <a:ea typeface="Times New Roman"/>
                <a:cs typeface="Times New Roman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8991600" cy="4525963"/>
          </a:xfrm>
        </p:spPr>
        <p:txBody>
          <a:bodyPr>
            <a:normAutofit fontScale="25000" lnSpcReduction="20000"/>
          </a:bodyPr>
          <a:lstStyle/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9600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sz="9600" dirty="0" smtClean="0">
                <a:effectLst/>
                <a:latin typeface="Times New Roman"/>
                <a:ea typeface="Times New Roman"/>
                <a:cs typeface="Times New Roman"/>
              </a:rPr>
              <a:t>Pigs preferred food in Scandinavia, China, Pacific Islands</a:t>
            </a:r>
            <a:endParaRPr lang="en-US" sz="9600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sz="9600" dirty="0" smtClean="0">
                <a:effectLst/>
                <a:latin typeface="Times New Roman"/>
                <a:ea typeface="Times New Roman"/>
                <a:cs typeface="Times New Roman"/>
              </a:rPr>
              <a:t>Medical explanation</a:t>
            </a:r>
            <a:endParaRPr lang="en-US" sz="9600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sz="9600" dirty="0" smtClean="0">
                <a:effectLst/>
                <a:latin typeface="Times New Roman"/>
                <a:ea typeface="Times New Roman"/>
                <a:cs typeface="Times New Roman"/>
              </a:rPr>
              <a:t>pigs wallow in their excrements to keep cool in hot and dry environments</a:t>
            </a:r>
            <a:endParaRPr lang="en-US" sz="9600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sz="9600" dirty="0" smtClean="0">
                <a:effectLst/>
                <a:latin typeface="Times New Roman"/>
                <a:ea typeface="Times New Roman"/>
                <a:cs typeface="Times New Roman"/>
              </a:rPr>
              <a:t>carry diseases (trichinosis)</a:t>
            </a:r>
            <a:endParaRPr lang="en-US" sz="9600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sz="9600" dirty="0" smtClean="0">
                <a:effectLst/>
                <a:latin typeface="Times New Roman"/>
                <a:ea typeface="Times New Roman"/>
                <a:cs typeface="Times New Roman"/>
              </a:rPr>
              <a:t>Therefore pigs are unclean and unhealthy and tabooed</a:t>
            </a:r>
            <a:endParaRPr lang="en-US" sz="9600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sz="9600" dirty="0" smtClean="0">
                <a:effectLst/>
                <a:latin typeface="Times New Roman"/>
                <a:ea typeface="Times New Roman"/>
                <a:cs typeface="Times New Roman"/>
              </a:rPr>
              <a:t>Marvin Harris (</a:t>
            </a:r>
            <a:endParaRPr lang="en-US" sz="9600" dirty="0" smtClean="0">
              <a:effectLst/>
              <a:latin typeface="Tunga"/>
              <a:ea typeface="Times New Roman"/>
              <a:cs typeface="Times New Roman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9600" dirty="0" smtClean="0">
                <a:effectLst/>
                <a:latin typeface="Times New Roman"/>
                <a:ea typeface="Times New Roman"/>
                <a:cs typeface="Times New Roman"/>
              </a:rPr>
              <a:t>Good to Eat 1985) argues for an economic adaptation </a:t>
            </a:r>
            <a:endParaRPr lang="en-US" sz="9600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sz="9600" dirty="0" smtClean="0">
                <a:effectLst/>
                <a:latin typeface="Times New Roman"/>
                <a:ea typeface="Times New Roman"/>
                <a:cs typeface="Times New Roman"/>
              </a:rPr>
              <a:t>Israelites cut down woodland for agriculture and destroyed natural forage for pigs</a:t>
            </a:r>
            <a:endParaRPr lang="en-US" sz="9600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sz="9600" dirty="0" smtClean="0">
                <a:effectLst/>
                <a:latin typeface="Times New Roman"/>
                <a:ea typeface="Times New Roman"/>
                <a:cs typeface="Times New Roman"/>
              </a:rPr>
              <a:t>pigs had to be fed grain thus competing with humans</a:t>
            </a:r>
            <a:endParaRPr lang="en-US" sz="9600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sz="9600" dirty="0" smtClean="0">
                <a:effectLst/>
                <a:latin typeface="Times New Roman"/>
                <a:ea typeface="Times New Roman"/>
                <a:cs typeface="Times New Roman"/>
              </a:rPr>
              <a:t>pigs were not useful for plowing, milk or wool</a:t>
            </a:r>
            <a:endParaRPr lang="en-US" sz="9600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sz="9600" dirty="0" smtClean="0">
                <a:effectLst/>
                <a:latin typeface="Times New Roman"/>
                <a:ea typeface="Times New Roman"/>
                <a:cs typeface="Times New Roman"/>
              </a:rPr>
              <a:t>Food taboo established because pigs were too costly</a:t>
            </a:r>
            <a:endParaRPr lang="en-US" sz="9600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sz="9600" dirty="0" smtClean="0">
                <a:effectLst/>
                <a:latin typeface="Times New Roman"/>
                <a:ea typeface="Times New Roman"/>
                <a:cs typeface="Times New Roman"/>
              </a:rPr>
              <a:t>Mary Douglas </a:t>
            </a:r>
            <a:endParaRPr lang="en-US" sz="9600" dirty="0" smtClean="0">
              <a:effectLst/>
              <a:latin typeface="Tunga"/>
              <a:ea typeface="Times New Roman"/>
              <a:cs typeface="Times New Roman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9600" dirty="0" smtClean="0">
                <a:effectLst/>
                <a:latin typeface="Times New Roman"/>
                <a:ea typeface="Times New Roman"/>
                <a:cs typeface="Times New Roman"/>
              </a:rPr>
              <a:t>( Purity and Danger 1966) argues for a symbolic reason </a:t>
            </a:r>
            <a:endParaRPr lang="en-US" sz="9600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sz="9600" dirty="0" smtClean="0">
                <a:effectLst/>
                <a:latin typeface="Times New Roman"/>
                <a:ea typeface="Times New Roman"/>
                <a:cs typeface="Times New Roman"/>
              </a:rPr>
              <a:t>all societies classify foods as unclean or clean</a:t>
            </a:r>
            <a:endParaRPr lang="en-US" sz="9600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sz="9600" dirty="0" smtClean="0">
                <a:effectLst/>
                <a:latin typeface="Times New Roman"/>
                <a:ea typeface="Times New Roman"/>
                <a:cs typeface="Times New Roman"/>
              </a:rPr>
              <a:t>some items are anomalous and treated as unclean</a:t>
            </a:r>
            <a:endParaRPr lang="en-US" sz="9600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sz="9600" dirty="0" smtClean="0">
                <a:effectLst/>
                <a:latin typeface="Times New Roman"/>
                <a:ea typeface="Times New Roman"/>
                <a:cs typeface="Times New Roman"/>
              </a:rPr>
              <a:t>clean, edible animals should have cloven hooves and chew cud</a:t>
            </a:r>
            <a:endParaRPr lang="en-US" sz="9600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sz="9600" dirty="0" smtClean="0">
                <a:effectLst/>
                <a:latin typeface="Times New Roman"/>
                <a:ea typeface="Times New Roman"/>
                <a:cs typeface="Times New Roman"/>
              </a:rPr>
              <a:t>pigs have cloven hooves but don’t chew cud</a:t>
            </a:r>
            <a:endParaRPr lang="en-US" sz="9600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sz="9600" dirty="0" smtClean="0">
                <a:effectLst/>
                <a:latin typeface="Times New Roman"/>
                <a:ea typeface="Times New Roman"/>
                <a:cs typeface="Times New Roman"/>
              </a:rPr>
              <a:t>Tabooed because didn’t fit into category</a:t>
            </a:r>
            <a:endParaRPr lang="en-US" sz="9600" dirty="0" smtClean="0">
              <a:effectLst/>
              <a:latin typeface="Tunga"/>
              <a:ea typeface="Times New Roman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634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 smtClean="0">
                <a:effectLst/>
                <a:latin typeface="Times New Roman"/>
                <a:ea typeface="Times New Roman"/>
                <a:cs typeface="Times New Roman"/>
              </a:rPr>
              <a:t>Dogs</a:t>
            </a:r>
            <a:r>
              <a:rPr lang="en-US" dirty="0" smtClean="0">
                <a:effectLst/>
                <a:latin typeface="Tunga"/>
                <a:ea typeface="Times New Roman"/>
                <a:cs typeface="Times New Roman"/>
              </a:rPr>
              <a:t/>
            </a:r>
            <a:br>
              <a:rPr lang="en-US" dirty="0" smtClean="0">
                <a:effectLst/>
                <a:latin typeface="Tunga"/>
                <a:ea typeface="Times New Roman"/>
                <a:cs typeface="Times New Roman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Dogs are preferred food in some Chinese and Pacific Island cultures</a:t>
            </a:r>
            <a:endParaRPr lang="en-US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Symbolic explanation</a:t>
            </a:r>
            <a:endParaRPr lang="en-US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people don’t eat what is considered self, part of family or group</a:t>
            </a:r>
            <a:endParaRPr lang="en-US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dogs are seen as part of family, protects and give companionship</a:t>
            </a:r>
            <a:endParaRPr lang="en-US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Therefore there is a food taboo against eating dog in most cultures </a:t>
            </a:r>
            <a:endParaRPr lang="en-US" dirty="0" smtClean="0">
              <a:effectLst/>
              <a:latin typeface="Tunga"/>
              <a:ea typeface="Times New Roman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406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 smtClean="0">
                <a:effectLst/>
                <a:latin typeface="Times New Roman"/>
                <a:ea typeface="Times New Roman"/>
                <a:cs typeface="Times New Roman"/>
              </a:rPr>
              <a:t>Anti-Dogs</a:t>
            </a:r>
            <a:r>
              <a:rPr lang="en-US" dirty="0" smtClean="0">
                <a:effectLst/>
                <a:latin typeface="Tunga"/>
                <a:ea typeface="Times New Roman"/>
                <a:cs typeface="Times New Roman"/>
              </a:rPr>
              <a:t/>
            </a:r>
            <a:br>
              <a:rPr lang="en-US" dirty="0" smtClean="0">
                <a:effectLst/>
                <a:latin typeface="Tunga"/>
                <a:ea typeface="Times New Roman"/>
                <a:cs typeface="Times New Roman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Marvin Harris suggests the reason is economic</a:t>
            </a:r>
            <a:endParaRPr lang="en-US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dogs used for transport, hunting, protection, warmth, companionship</a:t>
            </a:r>
            <a:endParaRPr lang="en-US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services more valuable than meat in areas where other resources are abundant</a:t>
            </a:r>
            <a:endParaRPr lang="en-US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Therefore dogs will be eaten in cultures where their services are not needed and/or resources are scarce</a:t>
            </a:r>
            <a:endParaRPr lang="en-US" dirty="0" smtClean="0">
              <a:effectLst/>
              <a:latin typeface="Tunga"/>
              <a:ea typeface="Times New Roman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96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 smtClean="0">
                <a:effectLst/>
                <a:latin typeface="Times New Roman"/>
                <a:ea typeface="Times New Roman"/>
                <a:cs typeface="Times New Roman"/>
              </a:rPr>
              <a:t>Humans</a:t>
            </a:r>
            <a:r>
              <a:rPr lang="en-US" dirty="0" smtClean="0">
                <a:effectLst/>
                <a:latin typeface="Tunga"/>
                <a:ea typeface="Times New Roman"/>
                <a:cs typeface="Times New Roman"/>
              </a:rPr>
              <a:t/>
            </a:r>
            <a:br>
              <a:rPr lang="en-US" dirty="0" smtClean="0">
                <a:effectLst/>
                <a:latin typeface="Tunga"/>
                <a:ea typeface="Times New Roman"/>
                <a:cs typeface="Times New Roman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Cannibalism very rare </a:t>
            </a:r>
            <a:endParaRPr lang="en-US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dirty="0" err="1" smtClean="0">
                <a:effectLst/>
                <a:latin typeface="Times New Roman"/>
                <a:ea typeface="Times New Roman"/>
                <a:cs typeface="Times New Roman"/>
              </a:rPr>
              <a:t>Harner</a:t>
            </a: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 </a:t>
            </a:r>
            <a:endParaRPr lang="en-US" dirty="0" smtClean="0">
              <a:effectLst/>
              <a:latin typeface="Tunga"/>
              <a:ea typeface="Times New Roman"/>
              <a:cs typeface="Times New Roman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(American Anthropologist 4:117-35, 1977) argues a materialist perspective </a:t>
            </a:r>
            <a:endParaRPr lang="en-US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Aztecs sacrificed and ate large numbers of captives</a:t>
            </a:r>
            <a:endParaRPr lang="en-US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they had high populations and few domestic animals</a:t>
            </a:r>
            <a:endParaRPr lang="en-US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Therefore they ate humans to obtain protein </a:t>
            </a:r>
          </a:p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Womack </a:t>
            </a:r>
            <a:endParaRPr lang="en-US" dirty="0" smtClean="0">
              <a:effectLst/>
              <a:latin typeface="Tunga"/>
              <a:ea typeface="Times New Roman"/>
              <a:cs typeface="Times New Roman"/>
            </a:endParaRPr>
          </a:p>
          <a:p>
            <a:pPr marL="11430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(Being Human 2001) suggests the reason was political </a:t>
            </a:r>
            <a:endParaRPr lang="en-US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the Aztecs had many political enemies</a:t>
            </a:r>
            <a:endParaRPr lang="en-US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Sacrifice provided a means to get rid of military rivals and extend their territory</a:t>
            </a:r>
            <a:endParaRPr lang="en-US" dirty="0" smtClean="0">
              <a:effectLst/>
              <a:latin typeface="Tunga"/>
              <a:ea typeface="Times New Roman"/>
              <a:cs typeface="Times New Roman"/>
            </a:endParaRPr>
          </a:p>
          <a:p>
            <a:pPr lvl="0">
              <a:spcBef>
                <a:spcPts val="0"/>
              </a:spcBef>
              <a:buSzPts val="1000"/>
              <a:buFont typeface="Symbol"/>
              <a:buChar char=""/>
              <a:tabLst>
                <a:tab pos="457200" algn="l"/>
              </a:tabLst>
            </a:pPr>
            <a:endParaRPr lang="en-US" dirty="0" smtClean="0">
              <a:effectLst/>
              <a:latin typeface="Tunga"/>
              <a:ea typeface="Times New Roman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566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785</Words>
  <Application>Microsoft Office PowerPoint</Application>
  <PresentationFormat>On-screen Show (4:3)</PresentationFormat>
  <Paragraphs>106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Food Taboos and Preferences</vt:lpstr>
      <vt:lpstr>Food preferences </vt:lpstr>
      <vt:lpstr>Food restrictions </vt:lpstr>
      <vt:lpstr>Food taboos </vt:lpstr>
      <vt:lpstr>Most well known food taboos </vt:lpstr>
      <vt:lpstr>Reasons for food taboos </vt:lpstr>
      <vt:lpstr>Milk </vt:lpstr>
      <vt:lpstr>Cows </vt:lpstr>
      <vt:lpstr>Pigs </vt:lpstr>
      <vt:lpstr>Dogs </vt:lpstr>
      <vt:lpstr>Anti-Dogs </vt:lpstr>
      <vt:lpstr>Humans </vt:lpstr>
    </vt:vector>
  </TitlesOfParts>
  <Company>San Diego Unified School District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Food Taboos and Preferences</dc:title>
  <dc:creator>Janiak Heather</dc:creator>
  <cp:lastModifiedBy>Janiak Heather</cp:lastModifiedBy>
  <cp:revision>1</cp:revision>
  <dcterms:created xsi:type="dcterms:W3CDTF">2012-11-29T15:00:22Z</dcterms:created>
  <dcterms:modified xsi:type="dcterms:W3CDTF">2012-11-29T15:07:41Z</dcterms:modified>
</cp:coreProperties>
</file>