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72" r:id="rId13"/>
    <p:sldId id="273" r:id="rId14"/>
    <p:sldId id="274" r:id="rId15"/>
    <p:sldId id="275" r:id="rId16"/>
    <p:sldId id="276" r:id="rId17"/>
    <p:sldId id="267" r:id="rId18"/>
    <p:sldId id="269" r:id="rId19"/>
    <p:sldId id="268" r:id="rId20"/>
    <p:sldId id="270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2FD8B9-B741-4AF6-A951-95DB36CDE465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6BEA0DE-491D-4BEC-8A98-C8A54CD70B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81000"/>
            <a:ext cx="6781800" cy="5181600"/>
          </a:xfrm>
        </p:spPr>
        <p:txBody>
          <a:bodyPr/>
          <a:lstStyle/>
          <a:p>
            <a:pPr algn="l"/>
            <a:r>
              <a:rPr lang="en-US" sz="9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Parasites: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African Sleeping Sickness</a:t>
            </a:r>
            <a:b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Chagus</a:t>
            </a:r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Leishmania</a:t>
            </a:r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-Toxoplasma*</a:t>
            </a:r>
            <a:endParaRPr lang="en-US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9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"/>
            <a:ext cx="6965245" cy="1828800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Epidemiology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620000" cy="33752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Found in </a:t>
            </a:r>
            <a:r>
              <a:rPr lang="en-US" dirty="0" smtClean="0"/>
              <a:t>Central American and South American Countries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49684"/>
            <a:ext cx="6705600" cy="465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0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"/>
            <a:ext cx="6965245" cy="1752600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Treatment/ Prevention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543800" cy="3603812"/>
          </a:xfrm>
        </p:spPr>
        <p:txBody>
          <a:bodyPr/>
          <a:lstStyle/>
          <a:p>
            <a:r>
              <a:rPr lang="en-US" dirty="0" smtClean="0"/>
              <a:t>Drugs most commonly used: </a:t>
            </a:r>
            <a:r>
              <a:rPr lang="en-US" dirty="0" err="1" smtClean="0"/>
              <a:t>Lampit</a:t>
            </a:r>
            <a:r>
              <a:rPr lang="en-US" dirty="0" smtClean="0"/>
              <a:t> and </a:t>
            </a:r>
            <a:r>
              <a:rPr lang="en-US" dirty="0" err="1" smtClean="0"/>
              <a:t>Benzidazole</a:t>
            </a:r>
            <a:endParaRPr lang="en-US" dirty="0" smtClean="0"/>
          </a:p>
          <a:p>
            <a:r>
              <a:rPr lang="en-US" dirty="0" smtClean="0"/>
              <a:t>Control of the insect vector</a:t>
            </a:r>
          </a:p>
          <a:p>
            <a:pPr lvl="1"/>
            <a:r>
              <a:rPr lang="en-US" dirty="0" smtClean="0"/>
              <a:t>But difficult, the insect is very resilient </a:t>
            </a:r>
          </a:p>
          <a:p>
            <a:pPr lvl="1"/>
            <a:r>
              <a:rPr lang="en-US" dirty="0" smtClean="0"/>
              <a:t>Use of DDT</a:t>
            </a:r>
          </a:p>
          <a:p>
            <a:pPr lvl="1"/>
            <a:r>
              <a:rPr lang="en-US" dirty="0" smtClean="0"/>
              <a:t>Education of </a:t>
            </a:r>
            <a:r>
              <a:rPr lang="en-US" dirty="0" err="1" smtClean="0"/>
              <a:t>reduviid</a:t>
            </a:r>
            <a:r>
              <a:rPr lang="en-US" dirty="0" smtClean="0"/>
              <a:t>-proof housing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30" y="3657600"/>
            <a:ext cx="3746070" cy="195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5748"/>
            <a:ext cx="4489148" cy="336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35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609601"/>
            <a:ext cx="6965245" cy="838199"/>
          </a:xfrm>
        </p:spPr>
        <p:txBody>
          <a:bodyPr>
            <a:normAutofit/>
          </a:bodyPr>
          <a:lstStyle/>
          <a:p>
            <a:r>
              <a:rPr lang="en-US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Leishmaniasis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4800599" cy="4572000"/>
          </a:xfrm>
        </p:spPr>
        <p:txBody>
          <a:bodyPr/>
          <a:lstStyle/>
          <a:p>
            <a:r>
              <a:rPr lang="en-US" sz="2600" dirty="0" smtClean="0"/>
              <a:t>Small parasitic protozoa that lives in white blood cells</a:t>
            </a:r>
          </a:p>
          <a:p>
            <a:r>
              <a:rPr lang="en-US" sz="2600" dirty="0" smtClean="0"/>
              <a:t>Two forms:</a:t>
            </a:r>
          </a:p>
          <a:p>
            <a:pPr lvl="1"/>
            <a:r>
              <a:rPr lang="en-US" sz="2600" dirty="0" smtClean="0"/>
              <a:t>Cutaneous </a:t>
            </a:r>
            <a:r>
              <a:rPr lang="en-US" sz="2600" dirty="0" err="1" smtClean="0"/>
              <a:t>leishmaniasis</a:t>
            </a:r>
            <a:r>
              <a:rPr lang="en-US" sz="2600" dirty="0" smtClean="0"/>
              <a:t> – causes skin sores</a:t>
            </a:r>
          </a:p>
          <a:p>
            <a:pPr lvl="1"/>
            <a:r>
              <a:rPr lang="en-US" sz="2600" dirty="0" smtClean="0"/>
              <a:t>Visceral </a:t>
            </a:r>
            <a:r>
              <a:rPr lang="en-US" sz="2600" dirty="0" err="1" smtClean="0"/>
              <a:t>leishmaniasis</a:t>
            </a:r>
            <a:r>
              <a:rPr lang="en-US" sz="2600" dirty="0" smtClean="0"/>
              <a:t> – affects internal organs </a:t>
            </a:r>
          </a:p>
          <a:p>
            <a:pPr lvl="2"/>
            <a:r>
              <a:rPr lang="en-US" sz="2600" dirty="0" smtClean="0"/>
              <a:t>Usually the Spleen, liver, and bone marrow.</a:t>
            </a:r>
          </a:p>
          <a:p>
            <a:pPr lvl="2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30200" y="15011400"/>
            <a:ext cx="23545800" cy="156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0955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7526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28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533401"/>
            <a:ext cx="6965245" cy="990600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Cycle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6668845" cy="4122869"/>
          </a:xfrm>
        </p:spPr>
        <p:txBody>
          <a:bodyPr/>
          <a:lstStyle/>
          <a:p>
            <a:r>
              <a:rPr lang="en-US" dirty="0" smtClean="0"/>
              <a:t>Intermediate Host is the </a:t>
            </a:r>
            <a:r>
              <a:rPr lang="en-US" dirty="0" err="1" smtClean="0"/>
              <a:t>Sandfly</a:t>
            </a:r>
            <a:endParaRPr lang="en-US" dirty="0" smtClean="0"/>
          </a:p>
          <a:p>
            <a:r>
              <a:rPr lang="en-US" dirty="0" err="1" smtClean="0"/>
              <a:t>Leishmania</a:t>
            </a:r>
            <a:r>
              <a:rPr lang="en-US" dirty="0" smtClean="0"/>
              <a:t> then infects your white blood cells and reproduce themselves</a:t>
            </a:r>
          </a:p>
          <a:p>
            <a:r>
              <a:rPr lang="en-US" dirty="0" err="1" smtClean="0"/>
              <a:t>Sandfly</a:t>
            </a:r>
            <a:r>
              <a:rPr lang="en-US" dirty="0" smtClean="0"/>
              <a:t> bites human or other mammal to pick up parasite and cycles continues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810000"/>
            <a:ext cx="342130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42" y="3810000"/>
            <a:ext cx="2947358" cy="245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22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533401"/>
            <a:ext cx="6965245" cy="990600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447800"/>
            <a:ext cx="4800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Cutaneous </a:t>
            </a:r>
            <a:r>
              <a:rPr lang="en-US" dirty="0" err="1" smtClean="0"/>
              <a:t>Leishmaniasis</a:t>
            </a:r>
            <a:r>
              <a:rPr lang="en-US" dirty="0" smtClean="0"/>
              <a:t> – begin as small bumps or lumps and eventually end up as skin ulcers </a:t>
            </a:r>
          </a:p>
          <a:p>
            <a:r>
              <a:rPr lang="en-US" dirty="0" smtClean="0"/>
              <a:t>Visceral </a:t>
            </a:r>
            <a:r>
              <a:rPr lang="en-US" dirty="0" err="1" smtClean="0"/>
              <a:t>Leishmaniasis</a:t>
            </a:r>
            <a:r>
              <a:rPr lang="en-US" dirty="0" smtClean="0"/>
              <a:t> – </a:t>
            </a:r>
          </a:p>
          <a:p>
            <a:pPr lvl="1"/>
            <a:r>
              <a:rPr lang="en-US" dirty="0" smtClean="0"/>
              <a:t>Fever</a:t>
            </a:r>
          </a:p>
          <a:p>
            <a:pPr lvl="1"/>
            <a:r>
              <a:rPr lang="en-US" dirty="0" smtClean="0"/>
              <a:t>Weight loss</a:t>
            </a:r>
          </a:p>
          <a:p>
            <a:pPr lvl="1"/>
            <a:r>
              <a:rPr lang="en-US" dirty="0" smtClean="0"/>
              <a:t>Enlargement of Liver and Spleen</a:t>
            </a:r>
          </a:p>
          <a:p>
            <a:pPr lvl="1"/>
            <a:r>
              <a:rPr lang="en-US" dirty="0" smtClean="0"/>
              <a:t>Anemia and Leukopenia</a:t>
            </a:r>
          </a:p>
          <a:p>
            <a:pPr lvl="2"/>
            <a:r>
              <a:rPr lang="en-US" dirty="0" smtClean="0"/>
              <a:t>Low Red blood count and white blood count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25136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18" y="4166110"/>
            <a:ext cx="1903330" cy="258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98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28600"/>
            <a:ext cx="6965245" cy="1371601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Epidemiology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800600"/>
          </a:xfrm>
        </p:spPr>
        <p:txBody>
          <a:bodyPr/>
          <a:lstStyle/>
          <a:p>
            <a:r>
              <a:rPr lang="en-US" dirty="0" smtClean="0"/>
              <a:t>People can get infected in tropical regions as well as in desert regions</a:t>
            </a:r>
          </a:p>
          <a:p>
            <a:r>
              <a:rPr lang="en-US" dirty="0" smtClean="0"/>
              <a:t>More common in rural areas but can be found in some city outskirts</a:t>
            </a:r>
          </a:p>
          <a:p>
            <a:r>
              <a:rPr lang="en-US" dirty="0" smtClean="0"/>
              <a:t>Cases of Cutaneous form range from 700,000 – 1.2 million</a:t>
            </a:r>
          </a:p>
          <a:p>
            <a:r>
              <a:rPr lang="en-US" dirty="0" smtClean="0"/>
              <a:t>Cases of Visceral form range from 200,000 – 400,000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74160"/>
            <a:ext cx="5219700" cy="278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4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533401"/>
            <a:ext cx="6965245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 and Treatment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600200"/>
            <a:ext cx="4724400" cy="4800600"/>
          </a:xfrm>
        </p:spPr>
        <p:txBody>
          <a:bodyPr/>
          <a:lstStyle/>
          <a:p>
            <a:r>
              <a:rPr lang="en-US" dirty="0" smtClean="0"/>
              <a:t>Prevention- </a:t>
            </a:r>
          </a:p>
          <a:p>
            <a:pPr lvl="1"/>
            <a:r>
              <a:rPr lang="en-US" dirty="0" smtClean="0"/>
              <a:t>Wear proper clothing – long sleeves, long pants</a:t>
            </a:r>
          </a:p>
          <a:p>
            <a:pPr lvl="1"/>
            <a:r>
              <a:rPr lang="en-US" dirty="0" smtClean="0"/>
              <a:t>Insect repellent</a:t>
            </a:r>
          </a:p>
          <a:p>
            <a:pPr lvl="1"/>
            <a:r>
              <a:rPr lang="en-US" dirty="0" smtClean="0"/>
              <a:t>Spray living areas with insecticide to kill insects</a:t>
            </a:r>
          </a:p>
          <a:p>
            <a:pPr lvl="1"/>
            <a:r>
              <a:rPr lang="en-US" dirty="0" smtClean="0"/>
              <a:t>Bed nets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Cutaneous – </a:t>
            </a:r>
            <a:r>
              <a:rPr lang="en-US" dirty="0" err="1" smtClean="0"/>
              <a:t>cryotherapy</a:t>
            </a:r>
            <a:r>
              <a:rPr lang="en-US" dirty="0" smtClean="0"/>
              <a:t> (liquid nitrogen), ointment</a:t>
            </a:r>
          </a:p>
          <a:p>
            <a:pPr lvl="1"/>
            <a:r>
              <a:rPr lang="en-US" dirty="0" smtClean="0"/>
              <a:t>Visceral – various medications depending on severity</a:t>
            </a:r>
          </a:p>
          <a:p>
            <a:pPr marL="365760" lvl="1" indent="0">
              <a:buNone/>
            </a:pP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42" y="1447800"/>
            <a:ext cx="17526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16857"/>
            <a:ext cx="22002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76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965245" cy="1202485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Toxoplasma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6897445" cy="4427669"/>
          </a:xfrm>
        </p:spPr>
        <p:txBody>
          <a:bodyPr/>
          <a:lstStyle/>
          <a:p>
            <a:r>
              <a:rPr lang="en-US" dirty="0" smtClean="0"/>
              <a:t>Parasite most commonly associated with domesticated regions.</a:t>
            </a:r>
          </a:p>
          <a:p>
            <a:r>
              <a:rPr lang="en-US" dirty="0" smtClean="0"/>
              <a:t>Scientific name is -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</a:t>
            </a:r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gondii</a:t>
            </a:r>
            <a:endParaRPr lang="en-US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Definitive host is 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</a:p>
          <a:p>
            <a:pPr marL="0" indent="0">
              <a:buNone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4866518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5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965245" cy="1202485"/>
          </a:xfrm>
        </p:spPr>
        <p:txBody>
          <a:bodyPr/>
          <a:lstStyle/>
          <a:p>
            <a:pPr algn="l"/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Cycle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3200400" cy="495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are an intermediate host to toxoplasma. </a:t>
            </a:r>
          </a:p>
          <a:p>
            <a:r>
              <a:rPr lang="en-US" sz="2800" dirty="0" smtClean="0"/>
              <a:t>Main host is the cat. </a:t>
            </a:r>
          </a:p>
          <a:p>
            <a:r>
              <a:rPr lang="en-US" sz="2800" dirty="0" smtClean="0"/>
              <a:t>You also find it in the muscle and organs of cows, pigs and sheep.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7232"/>
            <a:ext cx="4495800" cy="619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49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533400"/>
            <a:ext cx="6965245" cy="914399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6973645" cy="4427669"/>
          </a:xfrm>
        </p:spPr>
        <p:txBody>
          <a:bodyPr/>
          <a:lstStyle/>
          <a:p>
            <a:r>
              <a:rPr lang="en-US" dirty="0" smtClean="0"/>
              <a:t>Majority of human infections of Toxoplasma is benign or not harmful.</a:t>
            </a:r>
          </a:p>
          <a:p>
            <a:endParaRPr lang="en-US" dirty="0"/>
          </a:p>
          <a:p>
            <a:r>
              <a:rPr lang="en-US" dirty="0" smtClean="0"/>
              <a:t>Some symptoms are:</a:t>
            </a:r>
          </a:p>
          <a:p>
            <a:pPr lvl="1"/>
            <a:r>
              <a:rPr lang="en-US" dirty="0" smtClean="0"/>
              <a:t>Symptoms similar to mono</a:t>
            </a:r>
          </a:p>
          <a:p>
            <a:pPr lvl="1"/>
            <a:r>
              <a:rPr lang="en-US" dirty="0" smtClean="0"/>
              <a:t>Chills and fever</a:t>
            </a:r>
          </a:p>
          <a:p>
            <a:pPr lvl="1"/>
            <a:r>
              <a:rPr lang="en-US" dirty="0" smtClean="0"/>
              <a:t>Extreme fatigue</a:t>
            </a:r>
          </a:p>
          <a:p>
            <a:r>
              <a:rPr lang="en-US" dirty="0" smtClean="0"/>
              <a:t>Biggest problem is with newborn infants:</a:t>
            </a:r>
          </a:p>
          <a:p>
            <a:pPr lvl="1"/>
            <a:r>
              <a:rPr lang="en-US" dirty="0" smtClean="0"/>
              <a:t>Why many people get rid of cats when they have a new born.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2117096" cy="206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27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381001"/>
            <a:ext cx="6965245" cy="1066799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African Sleeping Sickness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5791200" cy="4876800"/>
          </a:xfrm>
        </p:spPr>
        <p:txBody>
          <a:bodyPr>
            <a:normAutofit/>
          </a:bodyPr>
          <a:lstStyle/>
          <a:p>
            <a:r>
              <a:rPr lang="en-US" sz="3200" spc="-150" dirty="0" smtClean="0"/>
              <a:t>Are called </a:t>
            </a:r>
            <a:r>
              <a:rPr lang="en-US" sz="3200" b="1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hemoflagellates</a:t>
            </a:r>
            <a:endParaRPr lang="en-US" sz="32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spc="-150" dirty="0" smtClean="0"/>
              <a:t>They live in the blood stream and have a flagellum, used for movement</a:t>
            </a:r>
          </a:p>
          <a:p>
            <a:r>
              <a:rPr lang="en-US" sz="3200" spc="-150" dirty="0" smtClean="0"/>
              <a:t>They are only one celled organisms</a:t>
            </a:r>
          </a:p>
          <a:p>
            <a:r>
              <a:rPr lang="en-US" sz="3200" spc="-150" dirty="0" smtClean="0"/>
              <a:t>The scientific name is –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Trypanosoma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brucei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95978"/>
            <a:ext cx="3373582" cy="343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7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52401"/>
            <a:ext cx="6965245" cy="1447799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Epidemiology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1"/>
            <a:ext cx="7543800" cy="4343400"/>
          </a:xfrm>
        </p:spPr>
        <p:txBody>
          <a:bodyPr/>
          <a:lstStyle/>
          <a:p>
            <a:r>
              <a:rPr lang="en-US" dirty="0" smtClean="0"/>
              <a:t>Wide spread and prevalence rates differ given different circumstances.</a:t>
            </a:r>
          </a:p>
          <a:p>
            <a:r>
              <a:rPr lang="en-US" dirty="0" smtClean="0"/>
              <a:t>Highest rate was 93% in women from Paris. </a:t>
            </a:r>
            <a:r>
              <a:rPr lang="en-US" smtClean="0"/>
              <a:t>Mostly </a:t>
            </a:r>
            <a:r>
              <a:rPr lang="en-US" dirty="0" smtClean="0"/>
              <a:t>because of eating undercooked or raw meat.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5524500" cy="362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1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7543799" cy="1828800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 and Treatment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5105400" cy="4953000"/>
          </a:xfrm>
        </p:spPr>
        <p:txBody>
          <a:bodyPr/>
          <a:lstStyle/>
          <a:p>
            <a:r>
              <a:rPr lang="en-US" dirty="0" smtClean="0"/>
              <a:t>Human infection usually comes from consumption or handling of infected meat or coming in contact with cat feces. 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Preventative measures:</a:t>
            </a:r>
          </a:p>
          <a:p>
            <a:pPr lvl="2"/>
            <a:r>
              <a:rPr lang="en-US" sz="2400" dirty="0" smtClean="0"/>
              <a:t>Cooking food properly</a:t>
            </a:r>
          </a:p>
          <a:p>
            <a:pPr lvl="2"/>
            <a:r>
              <a:rPr lang="en-US" sz="2400" dirty="0" smtClean="0"/>
              <a:t>Feeding cats proper food and keeping litter boxes in secluded areas and clean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Treatment:</a:t>
            </a:r>
          </a:p>
          <a:p>
            <a:pPr lvl="2"/>
            <a:r>
              <a:rPr lang="en-US" sz="2200" dirty="0" err="1" smtClean="0"/>
              <a:t>Pyrimethamine</a:t>
            </a:r>
            <a:r>
              <a:rPr lang="en-US" sz="2200" dirty="0" smtClean="0"/>
              <a:t> daily for a month</a:t>
            </a:r>
          </a:p>
          <a:p>
            <a:pPr lvl="2"/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86" y="1371600"/>
            <a:ext cx="320386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4371109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31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5400" y="381000"/>
            <a:ext cx="6965245" cy="1202485"/>
          </a:xfrm>
        </p:spPr>
        <p:txBody>
          <a:bodyPr/>
          <a:lstStyle/>
          <a:p>
            <a:r>
              <a:rPr lang="en-US" b="1" u="sng" dirty="0" smtClean="0"/>
              <a:t>Life Cycle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6196405" cy="360381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Tsetse fly </a:t>
            </a:r>
            <a:r>
              <a:rPr lang="en-US" dirty="0" smtClean="0"/>
              <a:t>is the intermediate host that then infects humans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14400"/>
            <a:ext cx="2189433" cy="149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8" y="2209800"/>
            <a:ext cx="6712702" cy="44481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balanced" dir="t"/>
          </a:scene3d>
          <a:sp3d prstMaterial="dkEdg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8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965245" cy="1202485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371600"/>
            <a:ext cx="5486400" cy="4876800"/>
          </a:xfrm>
        </p:spPr>
        <p:txBody>
          <a:bodyPr/>
          <a:lstStyle/>
          <a:p>
            <a:r>
              <a:rPr lang="en-US" dirty="0" smtClean="0"/>
              <a:t>After a bite from an infected tsetse fly there are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symptoms for a few days to a few weeks. </a:t>
            </a:r>
            <a:r>
              <a:rPr lang="en-US" dirty="0" smtClean="0"/>
              <a:t>Sometimes there is an ulcer formation at site of bite.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Symptoms after a few weeks if the parasite takes: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Headaches, Anorexia / generalized weakness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 emaciation and loss of coordination and slurred speech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stages: convulsions and then  become comatose</a:t>
            </a: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 smtClean="0"/>
          </a:p>
          <a:p>
            <a:pPr lvl="1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794000" cy="18859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4166189"/>
            <a:ext cx="2932545" cy="17116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533401"/>
            <a:ext cx="6965245" cy="914400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Epidemiology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1"/>
            <a:ext cx="7696200" cy="3124200"/>
          </a:xfrm>
        </p:spPr>
        <p:txBody>
          <a:bodyPr/>
          <a:lstStyle/>
          <a:p>
            <a:r>
              <a:rPr lang="en-US" dirty="0" smtClean="0"/>
              <a:t>An estimated 100,000 deaths a year in sub-Saharan Africa, southern Sudan, Democratic Republic of the Congo and Angola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19400"/>
            <a:ext cx="47625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84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52400"/>
            <a:ext cx="6965245" cy="1600201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Treatment/ Prevention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6897445" cy="4503869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Drugs that can be used:</a:t>
            </a:r>
          </a:p>
          <a:p>
            <a:pPr lvl="1"/>
            <a:r>
              <a:rPr lang="en-US" sz="2400" dirty="0" err="1" smtClean="0"/>
              <a:t>Arsobal</a:t>
            </a:r>
            <a:endParaRPr lang="en-US" sz="2400" dirty="0" smtClean="0"/>
          </a:p>
          <a:p>
            <a:pPr lvl="1"/>
            <a:r>
              <a:rPr lang="en-US" sz="2400" dirty="0" err="1" smtClean="0"/>
              <a:t>Sumarmin</a:t>
            </a:r>
            <a:r>
              <a:rPr lang="en-US" sz="2400" dirty="0" smtClean="0"/>
              <a:t> for less toxicity 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Preventive Measures:</a:t>
            </a:r>
          </a:p>
          <a:p>
            <a:pPr lvl="1"/>
            <a:r>
              <a:rPr lang="en-US" sz="2400" dirty="0" smtClean="0"/>
              <a:t>Bush clearing of tsetse fly breeding sites</a:t>
            </a:r>
          </a:p>
          <a:p>
            <a:pPr lvl="1"/>
            <a:r>
              <a:rPr lang="en-US" sz="2400" dirty="0" smtClean="0"/>
              <a:t>Wear protective clothing</a:t>
            </a:r>
          </a:p>
          <a:p>
            <a:pPr lvl="1"/>
            <a:r>
              <a:rPr lang="en-US" sz="2400" dirty="0" smtClean="0"/>
              <a:t>Bed netting</a:t>
            </a:r>
          </a:p>
          <a:p>
            <a:pPr lvl="1"/>
            <a:r>
              <a:rPr lang="en-US" sz="2400" dirty="0" smtClean="0"/>
              <a:t>Insect repellents</a:t>
            </a:r>
          </a:p>
          <a:p>
            <a:pPr marL="36576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4120456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4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28600"/>
            <a:ext cx="6965245" cy="1447801"/>
          </a:xfrm>
        </p:spPr>
        <p:txBody>
          <a:bodyPr/>
          <a:lstStyle/>
          <a:p>
            <a:r>
              <a:rPr lang="en-US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Chagus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620000" cy="4876800"/>
          </a:xfrm>
        </p:spPr>
        <p:txBody>
          <a:bodyPr/>
          <a:lstStyle/>
          <a:p>
            <a:r>
              <a:rPr lang="en-US" dirty="0" smtClean="0"/>
              <a:t>Very similar to African Sleeping Sickness – </a:t>
            </a:r>
            <a:r>
              <a:rPr lang="en-US" dirty="0" err="1" smtClean="0"/>
              <a:t>Hemoflagellate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Difference is that it will infect heart muscle</a:t>
            </a:r>
          </a:p>
          <a:p>
            <a:r>
              <a:rPr lang="en-US" dirty="0" smtClean="0"/>
              <a:t>Scientific Name:  </a:t>
            </a:r>
            <a:r>
              <a:rPr lang="en-US" b="1" dirty="0" err="1" smtClean="0"/>
              <a:t>Trypanosoma</a:t>
            </a:r>
            <a:r>
              <a:rPr lang="en-US" b="1" i="1" dirty="0" smtClean="0"/>
              <a:t> </a:t>
            </a:r>
            <a:r>
              <a:rPr lang="en-US" b="1" i="1" dirty="0" err="1" smtClean="0"/>
              <a:t>cruzi</a:t>
            </a:r>
            <a:endParaRPr lang="en-US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3810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37147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1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52401"/>
            <a:ext cx="6965245" cy="1600200"/>
          </a:xfrm>
        </p:spPr>
        <p:txBody>
          <a:bodyPr/>
          <a:lstStyle/>
          <a:p>
            <a:pPr algn="l"/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Cycle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6196405" cy="3603812"/>
          </a:xfrm>
        </p:spPr>
        <p:txBody>
          <a:bodyPr/>
          <a:lstStyle/>
          <a:p>
            <a:r>
              <a:rPr lang="en-US" dirty="0" smtClean="0"/>
              <a:t>Intermediate host is the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reduviid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38200"/>
            <a:ext cx="2748492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5031039" cy="475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8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52401"/>
            <a:ext cx="6965245" cy="1447800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6897445" cy="4427669"/>
          </a:xfrm>
        </p:spPr>
        <p:txBody>
          <a:bodyPr/>
          <a:lstStyle/>
          <a:p>
            <a:r>
              <a:rPr lang="en-US" dirty="0" smtClean="0"/>
              <a:t>Is most severe in children under 5 years old and effects CNS</a:t>
            </a:r>
          </a:p>
          <a:p>
            <a:pPr lvl="1"/>
            <a:r>
              <a:rPr lang="en-US" dirty="0" err="1" smtClean="0">
                <a:latin typeface="+mj-lt"/>
              </a:rPr>
              <a:t>Romaña’s</a:t>
            </a:r>
            <a:r>
              <a:rPr lang="en-US" dirty="0" smtClean="0">
                <a:latin typeface="+mj-lt"/>
              </a:rPr>
              <a:t> sign</a:t>
            </a:r>
          </a:p>
          <a:p>
            <a:pPr lvl="1"/>
            <a:r>
              <a:rPr lang="en-US" dirty="0" smtClean="0">
                <a:latin typeface="+mj-lt"/>
              </a:rPr>
              <a:t>Chills, high fever</a:t>
            </a:r>
          </a:p>
          <a:p>
            <a:pPr lvl="1"/>
            <a:r>
              <a:rPr lang="en-US" dirty="0" smtClean="0">
                <a:latin typeface="+mj-lt"/>
              </a:rPr>
              <a:t>Muscle pains</a:t>
            </a:r>
          </a:p>
          <a:p>
            <a:pPr lvl="1"/>
            <a:r>
              <a:rPr lang="en-US" dirty="0" smtClean="0">
                <a:latin typeface="+mj-lt"/>
              </a:rPr>
              <a:t>CNS involvement which leads to death within weeks.</a:t>
            </a:r>
          </a:p>
          <a:p>
            <a:pPr lvl="1"/>
            <a:r>
              <a:rPr lang="en-US" dirty="0" smtClean="0">
                <a:latin typeface="+mj-lt"/>
              </a:rPr>
              <a:t>Heart failure</a:t>
            </a:r>
          </a:p>
          <a:p>
            <a:pPr lvl="1"/>
            <a:r>
              <a:rPr lang="en-US" dirty="0" smtClean="0">
                <a:latin typeface="+mj-lt"/>
              </a:rPr>
              <a:t>Dilation of the Digestive Tract</a:t>
            </a:r>
            <a:endParaRPr lang="en-US" dirty="0">
              <a:latin typeface="+mj-lt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68" y="2209800"/>
            <a:ext cx="2124075" cy="256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52600"/>
            <a:ext cx="2133599" cy="141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44316"/>
            <a:ext cx="1467134" cy="208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22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202</TotalTime>
  <Words>643</Words>
  <Application>Microsoft Office PowerPoint</Application>
  <PresentationFormat>On-screen Show (4:3)</PresentationFormat>
  <Paragraphs>111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Pushpin</vt:lpstr>
      <vt:lpstr>Parasites:  -African Sleeping Sickness -Chagus -Leishmania -Toxoplasma*</vt:lpstr>
      <vt:lpstr>African Sleeping Sickness</vt:lpstr>
      <vt:lpstr>Life Cycle</vt:lpstr>
      <vt:lpstr>Symptoms</vt:lpstr>
      <vt:lpstr>Epidemiology</vt:lpstr>
      <vt:lpstr>Treatment/ Prevention</vt:lpstr>
      <vt:lpstr>Chagus</vt:lpstr>
      <vt:lpstr>Life Cycle</vt:lpstr>
      <vt:lpstr>Symptoms</vt:lpstr>
      <vt:lpstr>Epidemiology</vt:lpstr>
      <vt:lpstr>Treatment/ Prevention</vt:lpstr>
      <vt:lpstr>Leishmaniasis</vt:lpstr>
      <vt:lpstr>Life Cycle</vt:lpstr>
      <vt:lpstr>Symptoms</vt:lpstr>
      <vt:lpstr>Epidemiology</vt:lpstr>
      <vt:lpstr>Prevention and Treatment</vt:lpstr>
      <vt:lpstr>Toxoplasma</vt:lpstr>
      <vt:lpstr>Life Cycle</vt:lpstr>
      <vt:lpstr>Symptoms</vt:lpstr>
      <vt:lpstr>Epidemiology</vt:lpstr>
      <vt:lpstr>Prevention and Treatment</vt:lpstr>
    </vt:vector>
  </TitlesOfParts>
  <Company>WVUSD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Parasites:  -African Sleeping Sickness -Chagus -Toxoplasma</dc:title>
  <dc:creator>Windows User</dc:creator>
  <cp:lastModifiedBy>Windows User</cp:lastModifiedBy>
  <cp:revision>24</cp:revision>
  <dcterms:created xsi:type="dcterms:W3CDTF">2012-04-30T02:27:35Z</dcterms:created>
  <dcterms:modified xsi:type="dcterms:W3CDTF">2013-04-30T04:37:58Z</dcterms:modified>
</cp:coreProperties>
</file>