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sldIdLst>
    <p:sldId id="256" r:id="rId2"/>
    <p:sldId id="257" r:id="rId3"/>
    <p:sldId id="258" r:id="rId4"/>
    <p:sldId id="259" r:id="rId5"/>
    <p:sldId id="260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87" r:id="rId14"/>
    <p:sldId id="283" r:id="rId15"/>
    <p:sldId id="284" r:id="rId16"/>
    <p:sldId id="286" r:id="rId17"/>
    <p:sldId id="285" r:id="rId1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000000"/>
    <a:srgbClr val="99FF66"/>
    <a:srgbClr val="FF0066"/>
    <a:srgbClr val="008000"/>
    <a:srgbClr val="0000FF"/>
    <a:srgbClr val="33CC33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888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>
            <a:spLocks/>
          </p:cNvSpPr>
          <p:nvPr/>
        </p:nvSpPr>
        <p:spPr bwMode="auto">
          <a:xfrm>
            <a:off x="285750" y="2803525"/>
            <a:ext cx="1588" cy="3035300"/>
          </a:xfrm>
          <a:custGeom>
            <a:avLst/>
            <a:gdLst>
              <a:gd name="T0" fmla="*/ 0 h 1912"/>
              <a:gd name="T1" fmla="*/ 6 h 1912"/>
              <a:gd name="T2" fmla="*/ 6 h 1912"/>
              <a:gd name="T3" fmla="*/ 60 h 1912"/>
              <a:gd name="T4" fmla="*/ 1912 h 1912"/>
              <a:gd name="T5" fmla="*/ 1912 h 1912"/>
              <a:gd name="T6" fmla="*/ 0 h 1912"/>
              <a:gd name="T7" fmla="*/ 0 h 191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  <a:cxn ang="0">
                <a:pos x="0" y="T6"/>
              </a:cxn>
              <a:cxn ang="0">
                <a:pos x="0" y="T7"/>
              </a:cxn>
            </a:cxnLst>
            <a:rect l="0" t="0" r="r" b="b"/>
            <a:pathLst>
              <a:path h="1912">
                <a:moveTo>
                  <a:pt x="0" y="0"/>
                </a:moveTo>
                <a:lnTo>
                  <a:pt x="0" y="6"/>
                </a:lnTo>
                <a:lnTo>
                  <a:pt x="0" y="6"/>
                </a:lnTo>
                <a:lnTo>
                  <a:pt x="0" y="60"/>
                </a:lnTo>
                <a:lnTo>
                  <a:pt x="0" y="1912"/>
                </a:lnTo>
                <a:lnTo>
                  <a:pt x="0" y="191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6BBA2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6082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997075"/>
            <a:ext cx="7772400" cy="1431925"/>
          </a:xfrm>
        </p:spPr>
        <p:txBody>
          <a:bodyPr anchor="b" anchorCtr="1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9CEBC-346E-4689-A0B0-4CA5812D06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57C2C3-BB9F-411E-A34A-D6140AF613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748958-8DEE-4D59-9087-F001EEFF0F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66E206-BB44-4A54-94F7-2EC2C3455C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46C4D9-FE84-4B73-B1C8-113CA84EE0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030744-3E0B-4A93-B12A-07BB98B36C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F2E2EE-1ED1-47D5-B1DB-96A517E432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1F6E40-34C6-456D-BC2C-2E7E8DB303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1CB5A6-4929-400B-8454-9ECEC0AB78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AC9E1E-2E77-425D-A70E-F9C21F5607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92100"/>
            <a:ext cx="2057400" cy="57277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92100"/>
            <a:ext cx="6019800" cy="57277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CAC3-F537-4646-858A-8000BFBB23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50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fld id="{C122376D-B66C-4D2D-A456-8AAAB205CC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58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Snap ITC" pitchFamily="82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Snap ITC" pitchFamily="82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Snap ITC" pitchFamily="82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Snap ITC" pitchFamily="82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ahoma" pitchFamily="34" charset="0"/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ahoma" pitchFamily="34" charset="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C:\Documents%20and%20Settings\lwalle\Desktop\ChemNotes\chapter%201\What%20is%20Chemistry(b).MOV" TargetMode="External"/><Relationship Id="rId1" Type="http://schemas.openxmlformats.org/officeDocument/2006/relationships/video" Target="file:///C:\Documents%20and%20Settings\lwalle\Desktop\ChemNotes\chapter%201\What%20is%20Chemistry(a).MOV" TargetMode="Externa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audio" Target="../media/audio2.wav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Chemistry</a:t>
            </a:r>
            <a:br>
              <a:rPr lang="en-US" smtClean="0"/>
            </a:br>
            <a:r>
              <a:rPr lang="en-US" smtClean="0"/>
              <a:t>Chapter 1</a:t>
            </a:r>
            <a:endParaRPr lang="en-US" dirty="0" smtClean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Matter and Change</a:t>
            </a:r>
            <a:endParaRPr lang="en-US" dirty="0" smtClean="0"/>
          </a:p>
        </p:txBody>
      </p:sp>
    </p:spTree>
  </p:cSld>
  <p:clrMapOvr>
    <a:masterClrMapping/>
  </p:clrMapOvr>
  <p:transition spd="med">
    <p:blinds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What is Chemistry?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00200"/>
            <a:ext cx="8382000" cy="2667000"/>
          </a:xfrm>
        </p:spPr>
        <p:txBody>
          <a:bodyPr/>
          <a:lstStyle/>
          <a:p>
            <a:pPr>
              <a:defRPr/>
            </a:pPr>
            <a:r>
              <a:rPr lang="en-US" sz="2800" dirty="0" smtClean="0"/>
              <a:t>The study of the composition, structure and properties of matter, and the changes it undergoes.</a:t>
            </a:r>
          </a:p>
          <a:p>
            <a:pPr>
              <a:defRPr/>
            </a:pPr>
            <a:r>
              <a:rPr lang="en-US" sz="2800" dirty="0" smtClean="0"/>
              <a:t>Questions like: “What is it made up of?”  or “What happens if you mix it with something else?”</a:t>
            </a:r>
          </a:p>
        </p:txBody>
      </p:sp>
      <p:pic>
        <p:nvPicPr>
          <p:cNvPr id="4100" name="What is Chemistry(a).MOV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28800" y="3962400"/>
            <a:ext cx="3733800" cy="273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What is Chemistry(b).MOV">
            <a:hlinkClick r:id="" action="ppaction://media"/>
          </p:cNvPr>
          <p:cNvPicPr>
            <a:picLocks noRot="1" noChangeAspect="1" noChangeArrowheads="1"/>
          </p:cNvPicPr>
          <p:nvPr>
            <a:videoFile r:link="rId2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10200" y="3962400"/>
            <a:ext cx="3733800" cy="273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r"/>
    <p:sndAc>
      <p:stSnd>
        <p:snd r:embed="rId4" name="projctor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6 Main Branches of Chemistry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  <a:defRPr/>
            </a:pPr>
            <a:r>
              <a:rPr lang="en-US" sz="2800" dirty="0" smtClean="0"/>
              <a:t>1. 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Organic Chemistry</a:t>
            </a:r>
            <a:r>
              <a:rPr lang="en-US" sz="2800" dirty="0" smtClean="0"/>
              <a:t>: study of most compounds containing </a:t>
            </a:r>
            <a:r>
              <a:rPr lang="en-US" sz="2800" dirty="0" smtClean="0"/>
              <a:t>______________</a:t>
            </a:r>
            <a:endParaRPr lang="en-US" sz="2800" dirty="0" smtClean="0"/>
          </a:p>
          <a:p>
            <a:pPr>
              <a:buFontTx/>
              <a:buNone/>
              <a:defRPr/>
            </a:pPr>
            <a:r>
              <a:rPr lang="en-US" sz="2800" dirty="0" smtClean="0"/>
              <a:t>2. 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___________Chemistry</a:t>
            </a:r>
            <a:r>
              <a:rPr lang="en-US" sz="2800" dirty="0" smtClean="0"/>
              <a:t>: study of non-organic compounds</a:t>
            </a:r>
          </a:p>
          <a:p>
            <a:pPr>
              <a:buFontTx/>
              <a:buNone/>
              <a:defRPr/>
            </a:pPr>
            <a:r>
              <a:rPr lang="en-US" sz="2800" dirty="0" smtClean="0"/>
              <a:t>3. 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Physical Chemistry: </a:t>
            </a:r>
            <a:r>
              <a:rPr lang="en-US" sz="2800" dirty="0" smtClean="0"/>
              <a:t>study of properties, changes, and relationships between </a:t>
            </a:r>
            <a:r>
              <a:rPr lang="en-US" sz="2800" dirty="0" smtClean="0"/>
              <a:t>_______ </a:t>
            </a:r>
            <a:r>
              <a:rPr lang="en-US" sz="2800" dirty="0" smtClean="0"/>
              <a:t>and </a:t>
            </a:r>
            <a:r>
              <a:rPr lang="en-US" sz="2800" dirty="0" smtClean="0"/>
              <a:t>______________</a:t>
            </a:r>
            <a:endParaRPr lang="en-US" sz="2800" dirty="0" smtClean="0"/>
          </a:p>
          <a:p>
            <a:pPr>
              <a:buFontTx/>
              <a:buNone/>
              <a:defRPr/>
            </a:pPr>
            <a:r>
              <a:rPr lang="en-US" sz="2800" dirty="0" smtClean="0"/>
              <a:t>4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. Analytical Chemistry: </a:t>
            </a:r>
            <a:r>
              <a:rPr lang="en-US" sz="2800" dirty="0" smtClean="0"/>
              <a:t>identification of the components and composition of materials</a:t>
            </a:r>
          </a:p>
        </p:txBody>
      </p:sp>
    </p:spTree>
  </p:cSld>
  <p:clrMapOvr>
    <a:masterClrMapping/>
  </p:clrMapOvr>
  <p:transition spd="med">
    <p:zoom/>
    <p:sndAc>
      <p:stSnd>
        <p:snd r:embed="rId2" name="projctor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457200"/>
            <a:ext cx="9144000" cy="6248400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en-US" sz="2800" dirty="0" smtClean="0"/>
              <a:t>5. </a:t>
            </a:r>
            <a:r>
              <a:rPr lang="en-US" sz="2800" dirty="0" err="1" smtClean="0">
                <a:solidFill>
                  <a:schemeClr val="bg1">
                    <a:lumMod val="50000"/>
                  </a:schemeClr>
                </a:solidFill>
              </a:rPr>
              <a:t>BioChemistry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: </a:t>
            </a:r>
            <a:r>
              <a:rPr lang="en-US" sz="2800" dirty="0" smtClean="0"/>
              <a:t>study of substances and processes occurring in living things</a:t>
            </a:r>
          </a:p>
          <a:p>
            <a:pPr>
              <a:buFontTx/>
              <a:buNone/>
              <a:defRPr/>
            </a:pPr>
            <a:r>
              <a:rPr lang="en-US" sz="2800" dirty="0" smtClean="0"/>
              <a:t>6. 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Theoretical Chemistry</a:t>
            </a:r>
            <a:r>
              <a:rPr lang="en-US" sz="2800" dirty="0" smtClean="0"/>
              <a:t>: use of mathematics and computers to design and predict the properties of new compound</a:t>
            </a:r>
          </a:p>
          <a:p>
            <a:pPr>
              <a:buFontTx/>
              <a:buNone/>
              <a:defRPr/>
            </a:pPr>
            <a:endParaRPr lang="en-US" sz="2800" dirty="0" smtClean="0"/>
          </a:p>
          <a:p>
            <a:pPr>
              <a:buFontTx/>
              <a:buNone/>
              <a:defRPr/>
            </a:pPr>
            <a:endParaRPr lang="en-US" sz="2800" dirty="0" smtClean="0"/>
          </a:p>
          <a:p>
            <a:pPr>
              <a:buFontTx/>
              <a:buNone/>
              <a:defRPr/>
            </a:pPr>
            <a:endParaRPr lang="en-US" sz="2800" dirty="0" smtClean="0"/>
          </a:p>
          <a:p>
            <a:pPr>
              <a:buFontTx/>
              <a:buNone/>
              <a:defRPr/>
            </a:pPr>
            <a:r>
              <a:rPr lang="en-US" sz="2800" dirty="0" smtClean="0"/>
              <a:t>BUT…</a:t>
            </a:r>
          </a:p>
          <a:p>
            <a:pPr>
              <a:buFontTx/>
              <a:buNone/>
              <a:defRPr/>
            </a:pPr>
            <a:r>
              <a:rPr lang="en-US" sz="2800" dirty="0" smtClean="0"/>
              <a:t>All branches work with 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_____________</a:t>
            </a:r>
            <a:r>
              <a:rPr lang="en-US" sz="2800" dirty="0" smtClean="0"/>
              <a:t>:</a:t>
            </a:r>
            <a:endParaRPr lang="en-US" sz="2800" dirty="0" smtClean="0"/>
          </a:p>
          <a:p>
            <a:pPr>
              <a:buFontTx/>
              <a:buNone/>
              <a:defRPr/>
            </a:pPr>
            <a:r>
              <a:rPr lang="en-US" sz="2800" u="sng" dirty="0" smtClean="0"/>
              <a:t>any substance that has definite/ consistent composition</a:t>
            </a:r>
            <a:r>
              <a:rPr lang="en-US" sz="2800" dirty="0" smtClean="0"/>
              <a:t>.</a:t>
            </a:r>
          </a:p>
          <a:p>
            <a:pPr>
              <a:buFontTx/>
              <a:buNone/>
              <a:defRPr/>
            </a:pPr>
            <a:r>
              <a:rPr lang="en-US" sz="2800" dirty="0" smtClean="0"/>
              <a:t>	e.g. </a:t>
            </a:r>
            <a:r>
              <a:rPr lang="en-US" sz="2800" dirty="0" smtClean="0"/>
              <a:t>__________, _____________, _________, ________</a:t>
            </a:r>
            <a:endParaRPr lang="en-US" dirty="0" smtClean="0"/>
          </a:p>
        </p:txBody>
      </p:sp>
      <p:pic>
        <p:nvPicPr>
          <p:cNvPr id="6147" name="Picture 1029" descr="mfln26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2286000"/>
            <a:ext cx="2971800" cy="254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r"/>
    <p:sndAc>
      <p:stSnd>
        <p:snd r:embed="rId2" name="whoosh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92100"/>
            <a:ext cx="8915400" cy="14605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Within each branch, there are 2 types of Studies: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905000"/>
            <a:ext cx="9144000" cy="4953000"/>
          </a:xfrm>
        </p:spPr>
        <p:txBody>
          <a:bodyPr/>
          <a:lstStyle/>
          <a:p>
            <a:pPr>
              <a:defRPr/>
            </a:pPr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</a:rPr>
              <a:t>Basic Research: </a:t>
            </a:r>
            <a:r>
              <a:rPr lang="en-US" sz="2800" dirty="0" smtClean="0"/>
              <a:t>(Pure Chemistry)</a:t>
            </a:r>
          </a:p>
          <a:p>
            <a:pPr lvl="1">
              <a:defRPr/>
            </a:pPr>
            <a:r>
              <a:rPr lang="en-US" sz="2400" dirty="0" smtClean="0"/>
              <a:t>Research conducted for the sole purpose of </a:t>
            </a:r>
            <a:r>
              <a:rPr lang="en-US" sz="2400" dirty="0" smtClean="0"/>
              <a:t>__________ ______________</a:t>
            </a:r>
            <a:endParaRPr lang="en-US" sz="2400" dirty="0" smtClean="0"/>
          </a:p>
          <a:p>
            <a:pPr lvl="2">
              <a:defRPr/>
            </a:pPr>
            <a:r>
              <a:rPr lang="en-US" dirty="0" smtClean="0"/>
              <a:t>e.g. Water boils at 212°F</a:t>
            </a:r>
          </a:p>
          <a:p>
            <a:pPr>
              <a:defRPr/>
            </a:pPr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</a:rPr>
              <a:t>__________ </a:t>
            </a:r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</a:rPr>
              <a:t>Research</a:t>
            </a:r>
            <a:r>
              <a:rPr lang="en-US" sz="2800" dirty="0" smtClean="0"/>
              <a:t>: Research carried out to solve a problem</a:t>
            </a:r>
          </a:p>
          <a:p>
            <a:pPr lvl="1">
              <a:defRPr/>
            </a:pPr>
            <a:r>
              <a:rPr lang="en-US" sz="2400" dirty="0" smtClean="0"/>
              <a:t>e.g. How to neutralize toxic chemicals spilt into a river.</a:t>
            </a:r>
          </a:p>
          <a:p>
            <a:pPr>
              <a:defRPr/>
            </a:pPr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</a:rPr>
              <a:t>Both </a:t>
            </a:r>
            <a:r>
              <a:rPr lang="en-US" sz="2800" dirty="0" smtClean="0"/>
              <a:t>can lead to a </a:t>
            </a:r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</a:rPr>
              <a:t>____________ ______________</a:t>
            </a:r>
            <a:r>
              <a:rPr lang="en-US" sz="2800" dirty="0" smtClean="0"/>
              <a:t>: </a:t>
            </a:r>
            <a:r>
              <a:rPr lang="en-US" sz="2800" dirty="0" smtClean="0"/>
              <a:t>Products that improve our quality of life.</a:t>
            </a:r>
            <a:endParaRPr lang="en-US" sz="2800" dirty="0" smtClean="0"/>
          </a:p>
          <a:p>
            <a:pPr lvl="1">
              <a:defRPr/>
            </a:pPr>
            <a:r>
              <a:rPr lang="en-US" sz="2400" dirty="0" smtClean="0"/>
              <a:t>e.g. Teflon (from NASA to my kitchen)</a:t>
            </a:r>
          </a:p>
        </p:txBody>
      </p:sp>
    </p:spTree>
  </p:cSld>
  <p:clrMapOvr>
    <a:masterClrMapping/>
  </p:clrMapOvr>
  <p:transition>
    <p:cut thruBlk="1"/>
    <p:sndAc>
      <p:stSnd>
        <p:snd r:embed="rId2" name="projctor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Why Chemistry?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For Money (inspiration to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________</a:t>
            </a:r>
            <a:r>
              <a:rPr lang="en-US" dirty="0" smtClean="0"/>
              <a:t>)</a:t>
            </a:r>
            <a:endParaRPr lang="en-US" dirty="0" smtClean="0"/>
          </a:p>
          <a:p>
            <a:pPr>
              <a:defRPr/>
            </a:pPr>
            <a:r>
              <a:rPr lang="en-US" dirty="0" smtClean="0"/>
              <a:t>To Understand and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______________</a:t>
            </a:r>
            <a:endParaRPr lang="en-US" dirty="0" smtClean="0">
              <a:solidFill>
                <a:schemeClr val="bg1">
                  <a:lumMod val="50000"/>
                </a:schemeClr>
              </a:solidFill>
            </a:endParaRPr>
          </a:p>
          <a:p>
            <a:pPr>
              <a:defRPr/>
            </a:pPr>
            <a:r>
              <a:rPr lang="en-US" dirty="0" smtClean="0"/>
              <a:t>To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_______ </a:t>
            </a:r>
            <a:r>
              <a:rPr lang="en-US" dirty="0" smtClean="0"/>
              <a:t>everything (medicine and biotechnology)</a:t>
            </a:r>
          </a:p>
          <a:p>
            <a:pPr>
              <a:defRPr/>
            </a:pPr>
            <a:r>
              <a:rPr lang="en-US" dirty="0" smtClean="0"/>
              <a:t>To provide more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________</a:t>
            </a:r>
            <a:r>
              <a:rPr lang="en-US" dirty="0" smtClean="0"/>
              <a:t> </a:t>
            </a:r>
            <a:r>
              <a:rPr lang="en-US" dirty="0" smtClean="0"/>
              <a:t>(agriculture)</a:t>
            </a:r>
          </a:p>
          <a:p>
            <a:pPr>
              <a:defRPr/>
            </a:pPr>
            <a:r>
              <a:rPr lang="en-US" dirty="0" smtClean="0"/>
              <a:t>To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Save the Earth </a:t>
            </a:r>
            <a:r>
              <a:rPr lang="en-US" dirty="0" smtClean="0"/>
              <a:t>(identifying and remediating pollution)</a:t>
            </a:r>
          </a:p>
          <a:p>
            <a:pPr>
              <a:defRPr/>
            </a:pPr>
            <a:r>
              <a:rPr lang="en-US" dirty="0" smtClean="0"/>
              <a:t>The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___________ </a:t>
            </a:r>
            <a:r>
              <a:rPr lang="en-US" dirty="0" smtClean="0"/>
              <a:t>a galaxy far </a:t>
            </a:r>
            <a:r>
              <a:rPr lang="en-US" dirty="0" err="1" smtClean="0"/>
              <a:t>far</a:t>
            </a:r>
            <a:r>
              <a:rPr lang="en-US" dirty="0" smtClean="0"/>
              <a:t> away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Before Chemistry was Alchemy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209800"/>
            <a:ext cx="8229600" cy="46482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Alchemy is ‘chemistry’ without answers… </a:t>
            </a:r>
          </a:p>
          <a:p>
            <a:pPr>
              <a:defRPr/>
            </a:pPr>
            <a:r>
              <a:rPr lang="en-US" dirty="0" smtClean="0"/>
              <a:t>Its </a:t>
            </a:r>
            <a:r>
              <a:rPr lang="en-US" dirty="0" smtClean="0"/>
              <a:t>the __________ </a:t>
            </a:r>
            <a:r>
              <a:rPr lang="en-US" dirty="0" smtClean="0"/>
              <a:t>of </a:t>
            </a:r>
            <a:r>
              <a:rPr lang="en-US" dirty="0" smtClean="0"/>
              <a:t>___________</a:t>
            </a:r>
            <a:endParaRPr lang="en-US" dirty="0" smtClean="0"/>
          </a:p>
          <a:p>
            <a:pPr lvl="1">
              <a:defRPr/>
            </a:pPr>
            <a:r>
              <a:rPr lang="en-US" dirty="0" smtClean="0"/>
              <a:t>Which material was perfect?  (Gold)</a:t>
            </a:r>
          </a:p>
          <a:p>
            <a:pPr lvl="1">
              <a:defRPr/>
            </a:pPr>
            <a:r>
              <a:rPr lang="en-US" dirty="0" smtClean="0"/>
              <a:t>They purified chemicals but could not explain how they interacted.</a:t>
            </a:r>
          </a:p>
          <a:p>
            <a:pPr>
              <a:defRPr/>
            </a:pPr>
            <a:r>
              <a:rPr lang="en-US" dirty="0" smtClean="0"/>
              <a:t>When philosophy ended, experiments began</a:t>
            </a:r>
          </a:p>
          <a:p>
            <a:pPr>
              <a:defRPr/>
            </a:pPr>
            <a:endParaRPr lang="en-US" dirty="0" smtClean="0"/>
          </a:p>
          <a:p>
            <a:pPr lvl="1"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752600"/>
          </a:xfrm>
        </p:spPr>
        <p:txBody>
          <a:bodyPr/>
          <a:lstStyle/>
          <a:p>
            <a:pPr algn="r">
              <a:defRPr/>
            </a:pPr>
            <a:r>
              <a:rPr lang="en-US" dirty="0" smtClean="0"/>
              <a:t>When philosophy ended, experiments began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133600"/>
            <a:ext cx="8839200" cy="41148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It was no longer about what you </a:t>
            </a:r>
            <a:r>
              <a:rPr lang="en-US" u="sng" dirty="0" smtClean="0"/>
              <a:t>believed</a:t>
            </a:r>
            <a:r>
              <a:rPr lang="en-US" dirty="0" smtClean="0"/>
              <a:t> to be true… but what the </a:t>
            </a:r>
            <a:r>
              <a:rPr lang="en-US" u="sng" dirty="0" smtClean="0"/>
              <a:t>________</a:t>
            </a:r>
            <a:r>
              <a:rPr lang="en-US" dirty="0" smtClean="0"/>
              <a:t> </a:t>
            </a:r>
            <a:r>
              <a:rPr lang="en-US" dirty="0" smtClean="0"/>
              <a:t>showed. </a:t>
            </a:r>
            <a:endParaRPr lang="en-US" dirty="0" smtClean="0"/>
          </a:p>
          <a:p>
            <a:pPr lvl="1">
              <a:defRPr/>
            </a:pPr>
            <a:r>
              <a:rPr lang="en-US" dirty="0" smtClean="0"/>
              <a:t>Now instead of believing things burned because of a substance (phlogiston) being released, scientists experimented to PROVE that oxygen was required for something to burn.</a:t>
            </a:r>
          </a:p>
          <a:p>
            <a:pPr lvl="1">
              <a:defRPr/>
            </a:pPr>
            <a:r>
              <a:rPr lang="en-US" dirty="0" smtClean="0"/>
              <a:t>Like forensics and the justice system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8229600" cy="13843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Scientific Method: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idx="1"/>
          </p:nvPr>
        </p:nvSpPr>
        <p:spPr>
          <a:xfrm>
            <a:off x="3657600" y="1752600"/>
            <a:ext cx="5486400" cy="45720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__________ </a:t>
            </a:r>
            <a:r>
              <a:rPr lang="en-US" dirty="0" smtClean="0"/>
              <a:t>researchers use to carry out investigations</a:t>
            </a:r>
          </a:p>
          <a:p>
            <a:pPr>
              <a:defRPr/>
            </a:pPr>
            <a:r>
              <a:rPr lang="en-US" dirty="0" smtClean="0"/>
              <a:t>A logical approach to solving problems by:</a:t>
            </a:r>
          </a:p>
          <a:p>
            <a:pPr lvl="2">
              <a:defRPr/>
            </a:pPr>
            <a:r>
              <a:rPr lang="en-US" sz="2800" dirty="0" smtClean="0"/>
              <a:t>Observing &amp; collecting data</a:t>
            </a:r>
          </a:p>
          <a:p>
            <a:pPr lvl="2">
              <a:defRPr/>
            </a:pPr>
            <a:r>
              <a:rPr lang="en-US" sz="2800" dirty="0" smtClean="0"/>
              <a:t>Formulating a hypothesis</a:t>
            </a:r>
          </a:p>
          <a:p>
            <a:pPr lvl="2">
              <a:defRPr/>
            </a:pPr>
            <a:r>
              <a:rPr lang="en-US" sz="2800" dirty="0" smtClean="0"/>
              <a:t>Testing</a:t>
            </a:r>
          </a:p>
        </p:txBody>
      </p:sp>
      <p:pic>
        <p:nvPicPr>
          <p:cNvPr id="11268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066800"/>
            <a:ext cx="3581400" cy="558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r"/>
    <p:sndAc>
      <p:stSnd>
        <p:snd r:embed="rId2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 build="p" autoUpdateAnimBg="0"/>
      <p:bldP spid="1027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92100"/>
            <a:ext cx="9144000" cy="13843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1) Observation / Collection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05000"/>
            <a:ext cx="8686800" cy="41148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Observe with 5 senses (sight, smell…)</a:t>
            </a:r>
          </a:p>
          <a:p>
            <a:pPr>
              <a:defRPr/>
            </a:pPr>
            <a:r>
              <a:rPr lang="en-US" dirty="0" smtClean="0"/>
              <a:t>Make measurements &amp; collect data</a:t>
            </a:r>
          </a:p>
          <a:p>
            <a:pPr>
              <a:defRPr/>
            </a:pPr>
            <a:r>
              <a:rPr lang="en-US" dirty="0" smtClean="0"/>
              <a:t>2 types of data:</a:t>
            </a:r>
          </a:p>
          <a:p>
            <a:pPr lvl="1">
              <a:defRPr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_______________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(numerical):</a:t>
            </a:r>
            <a:r>
              <a:rPr lang="en-US" dirty="0" smtClean="0"/>
              <a:t> data expressed in numbers</a:t>
            </a:r>
          </a:p>
          <a:p>
            <a:pPr lvl="2">
              <a:defRPr/>
            </a:pPr>
            <a:r>
              <a:rPr lang="en-US" dirty="0" smtClean="0"/>
              <a:t>e.g. boiling T = 212F, mass = 10oz, Volume = 12 </a:t>
            </a:r>
            <a:r>
              <a:rPr lang="en-US" dirty="0" err="1" smtClean="0"/>
              <a:t>cub.inch</a:t>
            </a:r>
            <a:endParaRPr lang="en-US" dirty="0" smtClean="0"/>
          </a:p>
          <a:p>
            <a:pPr lvl="1">
              <a:defRPr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____________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(descriptive): </a:t>
            </a:r>
            <a:r>
              <a:rPr lang="en-US" dirty="0" smtClean="0"/>
              <a:t>data expressed in terms, not numbers</a:t>
            </a:r>
          </a:p>
          <a:p>
            <a:pPr lvl="2">
              <a:defRPr/>
            </a:pPr>
            <a:r>
              <a:rPr lang="en-US" dirty="0" smtClean="0"/>
              <a:t>e.g. Copper has Gold color, is shiny and malleable</a:t>
            </a:r>
          </a:p>
        </p:txBody>
      </p:sp>
    </p:spTree>
  </p:cSld>
  <p:clrMapOvr>
    <a:masterClrMapping/>
  </p:clrMapOvr>
  <p:transition spd="med">
    <p:zoom/>
    <p:sndAc>
      <p:stSnd>
        <p:snd r:embed="rId2" name="gunsho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build="p" autoUpdateAnimBg="0"/>
      <p:bldP spid="9219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2) Formulating Hypothesis</a:t>
            </a:r>
            <a:endParaRPr lang="en-US" dirty="0"/>
          </a:p>
        </p:txBody>
      </p:sp>
      <p:sp>
        <p:nvSpPr>
          <p:cNvPr id="1536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3657600" y="1905000"/>
            <a:ext cx="5486400" cy="4953000"/>
          </a:xfrm>
        </p:spPr>
        <p:txBody>
          <a:bodyPr/>
          <a:lstStyle/>
          <a:p>
            <a:pPr lvl="1">
              <a:defRPr/>
            </a:pPr>
            <a:r>
              <a:rPr lang="en-US" dirty="0" smtClean="0"/>
              <a:t>a specific statement (or an educated idea / guess) about a problem</a:t>
            </a:r>
          </a:p>
          <a:p>
            <a:pPr lvl="1">
              <a:defRPr/>
            </a:pPr>
            <a:r>
              <a:rPr lang="en-US" dirty="0" smtClean="0"/>
              <a:t>So far, it is </a:t>
            </a:r>
            <a:r>
              <a:rPr lang="en-US" dirty="0" smtClean="0"/>
              <a:t>____________ (_________ </a:t>
            </a:r>
            <a:r>
              <a:rPr lang="en-US" dirty="0" smtClean="0"/>
              <a:t>or </a:t>
            </a:r>
            <a:r>
              <a:rPr lang="en-US" dirty="0" smtClean="0"/>
              <a:t>__________)</a:t>
            </a:r>
            <a:endParaRPr lang="en-US" dirty="0" smtClean="0"/>
          </a:p>
          <a:p>
            <a:pPr lvl="1">
              <a:defRPr/>
            </a:pPr>
            <a:r>
              <a:rPr lang="en-US" dirty="0" smtClean="0"/>
              <a:t>You should have a prediction, but not KNOW the answer.</a:t>
            </a:r>
            <a:endParaRPr lang="en-US" dirty="0"/>
          </a:p>
        </p:txBody>
      </p:sp>
      <p:pic>
        <p:nvPicPr>
          <p:cNvPr id="1331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2286000"/>
            <a:ext cx="3533775" cy="408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zoom/>
    <p:sndAc>
      <p:stSnd>
        <p:snd r:embed="rId2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build="p" autoUpdateAnimBg="0"/>
      <p:bldP spid="15363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3) Testing Hypothesis</a:t>
            </a:r>
            <a:endParaRPr lang="en-US" dirty="0"/>
          </a:p>
        </p:txBody>
      </p:sp>
      <p:sp>
        <p:nvSpPr>
          <p:cNvPr id="18435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0" y="1905000"/>
            <a:ext cx="9144000" cy="4953000"/>
          </a:xfrm>
        </p:spPr>
        <p:txBody>
          <a:bodyPr/>
          <a:lstStyle/>
          <a:p>
            <a:pPr lvl="1">
              <a:defRPr/>
            </a:pPr>
            <a:r>
              <a:rPr lang="en-US" dirty="0" smtClean="0"/>
              <a:t>Design and run an experiment that will help you decide if your hypothesis is supported or unsupported</a:t>
            </a:r>
          </a:p>
          <a:p>
            <a:pPr lvl="1">
              <a:defRPr/>
            </a:pPr>
            <a:endParaRPr lang="en-US" dirty="0" smtClean="0"/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More on hypotheses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839200" cy="44196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Done with a ‘control’</a:t>
            </a:r>
          </a:p>
          <a:p>
            <a:pPr lvl="1">
              <a:defRPr/>
            </a:pPr>
            <a:r>
              <a:rPr lang="en-US" dirty="0" smtClean="0"/>
              <a:t>isolating a single, </a:t>
            </a:r>
            <a:r>
              <a:rPr lang="en-US" dirty="0" smtClean="0"/>
              <a:t>______________ </a:t>
            </a:r>
            <a:r>
              <a:rPr lang="en-US" dirty="0" smtClean="0"/>
              <a:t>variable by treating two experiments the same except for one variable</a:t>
            </a:r>
          </a:p>
          <a:p>
            <a:pPr lvl="1">
              <a:defRPr/>
            </a:pPr>
            <a:r>
              <a:rPr lang="en-US" dirty="0" smtClean="0"/>
              <a:t>Allows for a standard of comparison</a:t>
            </a:r>
          </a:p>
          <a:p>
            <a:pPr lvl="1">
              <a:defRPr/>
            </a:pPr>
            <a:r>
              <a:rPr lang="en-US" dirty="0" smtClean="0"/>
              <a:t>Analyzed by checking a dependent variable to see if the independent variable was affected. (the results ‘depend’ on if the control was in or out)</a:t>
            </a:r>
          </a:p>
          <a:p>
            <a:pPr>
              <a:defRPr/>
            </a:pPr>
            <a:r>
              <a:rPr lang="en-US" dirty="0" smtClean="0"/>
              <a:t>If supported go to step 4… if not back to step 1!!!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4) Theorizing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76400"/>
            <a:ext cx="8686800" cy="43434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You can construct a “model” that explains your results. The model relates your data to known theories</a:t>
            </a:r>
          </a:p>
          <a:p>
            <a:pPr>
              <a:defRPr/>
            </a:pPr>
            <a:r>
              <a:rPr lang="en-US" dirty="0" smtClean="0"/>
              <a:t>It may even contribute to a Theory  - a broad </a:t>
            </a:r>
            <a:r>
              <a:rPr lang="en-US" dirty="0" smtClean="0"/>
              <a:t>_____________ </a:t>
            </a:r>
            <a:r>
              <a:rPr lang="en-US" dirty="0" smtClean="0"/>
              <a:t>that </a:t>
            </a:r>
            <a:r>
              <a:rPr lang="en-US" dirty="0" smtClean="0"/>
              <a:t>________ </a:t>
            </a:r>
            <a:r>
              <a:rPr lang="en-US" dirty="0" smtClean="0"/>
              <a:t>a body of </a:t>
            </a:r>
            <a:r>
              <a:rPr lang="en-US" dirty="0" smtClean="0"/>
              <a:t>________ </a:t>
            </a:r>
            <a:r>
              <a:rPr lang="en-US" dirty="0" smtClean="0"/>
              <a:t>or phenomena.</a:t>
            </a:r>
            <a:endParaRPr lang="en-US" dirty="0" smtClean="0"/>
          </a:p>
          <a:p>
            <a:pPr>
              <a:defRPr/>
            </a:pPr>
            <a:r>
              <a:rPr lang="en-US" dirty="0" smtClean="0"/>
              <a:t>e.g. the phenomena/model that says “when you drop something it falls” is part of the big “ Gravitational theory” which explains a whole lot more</a:t>
            </a:r>
          </a:p>
        </p:txBody>
      </p:sp>
    </p:spTree>
  </p:cSld>
  <p:clrMapOvr>
    <a:masterClrMapping/>
  </p:clrMapOvr>
  <p:transition spd="med">
    <p:zoom/>
    <p:sndAc>
      <p:stSnd>
        <p:snd r:embed="rId2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build="p" autoUpdateAnimBg="0"/>
      <p:bldP spid="15363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 word about theories…</a:t>
            </a:r>
            <a:endParaRPr lang="en-US" dirty="0"/>
          </a:p>
        </p:txBody>
      </p:sp>
      <p:sp>
        <p:nvSpPr>
          <p:cNvPr id="16387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457200" y="1905000"/>
            <a:ext cx="8686800" cy="41148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A theory is not the same for science as it is the common English language.</a:t>
            </a:r>
          </a:p>
          <a:p>
            <a:pPr>
              <a:defRPr/>
            </a:pPr>
            <a:r>
              <a:rPr lang="en-US" dirty="0" smtClean="0"/>
              <a:t>A Scientific Theory is a hypothesis that</a:t>
            </a:r>
          </a:p>
          <a:p>
            <a:pPr lvl="1">
              <a:defRPr/>
            </a:pPr>
            <a:r>
              <a:rPr lang="en-US" dirty="0" smtClean="0"/>
              <a:t>Stands up to years of tests</a:t>
            </a:r>
          </a:p>
          <a:p>
            <a:pPr lvl="1">
              <a:defRPr/>
            </a:pPr>
            <a:r>
              <a:rPr lang="en-US" dirty="0" smtClean="0"/>
              <a:t>Is </a:t>
            </a:r>
            <a:r>
              <a:rPr lang="en-US" dirty="0" smtClean="0"/>
              <a:t>________ _____ _______ ___________gathered </a:t>
            </a:r>
            <a:r>
              <a:rPr lang="en-US" dirty="0" smtClean="0"/>
              <a:t>to date</a:t>
            </a:r>
          </a:p>
          <a:p>
            <a:pPr lvl="1">
              <a:defRPr/>
            </a:pPr>
            <a:r>
              <a:rPr lang="en-US" dirty="0" smtClean="0"/>
              <a:t>Is useful in </a:t>
            </a:r>
            <a:r>
              <a:rPr lang="en-US" dirty="0" smtClean="0"/>
              <a:t>__________ </a:t>
            </a:r>
            <a:r>
              <a:rPr lang="en-US" dirty="0" smtClean="0"/>
              <a:t>about unknown things and has been tested many times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ransition spd="med">
    <p:zoom/>
    <p:sndAc>
      <p:stSnd>
        <p:snd r:embed="rId2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build="p" autoUpdateAnimBg="0"/>
      <p:bldP spid="16387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Some common Scientific Theories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05000"/>
            <a:ext cx="7315200" cy="4343400"/>
          </a:xfrm>
        </p:spPr>
        <p:txBody>
          <a:bodyPr/>
          <a:lstStyle/>
          <a:p>
            <a:pPr lvl="1">
              <a:defRPr/>
            </a:pPr>
            <a:r>
              <a:rPr lang="en-US" dirty="0" smtClean="0"/>
              <a:t>Gravitational Theory</a:t>
            </a:r>
          </a:p>
          <a:p>
            <a:pPr lvl="1">
              <a:defRPr/>
            </a:pPr>
            <a:r>
              <a:rPr lang="en-US" dirty="0" smtClean="0"/>
              <a:t>Cell Theory</a:t>
            </a:r>
          </a:p>
          <a:p>
            <a:pPr lvl="1">
              <a:defRPr/>
            </a:pPr>
            <a:r>
              <a:rPr lang="en-US" dirty="0" smtClean="0"/>
              <a:t>Plate Tectonics Theory</a:t>
            </a:r>
          </a:p>
          <a:p>
            <a:pPr lvl="1">
              <a:defRPr/>
            </a:pPr>
            <a:r>
              <a:rPr lang="en-US" dirty="0" smtClean="0"/>
              <a:t>Evolutionary Theory</a:t>
            </a:r>
          </a:p>
          <a:p>
            <a:pPr lvl="1">
              <a:defRPr/>
            </a:pPr>
            <a:r>
              <a:rPr lang="en-US" dirty="0" smtClean="0"/>
              <a:t>Kinetic </a:t>
            </a:r>
            <a:r>
              <a:rPr lang="en-US" dirty="0" smtClean="0"/>
              <a:t>Theory </a:t>
            </a:r>
            <a:r>
              <a:rPr lang="en-US" dirty="0" smtClean="0"/>
              <a:t>of </a:t>
            </a:r>
            <a:r>
              <a:rPr lang="en-US" dirty="0" smtClean="0"/>
              <a:t>Gases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1371600" y="304800"/>
            <a:ext cx="7772400" cy="6553200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en-US" sz="4000" dirty="0" smtClean="0">
                <a:latin typeface="+mj-lt"/>
              </a:rPr>
              <a:t>5) Repeat, Repeat, Repeat</a:t>
            </a:r>
          </a:p>
          <a:p>
            <a:pPr>
              <a:defRPr/>
            </a:pPr>
            <a:r>
              <a:rPr lang="en-US" dirty="0" smtClean="0"/>
              <a:t>Repeat your experiments to </a:t>
            </a:r>
            <a:r>
              <a:rPr lang="en-US" dirty="0" smtClean="0"/>
              <a:t>show </a:t>
            </a:r>
            <a:r>
              <a:rPr lang="en-US" dirty="0" smtClean="0"/>
              <a:t>that it will happen again, and again.</a:t>
            </a:r>
            <a:endParaRPr lang="en-US" dirty="0" smtClean="0"/>
          </a:p>
          <a:p>
            <a:pPr>
              <a:buFontTx/>
              <a:buNone/>
              <a:defRPr/>
            </a:pPr>
            <a:r>
              <a:rPr lang="en-US" sz="4000" dirty="0" smtClean="0">
                <a:latin typeface="+mj-lt"/>
              </a:rPr>
              <a:t>6) Publish</a:t>
            </a:r>
          </a:p>
          <a:p>
            <a:pPr>
              <a:defRPr/>
            </a:pPr>
            <a:r>
              <a:rPr lang="en-US" dirty="0" smtClean="0"/>
              <a:t>Get famous – scientifically speaking!</a:t>
            </a:r>
          </a:p>
          <a:p>
            <a:pPr>
              <a:defRPr/>
            </a:pPr>
            <a:r>
              <a:rPr lang="en-US" dirty="0" smtClean="0"/>
              <a:t>But also just to let others know of your discovery</a:t>
            </a:r>
          </a:p>
          <a:p>
            <a:pPr lvl="1">
              <a:defRPr/>
            </a:pPr>
            <a:r>
              <a:rPr lang="en-US" dirty="0" smtClean="0"/>
              <a:t>Science</a:t>
            </a:r>
          </a:p>
          <a:p>
            <a:pPr lvl="1">
              <a:defRPr/>
            </a:pPr>
            <a:r>
              <a:rPr lang="en-US" dirty="0" smtClean="0"/>
              <a:t>Cell </a:t>
            </a:r>
          </a:p>
          <a:p>
            <a:pPr lvl="1">
              <a:defRPr/>
            </a:pPr>
            <a:r>
              <a:rPr lang="en-US" dirty="0" smtClean="0"/>
              <a:t>Nature</a:t>
            </a:r>
          </a:p>
          <a:p>
            <a:pPr lvl="1">
              <a:defRPr/>
            </a:pPr>
            <a:endParaRPr lang="en-US" dirty="0" smtClean="0"/>
          </a:p>
        </p:txBody>
      </p:sp>
    </p:spTree>
  </p:cSld>
  <p:clrMapOvr>
    <a:masterClrMapping/>
  </p:clrMapOvr>
  <p:transition>
    <p:zoom/>
    <p:sndAc>
      <p:stSnd>
        <p:snd r:embed="rId2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 autoUpdateAnimBg="0"/>
    </p:bldLst>
  </p:timing>
</p:sld>
</file>

<file path=ppt/theme/theme1.xml><?xml version="1.0" encoding="utf-8"?>
<a:theme xmlns:a="http://schemas.openxmlformats.org/drawingml/2006/main" name="Ocean">
  <a:themeElements>
    <a:clrScheme name="Ocean 4">
      <a:dk1>
        <a:srgbClr val="003366"/>
      </a:dk1>
      <a:lt1>
        <a:srgbClr val="FFFFFF"/>
      </a:lt1>
      <a:dk2>
        <a:srgbClr val="666699"/>
      </a:dk2>
      <a:lt2>
        <a:srgbClr val="FFFFFF"/>
      </a:lt2>
      <a:accent1>
        <a:srgbClr val="9966FF"/>
      </a:accent1>
      <a:accent2>
        <a:srgbClr val="00CC66"/>
      </a:accent2>
      <a:accent3>
        <a:srgbClr val="B8B8CA"/>
      </a:accent3>
      <a:accent4>
        <a:srgbClr val="DADADA"/>
      </a:accent4>
      <a:accent5>
        <a:srgbClr val="CAB8FF"/>
      </a:accent5>
      <a:accent6>
        <a:srgbClr val="00B95C"/>
      </a:accent6>
      <a:hlink>
        <a:srgbClr val="65C8FF"/>
      </a:hlink>
      <a:folHlink>
        <a:srgbClr val="FFCC99"/>
      </a:folHlink>
    </a:clrScheme>
    <a:fontScheme name="Custom 1">
      <a:majorFont>
        <a:latin typeface="Snap ITC"/>
        <a:ea typeface=""/>
        <a:cs typeface=""/>
      </a:majorFont>
      <a:minorFont>
        <a:latin typeface="MV Bol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Ocean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Ocean</Template>
  <TotalTime>5408</TotalTime>
  <Words>795</Words>
  <Application>Microsoft Office PowerPoint</Application>
  <PresentationFormat>On-screen Show (4:3)</PresentationFormat>
  <Paragraphs>94</Paragraphs>
  <Slides>17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Tahoma</vt:lpstr>
      <vt:lpstr>Arial</vt:lpstr>
      <vt:lpstr>Snap ITC</vt:lpstr>
      <vt:lpstr>MV Boli</vt:lpstr>
      <vt:lpstr>Wingdings</vt:lpstr>
      <vt:lpstr>Calibri</vt:lpstr>
      <vt:lpstr>Ocean</vt:lpstr>
      <vt:lpstr>Chemistry Chapter 1</vt:lpstr>
      <vt:lpstr>What is Chemistry?</vt:lpstr>
      <vt:lpstr>6 Main Branches of Chemistry</vt:lpstr>
      <vt:lpstr>Slide 4</vt:lpstr>
      <vt:lpstr>Within each branch, there are 2 types of Studies:</vt:lpstr>
      <vt:lpstr>Why Chemistry?</vt:lpstr>
      <vt:lpstr>Before Chemistry was Alchemy</vt:lpstr>
      <vt:lpstr>When philosophy ended, experiments began </vt:lpstr>
      <vt:lpstr>Scientific Method:</vt:lpstr>
      <vt:lpstr>1) Observation / Collection</vt:lpstr>
      <vt:lpstr>2) Formulating Hypothesis</vt:lpstr>
      <vt:lpstr>3) Testing Hypothesis</vt:lpstr>
      <vt:lpstr>More on hypotheses</vt:lpstr>
      <vt:lpstr>4) Theorizing</vt:lpstr>
      <vt:lpstr>A word about theories…</vt:lpstr>
      <vt:lpstr>Some common Scientific Theories </vt:lpstr>
      <vt:lpstr>Slide 17</vt:lpstr>
    </vt:vector>
  </TitlesOfParts>
  <Company>Bishop Montgomery High School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Bishop Montgomery High School</dc:creator>
  <cp:lastModifiedBy>tstudent2012</cp:lastModifiedBy>
  <cp:revision>86</cp:revision>
  <cp:lastPrinted>1601-01-01T00:00:00Z</cp:lastPrinted>
  <dcterms:created xsi:type="dcterms:W3CDTF">2001-06-27T04:17:27Z</dcterms:created>
  <dcterms:modified xsi:type="dcterms:W3CDTF">2011-08-22T20:34:48Z</dcterms:modified>
</cp:coreProperties>
</file>