
<file path=[Content_Types].xml><?xml version="1.0" encoding="utf-8"?>
<Types xmlns="http://schemas.openxmlformats.org/package/2006/content-types">
  <Default Extension="png" ContentType="image/png"/>
  <Default Extension="bin" ContentType="audio/unknown"/>
  <Default Extension="jpeg" ContentType="image/jpeg"/>
  <Default Extension="rels" ContentType="application/vnd.openxmlformats-package.relationships+xml"/>
  <Default Extension="xml" ContentType="application/xml"/>
  <Default Extension="asf" ContentType="video/x-ms-as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Lst>
  <p:notesMasterIdLst>
    <p:notesMasterId r:id="rId24"/>
  </p:notesMasterIdLst>
  <p:sldIdLst>
    <p:sldId id="279" r:id="rId2"/>
    <p:sldId id="261" r:id="rId3"/>
    <p:sldId id="272" r:id="rId4"/>
    <p:sldId id="266" r:id="rId5"/>
    <p:sldId id="267" r:id="rId6"/>
    <p:sldId id="265" r:id="rId7"/>
    <p:sldId id="268" r:id="rId8"/>
    <p:sldId id="273" r:id="rId9"/>
    <p:sldId id="264" r:id="rId10"/>
    <p:sldId id="257" r:id="rId11"/>
    <p:sldId id="258" r:id="rId12"/>
    <p:sldId id="263" r:id="rId13"/>
    <p:sldId id="269" r:id="rId14"/>
    <p:sldId id="260" r:id="rId15"/>
    <p:sldId id="259" r:id="rId16"/>
    <p:sldId id="276" r:id="rId17"/>
    <p:sldId id="277" r:id="rId18"/>
    <p:sldId id="278" r:id="rId19"/>
    <p:sldId id="270" r:id="rId20"/>
    <p:sldId id="271" r:id="rId21"/>
    <p:sldId id="274" r:id="rId22"/>
    <p:sldId id="27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1" autoAdjust="0"/>
    <p:restoredTop sz="95588" autoAdjust="0"/>
  </p:normalViewPr>
  <p:slideViewPr>
    <p:cSldViewPr>
      <p:cViewPr>
        <p:scale>
          <a:sx n="82" d="100"/>
          <a:sy n="82" d="100"/>
        </p:scale>
        <p:origin x="-81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13CB50-AAB7-D14A-BFF2-A957C93D1C38}" type="datetimeFigureOut">
              <a:rPr lang="en-US" smtClean="0"/>
              <a:t>1/17/2013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BB72C5-C034-AF42-B950-A7561F520D1E}" type="slidenum">
              <a:rPr lang="en-US" smtClean="0"/>
              <a:t>‹#›</a:t>
            </a:fld>
            <a:endParaRPr lang="en-US"/>
          </a:p>
        </p:txBody>
      </p:sp>
    </p:spTree>
    <p:extLst>
      <p:ext uri="{BB962C8B-B14F-4D97-AF65-F5344CB8AC3E}">
        <p14:creationId xmlns:p14="http://schemas.microsoft.com/office/powerpoint/2010/main" val="3583612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5C1A5FE-44DA-1640-8A3E-BFD63831E0FA}" type="slidenum">
              <a:rPr lang="en-US"/>
              <a:pPr/>
              <a:t>4</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a:latin typeface="Times New Roman" pitchFamily="-107" charset="0"/>
              </a:rPr>
              <a:t>History:  The First Castles</a:t>
            </a:r>
          </a:p>
          <a:p>
            <a:pPr eaLnBrk="1" hangingPunct="1"/>
            <a:endParaRPr lang="en-US">
              <a:latin typeface="Times New Roman" pitchFamily="-107" charset="0"/>
            </a:endParaRPr>
          </a:p>
          <a:p>
            <a:pPr eaLnBrk="1" hangingPunct="1"/>
            <a:r>
              <a:rPr lang="en-US">
                <a:latin typeface="Times New Roman" pitchFamily="-107" charset="0"/>
              </a:rPr>
              <a:t>The earliest castles appeared in the 9th and 10th centuries, when the empire created by Charlemagne in modern France, Germany, and northern Italy was falling because of raids by peoples such as Vikings and Magyars, or Hungarian nomads. Lords built castles for protection and as bases for their soldiers. Most of these early castles were built of earth and timber. </a:t>
            </a:r>
          </a:p>
          <a:p>
            <a:pPr eaLnBrk="1" hangingPunct="1"/>
            <a:endParaRPr lang="en-US">
              <a:latin typeface="Times New Roman" pitchFamily="-107" charset="0"/>
            </a:endParaRPr>
          </a:p>
          <a:p>
            <a:pPr eaLnBrk="1" hangingPunct="1"/>
            <a:r>
              <a:rPr lang="en-US">
                <a:latin typeface="Times New Roman" pitchFamily="-107" charset="0"/>
              </a:rPr>
              <a:t>The simples castle structure was the ring-work. This was an enclosure surrounded by a ditch with an earth rampart inside it. A strong fence (or palisade) was built on the rampart. In the 11th century motte-and-bailey castles became popular to build. An earth mound (or motte) was built next to a yard (or bailey). </a:t>
            </a:r>
          </a:p>
          <a:p>
            <a:pPr eaLnBrk="1" hangingPunct="1"/>
            <a:endParaRPr lang="en-US">
              <a:latin typeface="Times New Roman" pitchFamily="-107" charset="0"/>
            </a:endParaRPr>
          </a:p>
          <a:p>
            <a:pPr eaLnBrk="1" hangingPunct="1"/>
            <a:r>
              <a:rPr lang="en-US">
                <a:latin typeface="Times New Roman" pitchFamily="-107" charset="0"/>
              </a:rPr>
              <a:t>Motte-and-bailey style </a:t>
            </a:r>
          </a:p>
          <a:p>
            <a:pPr eaLnBrk="1" hangingPunct="1"/>
            <a:r>
              <a:rPr lang="en-US">
                <a:latin typeface="Times New Roman" pitchFamily="-107" charset="0"/>
              </a:rPr>
              <a:t>These castles were built in the 11th and 12th centuries. There was a bailey or courtyard, protected by a ditch and palisade, and an entrance gate sometimes with a lifting bridge, a drawbridge, or maybe a gate tower. Within the bailey were stables and workshops, a well, and sometimes a chapel. There was also a motte which the castle stood on. The bridge then went down to the bailey.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E91384D7-CBFA-D148-BE05-E44C38FCABE4}" type="slidenum">
              <a:rPr lang="en-US"/>
              <a:pPr/>
              <a:t>5</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a:latin typeface="Times New Roman" pitchFamily="-107" charset="0"/>
              </a:rPr>
              <a:t>History (cont.)</a:t>
            </a:r>
          </a:p>
          <a:p>
            <a:pPr eaLnBrk="1" hangingPunct="1"/>
            <a:r>
              <a:rPr lang="en-US">
                <a:latin typeface="Times New Roman" pitchFamily="-107" charset="0"/>
              </a:rPr>
              <a:t>  </a:t>
            </a:r>
          </a:p>
          <a:p>
            <a:pPr eaLnBrk="1" hangingPunct="1"/>
            <a:r>
              <a:rPr lang="en-US">
                <a:latin typeface="Times New Roman" pitchFamily="-107" charset="0"/>
              </a:rPr>
              <a:t>At first the castle consisted of a simple wooden structure on top of a mound, surrounded</a:t>
            </a:r>
          </a:p>
          <a:p>
            <a:pPr eaLnBrk="1" hangingPunct="1"/>
            <a:r>
              <a:rPr lang="en-US">
                <a:latin typeface="Times New Roman" pitchFamily="-107" charset="0"/>
              </a:rPr>
              <a:t>by a ditch. If a lord's domains were flat, he constructed an artificial mound, or motte. As</a:t>
            </a:r>
          </a:p>
          <a:p>
            <a:pPr eaLnBrk="1" hangingPunct="1"/>
            <a:r>
              <a:rPr lang="en-US">
                <a:latin typeface="Times New Roman" pitchFamily="-107" charset="0"/>
              </a:rPr>
              <a:t>medieval siege craft developed, a wall or series of walls or palisades was raised around the</a:t>
            </a:r>
          </a:p>
          <a:p>
            <a:pPr eaLnBrk="1" hangingPunct="1"/>
            <a:r>
              <a:rPr lang="en-US">
                <a:latin typeface="Times New Roman" pitchFamily="-107" charset="0"/>
              </a:rPr>
              <a:t>motte and at a distance from it; the open area within these walls became known as the</a:t>
            </a:r>
          </a:p>
          <a:p>
            <a:pPr eaLnBrk="1" hangingPunct="1"/>
            <a:r>
              <a:rPr lang="en-US">
                <a:latin typeface="Times New Roman" pitchFamily="-107" charset="0"/>
              </a:rPr>
              <a:t>bailey. By the 11th century the motte-and-bailey form of castle was widely prevalent. Outer</a:t>
            </a:r>
          </a:p>
          <a:p>
            <a:pPr eaLnBrk="1" hangingPunct="1"/>
            <a:r>
              <a:rPr lang="en-US">
                <a:latin typeface="Times New Roman" pitchFamily="-107" charset="0"/>
              </a:rPr>
              <a:t>walls gradually became thicker and were topped with wide battlemented parapets.</a:t>
            </a:r>
          </a:p>
          <a:p>
            <a:pPr eaLnBrk="1" hangingPunct="1"/>
            <a:endParaRPr lang="en-US">
              <a:latin typeface="Times New Roman" pitchFamily="-107" charset="0"/>
            </a:endParaRPr>
          </a:p>
          <a:p>
            <a:pPr eaLnBrk="1" hangingPunct="1"/>
            <a:r>
              <a:rPr lang="en-US">
                <a:latin typeface="Times New Roman" pitchFamily="-107" charset="0"/>
              </a:rPr>
              <a:t>The next step in the development of the castle was the addition by the Normans of a</a:t>
            </a:r>
          </a:p>
          <a:p>
            <a:pPr eaLnBrk="1" hangingPunct="1"/>
            <a:r>
              <a:rPr lang="en-US">
                <a:latin typeface="Times New Roman" pitchFamily="-107" charset="0"/>
              </a:rPr>
              <a:t>towering masonry keep, or donjon, within the bailey. The keep, often some 12 to 15 m</a:t>
            </a:r>
          </a:p>
          <a:p>
            <a:pPr eaLnBrk="1" hangingPunct="1"/>
            <a:r>
              <a:rPr lang="en-US">
                <a:latin typeface="Times New Roman" pitchFamily="-107" charset="0"/>
              </a:rPr>
              <a:t>(some 40 to 50 ft) high, had thick walls and small windows. The White Tower within the</a:t>
            </a:r>
          </a:p>
          <a:p>
            <a:pPr eaLnBrk="1" hangingPunct="1"/>
            <a:r>
              <a:rPr lang="en-US">
                <a:latin typeface="Times New Roman" pitchFamily="-107" charset="0"/>
              </a:rPr>
              <a:t>Tower of London is an example of a Norman keep. Wide, deep moats replaced the crude</a:t>
            </a:r>
          </a:p>
          <a:p>
            <a:pPr eaLnBrk="1" hangingPunct="1"/>
            <a:r>
              <a:rPr lang="en-US">
                <a:latin typeface="Times New Roman" pitchFamily="-107" charset="0"/>
              </a:rPr>
              <a:t>ditches; ideally filled with water but often dry, these moats were crossed by drawbridges</a:t>
            </a:r>
          </a:p>
          <a:p>
            <a:pPr eaLnBrk="1" hangingPunct="1"/>
            <a:r>
              <a:rPr lang="en-US">
                <a:latin typeface="Times New Roman" pitchFamily="-107" charset="0"/>
              </a:rPr>
              <a:t>that could be raised from within the castle. At the castle end of the drawbridge was an</a:t>
            </a:r>
          </a:p>
          <a:p>
            <a:pPr eaLnBrk="1" hangingPunct="1"/>
            <a:r>
              <a:rPr lang="en-US">
                <a:latin typeface="Times New Roman" pitchFamily="-107" charset="0"/>
              </a:rPr>
              <a:t>opening in the wall, containing a portcullis, a thick, iron-plated wooden door that could be</a:t>
            </a:r>
          </a:p>
          <a:p>
            <a:pPr eaLnBrk="1" hangingPunct="1"/>
            <a:r>
              <a:rPr lang="en-US">
                <a:latin typeface="Times New Roman" pitchFamily="-107" charset="0"/>
              </a:rPr>
              <a:t>raised to clear the entrance. Within the Norman keep were private apartments, a well for</a:t>
            </a:r>
          </a:p>
          <a:p>
            <a:pPr eaLnBrk="1" hangingPunct="1"/>
            <a:r>
              <a:rPr lang="en-US">
                <a:latin typeface="Times New Roman" pitchFamily="-107" charset="0"/>
              </a:rPr>
              <a:t>water, and everything else necessary to sustain the inhabitants of the castle through a long</a:t>
            </a:r>
          </a:p>
          <a:p>
            <a:pPr eaLnBrk="1" hangingPunct="1"/>
            <a:r>
              <a:rPr lang="en-US">
                <a:latin typeface="Times New Roman" pitchFamily="-107" charset="0"/>
              </a:rPr>
              <a:t>siege. At first the keep was rectangular; later, it was learned that a round keep was easier</a:t>
            </a:r>
          </a:p>
          <a:p>
            <a:pPr eaLnBrk="1" hangingPunct="1"/>
            <a:r>
              <a:rPr lang="en-US">
                <a:latin typeface="Times New Roman" pitchFamily="-107" charset="0"/>
              </a:rPr>
              <a:t>to defend. In the 13th century the castle became increasingly sophisticated. Living and</a:t>
            </a:r>
          </a:p>
          <a:p>
            <a:pPr eaLnBrk="1" hangingPunct="1"/>
            <a:r>
              <a:rPr lang="en-US">
                <a:latin typeface="Times New Roman" pitchFamily="-107" charset="0"/>
              </a:rPr>
              <a:t>administrative quarters were moved from the keep into new buildings raised within the</a:t>
            </a:r>
          </a:p>
          <a:p>
            <a:pPr eaLnBrk="1" hangingPunct="1"/>
            <a:r>
              <a:rPr lang="en-US">
                <a:latin typeface="Times New Roman" pitchFamily="-107" charset="0"/>
              </a:rPr>
              <a:t>bailey. The keep, made smaller and stronger, became the final defensive position within a</a:t>
            </a:r>
          </a:p>
          <a:p>
            <a:pPr eaLnBrk="1" hangingPunct="1"/>
            <a:r>
              <a:rPr lang="en-US">
                <a:latin typeface="Times New Roman" pitchFamily="-107" charset="0"/>
              </a:rPr>
              <a:t>series of battlements.</a:t>
            </a:r>
          </a:p>
          <a:p>
            <a:pPr eaLnBrk="1" hangingPunct="1"/>
            <a:r>
              <a:rPr lang="en-US">
                <a:latin typeface="Times New Roman" pitchFamily="-107" charset="0"/>
              </a:rPr>
              <a:t>  </a:t>
            </a:r>
          </a:p>
          <a:p>
            <a:pPr eaLnBrk="1" hangingPunct="1"/>
            <a:r>
              <a:rPr lang="en-US">
                <a:latin typeface="Times New Roman" pitchFamily="-107" charset="0"/>
              </a:rPr>
              <a:t>HOW TO CITE THIS ARTICLE</a:t>
            </a:r>
          </a:p>
          <a:p>
            <a:pPr eaLnBrk="1" hangingPunct="1"/>
            <a:r>
              <a:rPr lang="en-US">
                <a:latin typeface="Times New Roman" pitchFamily="-107" charset="0"/>
              </a:rPr>
              <a:t>"Castle (architecture)," Microsoft® Encarta® Online Encyclopedia 2000</a:t>
            </a:r>
          </a:p>
          <a:p>
            <a:pPr eaLnBrk="1" hangingPunct="1"/>
            <a:r>
              <a:rPr lang="en-US">
                <a:latin typeface="Times New Roman" pitchFamily="-107" charset="0"/>
              </a:rPr>
              <a:t>http://encarta.msn.com © 1997-2000 Microsoft Corporation. All rights reserved.</a:t>
            </a:r>
          </a:p>
          <a:p>
            <a:pPr eaLnBrk="1" hangingPunct="1"/>
            <a:endParaRPr lang="en-US">
              <a:latin typeface="Times New Roman" pitchFamily="-107"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53210574-5AE4-0A45-8032-A4F266657412}" type="slidenum">
              <a:rPr lang="en-US"/>
              <a:pPr/>
              <a:t>7</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a:latin typeface="Times New Roman" pitchFamily="-107" charset="0"/>
              </a:rPr>
              <a:t>Construction</a:t>
            </a:r>
          </a:p>
          <a:p>
            <a:pPr eaLnBrk="1" hangingPunct="1"/>
            <a:endParaRPr lang="en-US">
              <a:latin typeface="Times New Roman" pitchFamily="-107" charset="0"/>
            </a:endParaRPr>
          </a:p>
          <a:p>
            <a:pPr eaLnBrk="1" hangingPunct="1"/>
            <a:r>
              <a:rPr lang="en-US">
                <a:latin typeface="Times New Roman" pitchFamily="-107" charset="0"/>
              </a:rPr>
              <a:t>A castle was often built on the edge of an impregnable cliff, ideally at a bend in the river where it could command a view of the surrounding countryside. The Château Gaillard, built by Richard I, King of England, in Les Andelys, France, is an example of a strategically located castle. The use of gunpowder in projectiles brought to an end the impregnability of the</a:t>
            </a:r>
          </a:p>
          <a:p>
            <a:pPr eaLnBrk="1" hangingPunct="1"/>
            <a:r>
              <a:rPr lang="en-US">
                <a:latin typeface="Times New Roman" pitchFamily="-107" charset="0"/>
              </a:rPr>
              <a:t>medieval castle. After 1500 the construction of castles was no longer feasible, and castle became a term for an imposing residence.</a:t>
            </a:r>
          </a:p>
          <a:p>
            <a:pPr eaLnBrk="1" hangingPunct="1"/>
            <a:r>
              <a:rPr lang="en-US">
                <a:latin typeface="Times New Roman" pitchFamily="-107" charset="0"/>
              </a:rPr>
              <a:t> </a:t>
            </a:r>
          </a:p>
          <a:p>
            <a:pPr eaLnBrk="1" hangingPunct="1"/>
            <a:r>
              <a:rPr lang="en-US">
                <a:latin typeface="Times New Roman" pitchFamily="-107" charset="0"/>
              </a:rPr>
              <a:t>The simplest castle structure was the ring-work. This was an enclosure surrounded by a ditch with an earth rampart inside it. A strong fence (or palisade) was built on the rampart. In the 11th century motte-and-bailey castles became popular to build. An earth mound (or motte) was built next to a yard (or bailey). </a:t>
            </a:r>
          </a:p>
          <a:p>
            <a:pPr eaLnBrk="1" hangingPunct="1"/>
            <a:endParaRPr lang="en-US">
              <a:latin typeface="Times New Roman" pitchFamily="-107" charset="0"/>
            </a:endParaRPr>
          </a:p>
          <a:p>
            <a:pPr eaLnBrk="1" hangingPunct="1"/>
            <a:r>
              <a:rPr lang="en-US">
                <a:latin typeface="Times New Roman" pitchFamily="-107" charset="0"/>
              </a:rPr>
              <a:t>Building The Castle</a:t>
            </a:r>
          </a:p>
          <a:p>
            <a:pPr eaLnBrk="1" hangingPunct="1"/>
            <a:endParaRPr lang="en-US">
              <a:latin typeface="Times New Roman" pitchFamily="-107" charset="0"/>
            </a:endParaRPr>
          </a:p>
          <a:p>
            <a:pPr eaLnBrk="1" hangingPunct="1"/>
            <a:r>
              <a:rPr lang="en-US">
                <a:latin typeface="Times New Roman" pitchFamily="-107" charset="0"/>
              </a:rPr>
              <a:t>When a suitable site with fresh water was found, the lord employed a master mason, often on contract, to help plan and build a castle. The lord would most likely employ a master mason if they could get the building materials themselves. The master mason would take charge of the building work. Under him were an army of workers. Hewers but the stone at the quarry; freemasons cut the fine blocks of stone (known as ashlar) and carved decorative moldings; rough masons and layers built the walls. There were many other workers doing specific jobs, from carpenters to well-diggers, metal smiths to quarrymen.</a:t>
            </a:r>
          </a:p>
          <a:p>
            <a:pPr eaLnBrk="1" hangingPunct="1"/>
            <a:endParaRPr lang="en-US">
              <a:latin typeface="Times New Roman" pitchFamily="-107" charset="0"/>
            </a:endParaRPr>
          </a:p>
          <a:p>
            <a:pPr eaLnBrk="1" hangingPunct="1"/>
            <a:r>
              <a:rPr lang="en-US">
                <a:latin typeface="Times New Roman" pitchFamily="-107" charset="0"/>
              </a:rPr>
              <a:t>Masons and Smith</a:t>
            </a:r>
          </a:p>
          <a:p>
            <a:pPr eaLnBrk="1" hangingPunct="1"/>
            <a:r>
              <a:rPr lang="en-US">
                <a:latin typeface="Times New Roman" pitchFamily="-107" charset="0"/>
              </a:rPr>
              <a:t>Shaping stones was skilled work. A 15th century mason would inspect a fine squared stone block to ensure it will fit.  Chisels were used for cutting and dressing stone, although some stone was soft enough to be cut with a saw. A smith was needed on site because the tools wore out quickly.</a:t>
            </a:r>
          </a:p>
          <a:p>
            <a:pPr eaLnBrk="1" hangingPunct="1"/>
            <a:endParaRPr lang="en-US">
              <a:latin typeface="Times New Roman" pitchFamily="-107" charset="0"/>
            </a:endParaRPr>
          </a:p>
          <a:p>
            <a:pPr eaLnBrk="1" hangingPunct="1"/>
            <a:r>
              <a:rPr lang="en-US">
                <a:latin typeface="Times New Roman" pitchFamily="-107" charset="0"/>
              </a:rPr>
              <a:t>Mortar Trowel</a:t>
            </a:r>
          </a:p>
          <a:p>
            <a:pPr eaLnBrk="1" hangingPunct="1"/>
            <a:r>
              <a:rPr lang="en-US">
                <a:latin typeface="Times New Roman" pitchFamily="-107" charset="0"/>
              </a:rPr>
              <a:t>Mortar was mixed and laid on with a trowel. The mortar was made by mixing sand and lime; the latter could be provided by burning limestone on site. Mortar bound together the rubble walls of rough stone and the fine ashlar facings. It was also used to build the brick castles which appeared in the later Middle Ages.</a:t>
            </a:r>
          </a:p>
          <a:p>
            <a:pPr eaLnBrk="1" hangingPunct="1"/>
            <a:endParaRPr lang="en-US">
              <a:latin typeface="Times New Roman" pitchFamily="-107" charset="0"/>
            </a:endParaRPr>
          </a:p>
          <a:p>
            <a:pPr eaLnBrk="1" hangingPunct="1"/>
            <a:r>
              <a:rPr lang="en-US">
                <a:latin typeface="Times New Roman" pitchFamily="-107" charset="0"/>
              </a:rPr>
              <a:t>Layout of a Castle</a:t>
            </a:r>
          </a:p>
          <a:p>
            <a:pPr eaLnBrk="1" hangingPunct="1"/>
            <a:r>
              <a:rPr lang="en-US">
                <a:latin typeface="Times New Roman" pitchFamily="-107" charset="0"/>
              </a:rPr>
              <a:t>This shell wall separated the castle into two regions. The outer ward/bailey (from ballium) was the area</a:t>
            </a:r>
          </a:p>
          <a:p>
            <a:pPr eaLnBrk="1" hangingPunct="1"/>
            <a:r>
              <a:rPr lang="en-US">
                <a:latin typeface="Times New Roman" pitchFamily="-107" charset="0"/>
              </a:rPr>
              <a:t>between the inner curtain wall and the shell wall, which contained the general retainers (quarters, stables,</a:t>
            </a:r>
          </a:p>
          <a:p>
            <a:pPr eaLnBrk="1" hangingPunct="1"/>
            <a:r>
              <a:rPr lang="en-US">
                <a:latin typeface="Times New Roman" pitchFamily="-107" charset="0"/>
              </a:rPr>
              <a:t>stores, forge, well, etc.). The inner ward/bailey was the area between the inner curtain wall and the keep tower</a:t>
            </a:r>
          </a:p>
          <a:p>
            <a:pPr eaLnBrk="1" hangingPunct="1"/>
            <a:r>
              <a:rPr lang="en-US">
                <a:latin typeface="Times New Roman" pitchFamily="-107" charset="0"/>
              </a:rPr>
              <a:t>itself which contained the lord and his family and their more personal servants. Another style of castle would</a:t>
            </a:r>
          </a:p>
          <a:p>
            <a:pPr eaLnBrk="1" hangingPunct="1"/>
            <a:r>
              <a:rPr lang="en-US">
                <a:latin typeface="Times New Roman" pitchFamily="-107" charset="0"/>
              </a:rPr>
              <a:t>have a wall with various corner and perimeter towers, the most important and largest of which was the keep,</a:t>
            </a:r>
          </a:p>
          <a:p>
            <a:pPr eaLnBrk="1" hangingPunct="1"/>
            <a:r>
              <a:rPr lang="en-US">
                <a:latin typeface="Times New Roman" pitchFamily="-107" charset="0"/>
              </a:rPr>
              <a:t>also known as the donjon, arx, turris, domus, or munitio. It was very often square or rectangular, with at least a</a:t>
            </a:r>
          </a:p>
          <a:p>
            <a:pPr eaLnBrk="1" hangingPunct="1"/>
            <a:r>
              <a:rPr lang="en-US">
                <a:latin typeface="Times New Roman" pitchFamily="-107" charset="0"/>
              </a:rPr>
              <a:t>tower at each corner. Both styles often had a steep sloping base, called a talus or plinth. The style of the keep</a:t>
            </a:r>
          </a:p>
          <a:p>
            <a:pPr eaLnBrk="1" hangingPunct="1"/>
            <a:r>
              <a:rPr lang="en-US">
                <a:latin typeface="Times New Roman" pitchFamily="-107" charset="0"/>
              </a:rPr>
              <a:t>castle was carried to the Mediterranean by Norman conquerors of Sicily and to the Holy Land by Crusades.</a:t>
            </a:r>
          </a:p>
          <a:p>
            <a:pPr eaLnBrk="1" hangingPunct="1"/>
            <a:endParaRPr lang="en-US">
              <a:latin typeface="Times New Roman" pitchFamily="-107" charset="0"/>
            </a:endParaRPr>
          </a:p>
          <a:p>
            <a:pPr eaLnBrk="1" hangingPunct="1"/>
            <a:r>
              <a:rPr lang="en-US">
                <a:latin typeface="Times New Roman" pitchFamily="-107" charset="0"/>
              </a:rPr>
              <a:t>The keep would contain a (great) hall, a well, a kitchen, private chamber/ solar, stables, storerooms,</a:t>
            </a:r>
          </a:p>
          <a:p>
            <a:pPr eaLnBrk="1" hangingPunct="1"/>
            <a:r>
              <a:rPr lang="en-US">
                <a:latin typeface="Times New Roman" pitchFamily="-107" charset="0"/>
              </a:rPr>
              <a:t>workshops (smith, armorer), and (very occasionally in the beginning and more often as time passed) a chapel.</a:t>
            </a:r>
          </a:p>
          <a:p>
            <a:pPr eaLnBrk="1" hangingPunct="1"/>
            <a:r>
              <a:rPr lang="en-US">
                <a:latin typeface="Times New Roman" pitchFamily="-107" charset="0"/>
              </a:rPr>
              <a:t>With walls up to 20 feet thick and the entrance on the first floor (not the ground floor), the keep was the most</a:t>
            </a:r>
          </a:p>
          <a:p>
            <a:pPr eaLnBrk="1" hangingPunct="1"/>
            <a:r>
              <a:rPr lang="en-US">
                <a:latin typeface="Times New Roman" pitchFamily="-107" charset="0"/>
              </a:rPr>
              <a:t>secure part of the castle. The enemy would have to breach many obstacles (barbicans, moats, ditches, mottes,</a:t>
            </a:r>
          </a:p>
          <a:p>
            <a:pPr eaLnBrk="1" hangingPunct="1"/>
            <a:r>
              <a:rPr lang="en-US">
                <a:latin typeface="Times New Roman" pitchFamily="-107" charset="0"/>
              </a:rPr>
              <a:t>high walls with archers perched atop them, machicolations, drawbridges, more walls, meurtrières, portcullises,</a:t>
            </a:r>
          </a:p>
          <a:p>
            <a:pPr eaLnBrk="1" hangingPunct="1"/>
            <a:r>
              <a:rPr lang="en-US">
                <a:latin typeface="Times New Roman" pitchFamily="-107" charset="0"/>
              </a:rPr>
              <a:t>more walls) in order to reach the inner sanctum. It was a castle within a castle for the ultimate in safety and</a:t>
            </a:r>
          </a:p>
          <a:p>
            <a:pPr eaLnBrk="1" hangingPunct="1"/>
            <a:r>
              <a:rPr lang="en-US">
                <a:latin typeface="Times New Roman" pitchFamily="-107" charset="0"/>
              </a:rPr>
              <a:t>privacy.</a:t>
            </a:r>
          </a:p>
          <a:p>
            <a:pPr eaLnBrk="1" hangingPunct="1"/>
            <a:endParaRPr lang="en-US">
              <a:latin typeface="Times New Roman" pitchFamily="-107" charset="0"/>
            </a:endParaRPr>
          </a:p>
          <a:p>
            <a:pPr eaLnBrk="1" hangingPunct="1"/>
            <a:r>
              <a:rPr lang="en-US">
                <a:latin typeface="Times New Roman" pitchFamily="-107" charset="0"/>
              </a:rPr>
              <a:t>The most important chamber in the castle was the hall. Sometimes the hall would be within the keep tower</a:t>
            </a:r>
          </a:p>
          <a:p>
            <a:pPr eaLnBrk="1" hangingPunct="1"/>
            <a:r>
              <a:rPr lang="en-US">
                <a:latin typeface="Times New Roman" pitchFamily="-107" charset="0"/>
              </a:rPr>
              <a:t>itself, and sometimes it would be a separate building within the inner curtain. Often with very elaborate and</a:t>
            </a:r>
          </a:p>
          <a:p>
            <a:pPr eaLnBrk="1" hangingPunct="1"/>
            <a:r>
              <a:rPr lang="en-US">
                <a:latin typeface="Times New Roman" pitchFamily="-107" charset="0"/>
              </a:rPr>
              <a:t>high wooden ceilings, the hall was usually an enormous room that could fit hundreds. This very often served as</a:t>
            </a:r>
          </a:p>
          <a:p>
            <a:pPr eaLnBrk="1" hangingPunct="1"/>
            <a:r>
              <a:rPr lang="en-US">
                <a:latin typeface="Times New Roman" pitchFamily="-107" charset="0"/>
              </a:rPr>
              <a:t>a courtroom, where the lord would perform his administrative and judicial duties, and was where all meals</a:t>
            </a:r>
          </a:p>
          <a:p>
            <a:pPr eaLnBrk="1" hangingPunct="1"/>
            <a:r>
              <a:rPr lang="en-US">
                <a:latin typeface="Times New Roman" pitchFamily="-107" charset="0"/>
              </a:rPr>
              <a:t>were taken. After the meals, the tables would be collapsed and moved to provide room for dancing and later</a:t>
            </a:r>
          </a:p>
          <a:p>
            <a:pPr eaLnBrk="1" hangingPunct="1"/>
            <a:r>
              <a:rPr lang="en-US">
                <a:latin typeface="Times New Roman" pitchFamily="-107" charset="0"/>
              </a:rPr>
              <a:t>on, servants and lesser guests would sleep on the rushes that were strewn on the floors. Sometimes, as at</a:t>
            </a:r>
          </a:p>
          <a:p>
            <a:pPr eaLnBrk="1" hangingPunct="1"/>
            <a:r>
              <a:rPr lang="en-US">
                <a:latin typeface="Times New Roman" pitchFamily="-107" charset="0"/>
              </a:rPr>
              <a:t>Chepstow, the hall took the place of the keep, having two stories, with storage in the vaulted ground floor and</a:t>
            </a:r>
          </a:p>
          <a:p>
            <a:pPr eaLnBrk="1" hangingPunct="1"/>
            <a:r>
              <a:rPr lang="en-US">
                <a:latin typeface="Times New Roman" pitchFamily="-107" charset="0"/>
              </a:rPr>
              <a:t>the hall and chamber in the hall-keep style on the first floor side-by-side. The public nature of the Frankish,</a:t>
            </a:r>
          </a:p>
          <a:p>
            <a:pPr eaLnBrk="1" hangingPunct="1"/>
            <a:r>
              <a:rPr lang="en-US">
                <a:latin typeface="Times New Roman" pitchFamily="-107" charset="0"/>
              </a:rPr>
              <a:t>Celtic, and Viking civilizations is at this point still vestigially evident in hall-keeps, where the private chamber is</a:t>
            </a:r>
          </a:p>
          <a:p>
            <a:pPr eaLnBrk="1" hangingPunct="1"/>
            <a:r>
              <a:rPr lang="en-US">
                <a:latin typeface="Times New Roman" pitchFamily="-107" charset="0"/>
              </a:rPr>
              <a:t>next to the hall on the same floor, reached only through crossing the hall. Later on, the idea of privacy became</a:t>
            </a:r>
          </a:p>
          <a:p>
            <a:pPr eaLnBrk="1" hangingPunct="1"/>
            <a:r>
              <a:rPr lang="en-US">
                <a:latin typeface="Times New Roman" pitchFamily="-107" charset="0"/>
              </a:rPr>
              <a:t>more important, and tower-keeps, where the private chamber was over the hall, reached through a circular or</a:t>
            </a:r>
          </a:p>
          <a:p>
            <a:pPr eaLnBrk="1" hangingPunct="1"/>
            <a:r>
              <a:rPr lang="en-US">
                <a:latin typeface="Times New Roman" pitchFamily="-107" charset="0"/>
              </a:rPr>
              <a:t>mural stair, gained popularity.</a:t>
            </a:r>
          </a:p>
          <a:p>
            <a:pPr eaLnBrk="1" hangingPunct="1"/>
            <a:endParaRPr lang="en-US">
              <a:latin typeface="Times New Roman" pitchFamily="-107" charset="0"/>
            </a:endParaRPr>
          </a:p>
          <a:p>
            <a:pPr eaLnBrk="1" hangingPunct="1"/>
            <a:r>
              <a:rPr lang="en-US">
                <a:latin typeface="Times New Roman" pitchFamily="-107" charset="0"/>
              </a:rPr>
              <a:t>By analyzing the facilities of the castle, one can gage with certainty each castle’s characteristics. Features such</a:t>
            </a:r>
          </a:p>
          <a:p>
            <a:pPr eaLnBrk="1" hangingPunct="1"/>
            <a:r>
              <a:rPr lang="en-US">
                <a:latin typeface="Times New Roman" pitchFamily="-107" charset="0"/>
              </a:rPr>
              <a:t>as fireplaces, chapels, wells, and latrines imply permanent occupation, and the number of latrines built into the</a:t>
            </a:r>
          </a:p>
          <a:p>
            <a:pPr eaLnBrk="1" hangingPunct="1"/>
            <a:r>
              <a:rPr lang="en-US">
                <a:latin typeface="Times New Roman" pitchFamily="-107" charset="0"/>
              </a:rPr>
              <a:t>castle corresponds to how many people lived there. Later on, when castles became less function-oriented and</a:t>
            </a:r>
          </a:p>
          <a:p>
            <a:pPr eaLnBrk="1" hangingPunct="1"/>
            <a:r>
              <a:rPr lang="en-US">
                <a:latin typeface="Times New Roman" pitchFamily="-107" charset="0"/>
              </a:rPr>
              <a:t>more decorative, large rooms would be partitioned into smaller chambers. People preferred to sleep in</a:t>
            </a:r>
          </a:p>
          <a:p>
            <a:pPr eaLnBrk="1" hangingPunct="1"/>
            <a:r>
              <a:rPr lang="en-US">
                <a:latin typeface="Times New Roman" pitchFamily="-107" charset="0"/>
              </a:rPr>
              <a:t>bedrooms rather than in a bed enclosed within heavy curtains in a huge room with perhaps a dozen or more</a:t>
            </a:r>
          </a:p>
          <a:p>
            <a:pPr eaLnBrk="1" hangingPunct="1"/>
            <a:r>
              <a:rPr lang="en-US">
                <a:latin typeface="Times New Roman" pitchFamily="-107" charset="0"/>
              </a:rPr>
              <a:t>other similar beds, each occupied by two or more people (the famous Bed of Ware could sleep twelve</a:t>
            </a:r>
          </a:p>
          <a:p>
            <a:pPr eaLnBrk="1" hangingPunct="1"/>
            <a:r>
              <a:rPr lang="en-US">
                <a:latin typeface="Times New Roman" pitchFamily="-107" charset="0"/>
              </a:rPr>
              <a:t>comfortably, it has been said). Decor became more lavish, with more attention paid to carved and even padded</a:t>
            </a:r>
          </a:p>
          <a:p>
            <a:pPr eaLnBrk="1" hangingPunct="1"/>
            <a:r>
              <a:rPr lang="en-US">
                <a:latin typeface="Times New Roman" pitchFamily="-107" charset="0"/>
              </a:rPr>
              <a:t>furniture and frescos on the plastered interior of the walls. Even the columns holding up the ceilings and roofs</a:t>
            </a:r>
          </a:p>
          <a:p>
            <a:pPr eaLnBrk="1" hangingPunct="1"/>
            <a:r>
              <a:rPr lang="en-US">
                <a:latin typeface="Times New Roman" pitchFamily="-107" charset="0"/>
              </a:rPr>
              <a:t>(in aisle formation in England and a single central spine layout on the continent) were elaborately sculpted, the</a:t>
            </a:r>
          </a:p>
          <a:p>
            <a:pPr eaLnBrk="1" hangingPunct="1"/>
            <a:r>
              <a:rPr lang="en-US">
                <a:latin typeface="Times New Roman" pitchFamily="-107" charset="0"/>
              </a:rPr>
              <a:t>columns themselves having intricate geometric or foliate patterns incised upon them.</a:t>
            </a:r>
          </a:p>
          <a:p>
            <a:pPr eaLnBrk="1" hangingPunct="1"/>
            <a:endParaRPr lang="en-US">
              <a:latin typeface="Times New Roman" pitchFamily="-107"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A387703-9208-974F-A450-47AE464A997B}" type="slidenum">
              <a:rPr lang="en-US"/>
              <a:pPr/>
              <a:t>9</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sz="1400" b="1">
                <a:latin typeface="Times New Roman" pitchFamily="-107" charset="0"/>
              </a:rPr>
              <a:t>Castle Terms:</a:t>
            </a:r>
          </a:p>
          <a:p>
            <a:pPr eaLnBrk="1" hangingPunct="1"/>
            <a:endParaRPr lang="en-US" sz="1400">
              <a:latin typeface="Times New Roman" pitchFamily="-107" charset="0"/>
            </a:endParaRPr>
          </a:p>
          <a:p>
            <a:pPr eaLnBrk="1" hangingPunct="1">
              <a:spcAft>
                <a:spcPct val="30000"/>
              </a:spcAft>
            </a:pPr>
            <a:r>
              <a:rPr lang="en-US" b="1">
                <a:latin typeface="Times New Roman" pitchFamily="-107" charset="0"/>
              </a:rPr>
              <a:t>Allure or Wall-walk:</a:t>
            </a:r>
            <a:r>
              <a:rPr lang="en-US">
                <a:latin typeface="Times New Roman" pitchFamily="-107" charset="0"/>
              </a:rPr>
              <a:t> passage behind the parapet of a castle wall </a:t>
            </a:r>
          </a:p>
          <a:p>
            <a:pPr eaLnBrk="1" hangingPunct="1">
              <a:spcAft>
                <a:spcPct val="30000"/>
              </a:spcAft>
            </a:pPr>
            <a:r>
              <a:rPr lang="en-US" b="1">
                <a:latin typeface="Times New Roman" pitchFamily="-107" charset="0"/>
              </a:rPr>
              <a:t>Apse:</a:t>
            </a:r>
            <a:r>
              <a:rPr lang="en-US">
                <a:latin typeface="Times New Roman" pitchFamily="-107" charset="0"/>
              </a:rPr>
              <a:t> circular or polygonal end of a tower or chapel </a:t>
            </a:r>
          </a:p>
          <a:p>
            <a:pPr eaLnBrk="1" hangingPunct="1">
              <a:spcAft>
                <a:spcPct val="30000"/>
              </a:spcAft>
            </a:pPr>
            <a:r>
              <a:rPr lang="en-US" b="1">
                <a:latin typeface="Times New Roman" pitchFamily="-107" charset="0"/>
              </a:rPr>
              <a:t>Arcading:</a:t>
            </a:r>
            <a:r>
              <a:rPr lang="en-US">
                <a:latin typeface="Times New Roman" pitchFamily="-107" charset="0"/>
              </a:rPr>
              <a:t> rows of arches supported on columns, free-standing or attached to a wall (blind arcade)</a:t>
            </a:r>
          </a:p>
          <a:p>
            <a:pPr eaLnBrk="1" hangingPunct="1">
              <a:spcAft>
                <a:spcPct val="30000"/>
              </a:spcAft>
            </a:pPr>
            <a:r>
              <a:rPr lang="en-US" b="1">
                <a:latin typeface="Times New Roman" pitchFamily="-107" charset="0"/>
              </a:rPr>
              <a:t>Arrow Loop:</a:t>
            </a:r>
            <a:r>
              <a:rPr lang="en-US">
                <a:latin typeface="Times New Roman" pitchFamily="-107" charset="0"/>
              </a:rPr>
              <a:t> A narrow vertical slit cut into a wall through which arrows could be fired from inside </a:t>
            </a:r>
          </a:p>
          <a:p>
            <a:pPr eaLnBrk="1" hangingPunct="1">
              <a:spcAft>
                <a:spcPct val="30000"/>
              </a:spcAft>
            </a:pPr>
            <a:r>
              <a:rPr lang="en-US" b="1">
                <a:latin typeface="Times New Roman" pitchFamily="-107" charset="0"/>
              </a:rPr>
              <a:t>Ashlar:</a:t>
            </a:r>
            <a:r>
              <a:rPr lang="en-US">
                <a:latin typeface="Times New Roman" pitchFamily="-107" charset="0"/>
              </a:rPr>
              <a:t> blocks of smooth, squared stone of any kind </a:t>
            </a:r>
          </a:p>
          <a:p>
            <a:pPr eaLnBrk="1" hangingPunct="1">
              <a:spcAft>
                <a:spcPct val="30000"/>
              </a:spcAft>
            </a:pPr>
            <a:r>
              <a:rPr lang="en-US" b="1">
                <a:latin typeface="Times New Roman" pitchFamily="-107" charset="0"/>
              </a:rPr>
              <a:t>Bailey or Ward:</a:t>
            </a:r>
            <a:r>
              <a:rPr lang="en-US">
                <a:latin typeface="Times New Roman" pitchFamily="-107" charset="0"/>
              </a:rPr>
              <a:t> courtyard within the walls of the castle </a:t>
            </a:r>
          </a:p>
          <a:p>
            <a:pPr eaLnBrk="1" hangingPunct="1">
              <a:spcAft>
                <a:spcPct val="30000"/>
              </a:spcAft>
            </a:pPr>
            <a:r>
              <a:rPr lang="en-US" b="1">
                <a:latin typeface="Times New Roman" pitchFamily="-107" charset="0"/>
              </a:rPr>
              <a:t>Ballista:</a:t>
            </a:r>
            <a:r>
              <a:rPr lang="en-US">
                <a:latin typeface="Times New Roman" pitchFamily="-107" charset="0"/>
              </a:rPr>
              <a:t> engine resembling a crossbow, used in hurling missiles or large arrows </a:t>
            </a:r>
          </a:p>
          <a:p>
            <a:pPr eaLnBrk="1" hangingPunct="1">
              <a:spcAft>
                <a:spcPct val="30000"/>
              </a:spcAft>
            </a:pPr>
            <a:r>
              <a:rPr lang="en-US" b="1">
                <a:latin typeface="Times New Roman" pitchFamily="-107" charset="0"/>
              </a:rPr>
              <a:t>Barbican:</a:t>
            </a:r>
            <a:r>
              <a:rPr lang="en-US">
                <a:latin typeface="Times New Roman" pitchFamily="-107" charset="0"/>
              </a:rPr>
              <a:t> an outwork or forward extension of a castle gateway </a:t>
            </a:r>
          </a:p>
          <a:p>
            <a:pPr eaLnBrk="1" hangingPunct="1">
              <a:spcAft>
                <a:spcPct val="30000"/>
              </a:spcAft>
            </a:pPr>
            <a:r>
              <a:rPr lang="en-US" b="1">
                <a:latin typeface="Times New Roman" pitchFamily="-107" charset="0"/>
              </a:rPr>
              <a:t>Barrel vault:</a:t>
            </a:r>
            <a:r>
              <a:rPr lang="en-US">
                <a:latin typeface="Times New Roman" pitchFamily="-107" charset="0"/>
              </a:rPr>
              <a:t> semicircular roof of stone &amp; timber </a:t>
            </a:r>
          </a:p>
          <a:p>
            <a:pPr eaLnBrk="1" hangingPunct="1">
              <a:spcAft>
                <a:spcPct val="30000"/>
              </a:spcAft>
            </a:pPr>
            <a:r>
              <a:rPr lang="en-US" b="1">
                <a:latin typeface="Times New Roman" pitchFamily="-107" charset="0"/>
              </a:rPr>
              <a:t>Bartizan:</a:t>
            </a:r>
            <a:r>
              <a:rPr lang="en-US">
                <a:latin typeface="Times New Roman" pitchFamily="-107" charset="0"/>
              </a:rPr>
              <a:t> overhanging corner turret </a:t>
            </a:r>
          </a:p>
          <a:p>
            <a:pPr eaLnBrk="1" hangingPunct="1">
              <a:spcAft>
                <a:spcPct val="30000"/>
              </a:spcAft>
            </a:pPr>
            <a:r>
              <a:rPr lang="en-US" b="1">
                <a:latin typeface="Times New Roman" pitchFamily="-107" charset="0"/>
              </a:rPr>
              <a:t>Bastion:</a:t>
            </a:r>
            <a:r>
              <a:rPr lang="en-US">
                <a:latin typeface="Times New Roman" pitchFamily="-107" charset="0"/>
              </a:rPr>
              <a:t> a small tower at the end of a curtain wall or in the middle of the outside wall </a:t>
            </a:r>
          </a:p>
          <a:p>
            <a:pPr eaLnBrk="1" hangingPunct="1">
              <a:spcAft>
                <a:spcPct val="30000"/>
              </a:spcAft>
            </a:pPr>
            <a:r>
              <a:rPr lang="en-US" b="1">
                <a:latin typeface="Times New Roman" pitchFamily="-107" charset="0"/>
              </a:rPr>
              <a:t>Battlement:</a:t>
            </a:r>
            <a:r>
              <a:rPr lang="en-US">
                <a:latin typeface="Times New Roman" pitchFamily="-107" charset="0"/>
              </a:rPr>
              <a:t> a narrow wall built along the outer edge of the wall walk to protect soldiers against attack </a:t>
            </a:r>
          </a:p>
          <a:p>
            <a:pPr eaLnBrk="1" hangingPunct="1">
              <a:spcAft>
                <a:spcPct val="30000"/>
              </a:spcAft>
            </a:pPr>
            <a:r>
              <a:rPr lang="en-US" b="1">
                <a:latin typeface="Times New Roman" pitchFamily="-107" charset="0"/>
              </a:rPr>
              <a:t>Belfry:</a:t>
            </a:r>
            <a:r>
              <a:rPr lang="en-US">
                <a:latin typeface="Times New Roman" pitchFamily="-107" charset="0"/>
              </a:rPr>
              <a:t> tall, movable wooden tower on wheels, used in sieges </a:t>
            </a:r>
          </a:p>
          <a:p>
            <a:pPr eaLnBrk="1" hangingPunct="1">
              <a:spcAft>
                <a:spcPct val="30000"/>
              </a:spcAft>
            </a:pPr>
            <a:r>
              <a:rPr lang="en-US" b="1">
                <a:latin typeface="Times New Roman" pitchFamily="-107" charset="0"/>
              </a:rPr>
              <a:t>Brattice:</a:t>
            </a:r>
            <a:r>
              <a:rPr lang="en-US">
                <a:latin typeface="Times New Roman" pitchFamily="-107" charset="0"/>
              </a:rPr>
              <a:t> (see hoarding) </a:t>
            </a:r>
          </a:p>
          <a:p>
            <a:pPr eaLnBrk="1" hangingPunct="1">
              <a:spcAft>
                <a:spcPct val="30000"/>
              </a:spcAft>
            </a:pPr>
            <a:r>
              <a:rPr lang="en-US" b="1">
                <a:latin typeface="Times New Roman" pitchFamily="-107" charset="0"/>
              </a:rPr>
              <a:t>Buttery:</a:t>
            </a:r>
            <a:r>
              <a:rPr lang="en-US">
                <a:latin typeface="Times New Roman" pitchFamily="-107" charset="0"/>
              </a:rPr>
              <a:t> room for the service of beverages </a:t>
            </a:r>
          </a:p>
          <a:p>
            <a:pPr eaLnBrk="1" hangingPunct="1">
              <a:spcAft>
                <a:spcPct val="30000"/>
              </a:spcAft>
            </a:pPr>
            <a:r>
              <a:rPr lang="en-US" b="1">
                <a:latin typeface="Times New Roman" pitchFamily="-107" charset="0"/>
              </a:rPr>
              <a:t>Concentric:</a:t>
            </a:r>
            <a:r>
              <a:rPr lang="en-US">
                <a:latin typeface="Times New Roman" pitchFamily="-107" charset="0"/>
              </a:rPr>
              <a:t> having two sets of walls, one inside the other </a:t>
            </a:r>
          </a:p>
          <a:p>
            <a:pPr eaLnBrk="1" hangingPunct="1">
              <a:spcAft>
                <a:spcPct val="30000"/>
              </a:spcAft>
            </a:pPr>
            <a:r>
              <a:rPr lang="en-US" b="1">
                <a:latin typeface="Times New Roman" pitchFamily="-107" charset="0"/>
              </a:rPr>
              <a:t>Crenellation:</a:t>
            </a:r>
            <a:r>
              <a:rPr lang="en-US">
                <a:latin typeface="Times New Roman" pitchFamily="-107" charset="0"/>
              </a:rPr>
              <a:t> a notched battlement made up of alternate crenels (openings) and merlons (square saw teeth) </a:t>
            </a:r>
          </a:p>
          <a:p>
            <a:pPr eaLnBrk="1" hangingPunct="1">
              <a:spcAft>
                <a:spcPct val="30000"/>
              </a:spcAft>
            </a:pPr>
            <a:r>
              <a:rPr lang="en-US" b="1">
                <a:latin typeface="Times New Roman" pitchFamily="-107" charset="0"/>
              </a:rPr>
              <a:t>Cross-wall:</a:t>
            </a:r>
            <a:r>
              <a:rPr lang="en-US">
                <a:latin typeface="Times New Roman" pitchFamily="-107" charset="0"/>
              </a:rPr>
              <a:t> an internal dividing wall in a great tower </a:t>
            </a:r>
          </a:p>
          <a:p>
            <a:pPr eaLnBrk="1" hangingPunct="1">
              <a:spcAft>
                <a:spcPct val="30000"/>
              </a:spcAft>
            </a:pPr>
            <a:r>
              <a:rPr lang="en-US" b="1">
                <a:latin typeface="Times New Roman" pitchFamily="-107" charset="0"/>
              </a:rPr>
              <a:t>Curtain wall:</a:t>
            </a:r>
            <a:r>
              <a:rPr lang="en-US">
                <a:latin typeface="Times New Roman" pitchFamily="-107" charset="0"/>
              </a:rPr>
              <a:t> a castle wall enclosing a courtyard </a:t>
            </a:r>
          </a:p>
          <a:p>
            <a:pPr eaLnBrk="1" hangingPunct="1">
              <a:spcAft>
                <a:spcPct val="30000"/>
              </a:spcAft>
            </a:pPr>
            <a:r>
              <a:rPr lang="en-US" b="1">
                <a:latin typeface="Times New Roman" pitchFamily="-107" charset="0"/>
              </a:rPr>
              <a:t>Cut:</a:t>
            </a:r>
            <a:r>
              <a:rPr lang="en-US">
                <a:latin typeface="Times New Roman" pitchFamily="-107" charset="0"/>
              </a:rPr>
              <a:t> assault tower </a:t>
            </a:r>
          </a:p>
          <a:p>
            <a:pPr eaLnBrk="1" hangingPunct="1">
              <a:spcAft>
                <a:spcPct val="30000"/>
              </a:spcAft>
            </a:pPr>
            <a:r>
              <a:rPr lang="en-US" b="1">
                <a:latin typeface="Times New Roman" pitchFamily="-107" charset="0"/>
              </a:rPr>
              <a:t>Corbel:</a:t>
            </a:r>
            <a:r>
              <a:rPr lang="en-US">
                <a:latin typeface="Times New Roman" pitchFamily="-107" charset="0"/>
              </a:rPr>
              <a:t> stone bracket projecting from a wall or corner to support a beam </a:t>
            </a:r>
          </a:p>
          <a:p>
            <a:pPr eaLnBrk="1" hangingPunct="1">
              <a:spcAft>
                <a:spcPct val="30000"/>
              </a:spcAft>
            </a:pPr>
            <a:r>
              <a:rPr lang="en-US" b="1">
                <a:latin typeface="Times New Roman" pitchFamily="-107" charset="0"/>
              </a:rPr>
              <a:t>Donjon:</a:t>
            </a:r>
            <a:r>
              <a:rPr lang="en-US">
                <a:latin typeface="Times New Roman" pitchFamily="-107" charset="0"/>
              </a:rPr>
              <a:t> the inner stronghold (keep) of a castle </a:t>
            </a:r>
          </a:p>
          <a:p>
            <a:pPr eaLnBrk="1" hangingPunct="1">
              <a:spcAft>
                <a:spcPct val="30000"/>
              </a:spcAft>
            </a:pPr>
            <a:r>
              <a:rPr lang="en-US" b="1">
                <a:latin typeface="Times New Roman" pitchFamily="-107" charset="0"/>
              </a:rPr>
              <a:t>Drawbridge:</a:t>
            </a:r>
            <a:r>
              <a:rPr lang="en-US">
                <a:latin typeface="Times New Roman" pitchFamily="-107" charset="0"/>
              </a:rPr>
              <a:t> a wooden bridge leading to a gateway, capable of being raised or lowered </a:t>
            </a:r>
          </a:p>
          <a:p>
            <a:pPr eaLnBrk="1" hangingPunct="1">
              <a:spcAft>
                <a:spcPct val="30000"/>
              </a:spcAft>
            </a:pPr>
            <a:r>
              <a:rPr lang="en-US" b="1">
                <a:latin typeface="Times New Roman" pitchFamily="-107" charset="0"/>
              </a:rPr>
              <a:t>Drum Tower:</a:t>
            </a:r>
            <a:r>
              <a:rPr lang="en-US">
                <a:latin typeface="Times New Roman" pitchFamily="-107" charset="0"/>
              </a:rPr>
              <a:t> a round tower built into a wall </a:t>
            </a:r>
          </a:p>
          <a:p>
            <a:pPr eaLnBrk="1" hangingPunct="1">
              <a:spcAft>
                <a:spcPct val="30000"/>
              </a:spcAft>
            </a:pPr>
            <a:r>
              <a:rPr lang="en-US" b="1">
                <a:latin typeface="Times New Roman" pitchFamily="-107" charset="0"/>
              </a:rPr>
              <a:t>Dungeon:</a:t>
            </a:r>
            <a:r>
              <a:rPr lang="en-US">
                <a:latin typeface="Times New Roman" pitchFamily="-107" charset="0"/>
              </a:rPr>
              <a:t> the jail, usually found in one of the towers </a:t>
            </a:r>
          </a:p>
          <a:p>
            <a:pPr eaLnBrk="1" hangingPunct="1">
              <a:spcAft>
                <a:spcPct val="30000"/>
              </a:spcAft>
            </a:pPr>
            <a:r>
              <a:rPr lang="en-US" b="1">
                <a:latin typeface="Times New Roman" pitchFamily="-107" charset="0"/>
              </a:rPr>
              <a:t>Enceinte:</a:t>
            </a:r>
            <a:r>
              <a:rPr lang="en-US">
                <a:latin typeface="Times New Roman" pitchFamily="-107" charset="0"/>
              </a:rPr>
              <a:t> an enclosing wall, usually exterior, of a fortified place </a:t>
            </a:r>
          </a:p>
          <a:p>
            <a:pPr eaLnBrk="1" hangingPunct="1">
              <a:spcAft>
                <a:spcPct val="30000"/>
              </a:spcAft>
            </a:pPr>
            <a:r>
              <a:rPr lang="en-US" b="1">
                <a:latin typeface="Times New Roman" pitchFamily="-107" charset="0"/>
              </a:rPr>
              <a:t>Embrasure:</a:t>
            </a:r>
            <a:r>
              <a:rPr lang="en-US">
                <a:latin typeface="Times New Roman" pitchFamily="-107" charset="0"/>
              </a:rPr>
              <a:t> the low segment of the altering high and low segments of a battlement </a:t>
            </a:r>
          </a:p>
          <a:p>
            <a:pPr eaLnBrk="1" hangingPunct="1">
              <a:spcAft>
                <a:spcPct val="30000"/>
              </a:spcAft>
            </a:pPr>
            <a:r>
              <a:rPr lang="en-US" b="1">
                <a:latin typeface="Times New Roman" pitchFamily="-107" charset="0"/>
              </a:rPr>
              <a:t>Escalade:</a:t>
            </a:r>
            <a:r>
              <a:rPr lang="en-US">
                <a:latin typeface="Times New Roman" pitchFamily="-107" charset="0"/>
              </a:rPr>
              <a:t> scaling of a castle wall </a:t>
            </a:r>
          </a:p>
          <a:p>
            <a:pPr eaLnBrk="1" hangingPunct="1">
              <a:spcAft>
                <a:spcPct val="30000"/>
              </a:spcAft>
            </a:pPr>
            <a:r>
              <a:rPr lang="en-US" b="1">
                <a:latin typeface="Times New Roman" pitchFamily="-107" charset="0"/>
              </a:rPr>
              <a:t>Finial:</a:t>
            </a:r>
            <a:r>
              <a:rPr lang="en-US">
                <a:latin typeface="Times New Roman" pitchFamily="-107" charset="0"/>
              </a:rPr>
              <a:t> a slender piece of stone used to decorate the tops of the merlons </a:t>
            </a:r>
          </a:p>
          <a:p>
            <a:pPr eaLnBrk="1" hangingPunct="1">
              <a:spcAft>
                <a:spcPct val="30000"/>
              </a:spcAft>
            </a:pPr>
            <a:r>
              <a:rPr lang="en-US" b="1">
                <a:latin typeface="Times New Roman" pitchFamily="-107" charset="0"/>
              </a:rPr>
              <a:t>Fore-building:</a:t>
            </a:r>
            <a:r>
              <a:rPr lang="en-US">
                <a:latin typeface="Times New Roman" pitchFamily="-107" charset="0"/>
              </a:rPr>
              <a:t> a projection in front of a keep or donjon, containing the stairs to the main entrance</a:t>
            </a:r>
          </a:p>
          <a:p>
            <a:pPr eaLnBrk="1" hangingPunct="1">
              <a:spcAft>
                <a:spcPct val="30000"/>
              </a:spcAft>
            </a:pPr>
            <a:r>
              <a:rPr lang="en-US" b="1">
                <a:latin typeface="Times New Roman" pitchFamily="-107" charset="0"/>
              </a:rPr>
              <a:t>Garderobe:</a:t>
            </a:r>
            <a:r>
              <a:rPr lang="en-US">
                <a:latin typeface="Times New Roman" pitchFamily="-107" charset="0"/>
              </a:rPr>
              <a:t> latrine </a:t>
            </a:r>
          </a:p>
          <a:p>
            <a:pPr eaLnBrk="1" hangingPunct="1">
              <a:spcAft>
                <a:spcPct val="30000"/>
              </a:spcAft>
            </a:pPr>
            <a:r>
              <a:rPr lang="en-US" b="1">
                <a:latin typeface="Times New Roman" pitchFamily="-107" charset="0"/>
              </a:rPr>
              <a:t>Gate House:</a:t>
            </a:r>
            <a:r>
              <a:rPr lang="en-US">
                <a:latin typeface="Times New Roman" pitchFamily="-107" charset="0"/>
              </a:rPr>
              <a:t> the complex of towers, bridges, and barriers built to protect each entrance through a castle or town wall </a:t>
            </a:r>
          </a:p>
          <a:p>
            <a:pPr eaLnBrk="1" hangingPunct="1">
              <a:spcAft>
                <a:spcPct val="30000"/>
              </a:spcAft>
            </a:pPr>
            <a:r>
              <a:rPr lang="en-US" b="1">
                <a:latin typeface="Times New Roman" pitchFamily="-107" charset="0"/>
              </a:rPr>
              <a:t>Hall:</a:t>
            </a:r>
            <a:r>
              <a:rPr lang="en-US">
                <a:latin typeface="Times New Roman" pitchFamily="-107" charset="0"/>
              </a:rPr>
              <a:t> principle living quarters of a medieval castle or house </a:t>
            </a:r>
          </a:p>
          <a:p>
            <a:pPr eaLnBrk="1" hangingPunct="1">
              <a:spcAft>
                <a:spcPct val="30000"/>
              </a:spcAft>
            </a:pPr>
            <a:r>
              <a:rPr lang="en-US" b="1">
                <a:latin typeface="Times New Roman" pitchFamily="-107" charset="0"/>
              </a:rPr>
              <a:t>Hoarding:</a:t>
            </a:r>
            <a:r>
              <a:rPr lang="en-US">
                <a:latin typeface="Times New Roman" pitchFamily="-107" charset="0"/>
              </a:rPr>
              <a:t> covered wooden gallery affixed to the top of the outside of a tower or curtain to defend the castle </a:t>
            </a:r>
          </a:p>
          <a:p>
            <a:pPr eaLnBrk="1" hangingPunct="1">
              <a:spcAft>
                <a:spcPct val="30000"/>
              </a:spcAft>
            </a:pPr>
            <a:r>
              <a:rPr lang="en-US" b="1">
                <a:latin typeface="Times New Roman" pitchFamily="-107" charset="0"/>
              </a:rPr>
              <a:t>Inner Ward or Inner Bailey:</a:t>
            </a:r>
            <a:r>
              <a:rPr lang="en-US">
                <a:latin typeface="Times New Roman" pitchFamily="-107" charset="0"/>
              </a:rPr>
              <a:t> open area in the center of a castle </a:t>
            </a:r>
          </a:p>
          <a:p>
            <a:pPr eaLnBrk="1" hangingPunct="1">
              <a:spcAft>
                <a:spcPct val="30000"/>
              </a:spcAft>
            </a:pPr>
            <a:r>
              <a:rPr lang="en-US" b="1">
                <a:latin typeface="Times New Roman" pitchFamily="-107" charset="0"/>
              </a:rPr>
              <a:t>Keep:</a:t>
            </a:r>
            <a:r>
              <a:rPr lang="en-US">
                <a:latin typeface="Times New Roman" pitchFamily="-107" charset="0"/>
              </a:rPr>
              <a:t> the inner stronghold of the castle </a:t>
            </a:r>
          </a:p>
          <a:p>
            <a:pPr eaLnBrk="1" hangingPunct="1">
              <a:spcAft>
                <a:spcPct val="30000"/>
              </a:spcAft>
            </a:pPr>
            <a:r>
              <a:rPr lang="en-US" b="1">
                <a:latin typeface="Times New Roman" pitchFamily="-107" charset="0"/>
              </a:rPr>
              <a:t>Loophole:</a:t>
            </a:r>
            <a:r>
              <a:rPr lang="en-US">
                <a:latin typeface="Times New Roman" pitchFamily="-107" charset="0"/>
              </a:rPr>
              <a:t> slit in wall for light, air, or shooting through </a:t>
            </a:r>
          </a:p>
          <a:p>
            <a:pPr eaLnBrk="1" hangingPunct="1">
              <a:spcAft>
                <a:spcPct val="30000"/>
              </a:spcAft>
            </a:pPr>
            <a:r>
              <a:rPr lang="en-US" b="1">
                <a:latin typeface="Times New Roman" pitchFamily="-107" charset="0"/>
              </a:rPr>
              <a:t>Machicolation:</a:t>
            </a:r>
            <a:r>
              <a:rPr lang="en-US">
                <a:latin typeface="Times New Roman" pitchFamily="-107" charset="0"/>
              </a:rPr>
              <a:t> a projection in the battlements of a wall with openings through which missiles could be dropped on besiegers </a:t>
            </a:r>
          </a:p>
          <a:p>
            <a:pPr eaLnBrk="1" hangingPunct="1">
              <a:spcAft>
                <a:spcPct val="30000"/>
              </a:spcAft>
            </a:pPr>
            <a:r>
              <a:rPr lang="en-US" b="1">
                <a:latin typeface="Times New Roman" pitchFamily="-107" charset="0"/>
              </a:rPr>
              <a:t>Mangonel:</a:t>
            </a:r>
            <a:r>
              <a:rPr lang="en-US">
                <a:latin typeface="Times New Roman" pitchFamily="-107" charset="0"/>
              </a:rPr>
              <a:t> stone:throwing machine worked by torsion, used as a siege weapon against castles </a:t>
            </a:r>
          </a:p>
          <a:p>
            <a:pPr eaLnBrk="1" hangingPunct="1">
              <a:spcAft>
                <a:spcPct val="30000"/>
              </a:spcAft>
            </a:pPr>
            <a:r>
              <a:rPr lang="en-US" b="1">
                <a:latin typeface="Times New Roman" pitchFamily="-107" charset="0"/>
              </a:rPr>
              <a:t>Merlon:</a:t>
            </a:r>
            <a:r>
              <a:rPr lang="en-US">
                <a:latin typeface="Times New Roman" pitchFamily="-107" charset="0"/>
              </a:rPr>
              <a:t> part of a battlement, the square "saw tooth" between crenels </a:t>
            </a:r>
          </a:p>
          <a:p>
            <a:pPr eaLnBrk="1" hangingPunct="1">
              <a:spcAft>
                <a:spcPct val="30000"/>
              </a:spcAft>
            </a:pPr>
            <a:r>
              <a:rPr lang="en-US" b="1">
                <a:latin typeface="Times New Roman" pitchFamily="-107" charset="0"/>
              </a:rPr>
              <a:t>Meurtriere:</a:t>
            </a:r>
            <a:r>
              <a:rPr lang="en-US">
                <a:latin typeface="Times New Roman" pitchFamily="-107" charset="0"/>
              </a:rPr>
              <a:t> arrow loop, slit in battlement or wall to permit firing of arrows or for observation </a:t>
            </a:r>
          </a:p>
          <a:p>
            <a:pPr eaLnBrk="1" hangingPunct="1">
              <a:spcAft>
                <a:spcPct val="30000"/>
              </a:spcAft>
            </a:pPr>
            <a:r>
              <a:rPr lang="en-US" b="1">
                <a:latin typeface="Times New Roman" pitchFamily="-107" charset="0"/>
              </a:rPr>
              <a:t>Moat:</a:t>
            </a:r>
            <a:r>
              <a:rPr lang="en-US">
                <a:latin typeface="Times New Roman" pitchFamily="-107" charset="0"/>
              </a:rPr>
              <a:t> a deep trench usually filled with water that surrounded a castle </a:t>
            </a:r>
          </a:p>
          <a:p>
            <a:pPr eaLnBrk="1" hangingPunct="1">
              <a:spcAft>
                <a:spcPct val="30000"/>
              </a:spcAft>
            </a:pPr>
            <a:r>
              <a:rPr lang="en-US" b="1">
                <a:latin typeface="Times New Roman" pitchFamily="-107" charset="0"/>
              </a:rPr>
              <a:t>Motte:</a:t>
            </a:r>
            <a:r>
              <a:rPr lang="en-US">
                <a:latin typeface="Times New Roman" pitchFamily="-107" charset="0"/>
              </a:rPr>
              <a:t> an earthwork mound on which a castle was built </a:t>
            </a:r>
          </a:p>
          <a:p>
            <a:pPr eaLnBrk="1" hangingPunct="1">
              <a:spcAft>
                <a:spcPct val="30000"/>
              </a:spcAft>
            </a:pPr>
            <a:r>
              <a:rPr lang="en-US" b="1">
                <a:latin typeface="Times New Roman" pitchFamily="-107" charset="0"/>
              </a:rPr>
              <a:t>Murder Holes:</a:t>
            </a:r>
            <a:r>
              <a:rPr lang="en-US">
                <a:latin typeface="Times New Roman" pitchFamily="-107" charset="0"/>
              </a:rPr>
              <a:t> a section between the main gate and a inner portcullis where arrows, rocks, and hot oil could be dropped from the roof though holes </a:t>
            </a:r>
          </a:p>
          <a:p>
            <a:pPr eaLnBrk="1" hangingPunct="1">
              <a:spcAft>
                <a:spcPct val="30000"/>
              </a:spcAft>
            </a:pPr>
            <a:r>
              <a:rPr lang="en-US" b="1">
                <a:latin typeface="Times New Roman" pitchFamily="-107" charset="0"/>
              </a:rPr>
              <a:t>Oilette:</a:t>
            </a:r>
            <a:r>
              <a:rPr lang="en-US">
                <a:latin typeface="Times New Roman" pitchFamily="-107" charset="0"/>
              </a:rPr>
              <a:t> a round opening at the base of a loophole </a:t>
            </a:r>
          </a:p>
          <a:p>
            <a:pPr eaLnBrk="1" hangingPunct="1">
              <a:spcAft>
                <a:spcPct val="30000"/>
              </a:spcAft>
            </a:pPr>
            <a:r>
              <a:rPr lang="en-US" b="1">
                <a:latin typeface="Times New Roman" pitchFamily="-107" charset="0"/>
              </a:rPr>
              <a:t>Oriel or Oriel Window:</a:t>
            </a:r>
            <a:r>
              <a:rPr lang="en-US">
                <a:latin typeface="Times New Roman" pitchFamily="-107" charset="0"/>
              </a:rPr>
              <a:t> projecting room on an upper floor, later an upper-floor bay window </a:t>
            </a:r>
          </a:p>
          <a:p>
            <a:pPr eaLnBrk="1" hangingPunct="1">
              <a:spcAft>
                <a:spcPct val="30000"/>
              </a:spcAft>
            </a:pPr>
            <a:r>
              <a:rPr lang="en-US" b="1">
                <a:latin typeface="Times New Roman" pitchFamily="-107" charset="0"/>
              </a:rPr>
              <a:t>Oubliette:</a:t>
            </a:r>
            <a:r>
              <a:rPr lang="en-US">
                <a:latin typeface="Times New Roman" pitchFamily="-107" charset="0"/>
              </a:rPr>
              <a:t> a dungeon reached by a trap door </a:t>
            </a:r>
          </a:p>
          <a:p>
            <a:pPr eaLnBrk="1" hangingPunct="1">
              <a:spcAft>
                <a:spcPct val="30000"/>
              </a:spcAft>
            </a:pPr>
            <a:r>
              <a:rPr lang="en-US" b="1">
                <a:latin typeface="Times New Roman" pitchFamily="-107" charset="0"/>
              </a:rPr>
              <a:t>Palisade:</a:t>
            </a:r>
            <a:r>
              <a:rPr lang="en-US">
                <a:latin typeface="Times New Roman" pitchFamily="-107" charset="0"/>
              </a:rPr>
              <a:t> a sturdy wooden fence built to enclose a site until a permanent stone wall could be constructed </a:t>
            </a:r>
          </a:p>
          <a:p>
            <a:pPr eaLnBrk="1" hangingPunct="1">
              <a:spcAft>
                <a:spcPct val="30000"/>
              </a:spcAft>
            </a:pPr>
            <a:r>
              <a:rPr lang="en-US" b="1">
                <a:latin typeface="Times New Roman" pitchFamily="-107" charset="0"/>
              </a:rPr>
              <a:t>Parapet:</a:t>
            </a:r>
            <a:r>
              <a:rPr lang="en-US">
                <a:latin typeface="Times New Roman" pitchFamily="-107" charset="0"/>
              </a:rPr>
              <a:t> protective wall at the top of a fortification, around the outer side of the wall:walk </a:t>
            </a:r>
          </a:p>
          <a:p>
            <a:pPr eaLnBrk="1" hangingPunct="1">
              <a:spcAft>
                <a:spcPct val="30000"/>
              </a:spcAft>
            </a:pPr>
            <a:r>
              <a:rPr lang="en-US" b="1">
                <a:latin typeface="Times New Roman" pitchFamily="-107" charset="0"/>
              </a:rPr>
              <a:t>Portcullis:</a:t>
            </a:r>
            <a:r>
              <a:rPr lang="en-US">
                <a:latin typeface="Times New Roman" pitchFamily="-107" charset="0"/>
              </a:rPr>
              <a:t> vertical sliding wooden grille shod with iron suspended in front of a gateway, let down to protect the gate </a:t>
            </a:r>
          </a:p>
          <a:p>
            <a:pPr eaLnBrk="1" hangingPunct="1">
              <a:spcAft>
                <a:spcPct val="30000"/>
              </a:spcAft>
            </a:pPr>
            <a:r>
              <a:rPr lang="en-US" b="1">
                <a:latin typeface="Times New Roman" pitchFamily="-107" charset="0"/>
              </a:rPr>
              <a:t>Postern Gate:</a:t>
            </a:r>
            <a:r>
              <a:rPr lang="en-US">
                <a:latin typeface="Times New Roman" pitchFamily="-107" charset="0"/>
              </a:rPr>
              <a:t> secondary gate or door </a:t>
            </a:r>
          </a:p>
          <a:p>
            <a:pPr eaLnBrk="1" hangingPunct="1">
              <a:spcAft>
                <a:spcPct val="30000"/>
              </a:spcAft>
            </a:pPr>
            <a:r>
              <a:rPr lang="en-US" b="1">
                <a:latin typeface="Times New Roman" pitchFamily="-107" charset="0"/>
              </a:rPr>
              <a:t>Putlog Hole:</a:t>
            </a:r>
            <a:r>
              <a:rPr lang="en-US">
                <a:latin typeface="Times New Roman" pitchFamily="-107" charset="0"/>
              </a:rPr>
              <a:t> a hole intentionally left in the surface of a wall for insertion of a horizontal pole </a:t>
            </a:r>
          </a:p>
          <a:p>
            <a:pPr eaLnBrk="1" hangingPunct="1">
              <a:spcAft>
                <a:spcPct val="30000"/>
              </a:spcAft>
            </a:pPr>
            <a:r>
              <a:rPr lang="en-US" b="1">
                <a:latin typeface="Times New Roman" pitchFamily="-107" charset="0"/>
              </a:rPr>
              <a:t>Ram:</a:t>
            </a:r>
            <a:r>
              <a:rPr lang="en-US">
                <a:latin typeface="Times New Roman" pitchFamily="-107" charset="0"/>
              </a:rPr>
              <a:t> battering ram </a:t>
            </a:r>
          </a:p>
          <a:p>
            <a:pPr eaLnBrk="1" hangingPunct="1">
              <a:spcAft>
                <a:spcPct val="30000"/>
              </a:spcAft>
            </a:pPr>
            <a:r>
              <a:rPr lang="en-US" b="1">
                <a:latin typeface="Times New Roman" pitchFamily="-107" charset="0"/>
              </a:rPr>
              <a:t>Revet:</a:t>
            </a:r>
            <a:r>
              <a:rPr lang="en-US">
                <a:latin typeface="Times New Roman" pitchFamily="-107" charset="0"/>
              </a:rPr>
              <a:t> face with a layer of stone, stone slabs etc., for more strength. Some earth mottes were revetted with stone. </a:t>
            </a:r>
          </a:p>
          <a:p>
            <a:pPr eaLnBrk="1" hangingPunct="1">
              <a:spcAft>
                <a:spcPct val="30000"/>
              </a:spcAft>
            </a:pPr>
            <a:r>
              <a:rPr lang="en-US" b="1">
                <a:latin typeface="Times New Roman" pitchFamily="-107" charset="0"/>
              </a:rPr>
              <a:t>Sapping:</a:t>
            </a:r>
            <a:r>
              <a:rPr lang="en-US">
                <a:latin typeface="Times New Roman" pitchFamily="-107" charset="0"/>
              </a:rPr>
              <a:t> undermining, as of a castle wall </a:t>
            </a:r>
          </a:p>
          <a:p>
            <a:pPr eaLnBrk="1" hangingPunct="1">
              <a:spcAft>
                <a:spcPct val="30000"/>
              </a:spcAft>
            </a:pPr>
            <a:r>
              <a:rPr lang="en-US" b="1">
                <a:latin typeface="Times New Roman" pitchFamily="-107" charset="0"/>
              </a:rPr>
              <a:t>Screens:</a:t>
            </a:r>
            <a:r>
              <a:rPr lang="en-US">
                <a:latin typeface="Times New Roman" pitchFamily="-107" charset="0"/>
              </a:rPr>
              <a:t> wooden partition at the kitchen end of a hall, protecting a passage leading to the buttery, pantry, and kitchen </a:t>
            </a:r>
          </a:p>
          <a:p>
            <a:pPr eaLnBrk="1" hangingPunct="1">
              <a:spcAft>
                <a:spcPct val="30000"/>
              </a:spcAft>
            </a:pPr>
            <a:r>
              <a:rPr lang="en-US" b="1">
                <a:latin typeface="Times New Roman" pitchFamily="-107" charset="0"/>
              </a:rPr>
              <a:t>Solar:</a:t>
            </a:r>
            <a:r>
              <a:rPr lang="en-US">
                <a:latin typeface="Times New Roman" pitchFamily="-107" charset="0"/>
              </a:rPr>
              <a:t> originally a room above ground level, but commonly applied to the great chamber or a private sitting room off the great hall </a:t>
            </a:r>
          </a:p>
          <a:p>
            <a:pPr eaLnBrk="1" hangingPunct="1">
              <a:spcAft>
                <a:spcPct val="30000"/>
              </a:spcAft>
            </a:pPr>
            <a:r>
              <a:rPr lang="en-US" b="1">
                <a:latin typeface="Times New Roman" pitchFamily="-107" charset="0"/>
              </a:rPr>
              <a:t>Springald:</a:t>
            </a:r>
            <a:r>
              <a:rPr lang="en-US">
                <a:latin typeface="Times New Roman" pitchFamily="-107" charset="0"/>
              </a:rPr>
              <a:t> war engine of the catapult type, employing tension </a:t>
            </a:r>
          </a:p>
          <a:p>
            <a:pPr eaLnBrk="1" hangingPunct="1">
              <a:spcAft>
                <a:spcPct val="30000"/>
              </a:spcAft>
            </a:pPr>
            <a:r>
              <a:rPr lang="en-US" b="1">
                <a:latin typeface="Times New Roman" pitchFamily="-107" charset="0"/>
              </a:rPr>
              <a:t>Trebuchet:</a:t>
            </a:r>
            <a:r>
              <a:rPr lang="en-US">
                <a:latin typeface="Times New Roman" pitchFamily="-107" charset="0"/>
              </a:rPr>
              <a:t> war engine developed in the Middle Ages employing counterpoise </a:t>
            </a:r>
          </a:p>
          <a:p>
            <a:pPr eaLnBrk="1" hangingPunct="1">
              <a:spcAft>
                <a:spcPct val="30000"/>
              </a:spcAft>
            </a:pPr>
            <a:r>
              <a:rPr lang="en-US" b="1">
                <a:latin typeface="Times New Roman" pitchFamily="-107" charset="0"/>
              </a:rPr>
              <a:t>Turning Bridge:</a:t>
            </a:r>
            <a:r>
              <a:rPr lang="en-US">
                <a:latin typeface="Times New Roman" pitchFamily="-107" charset="0"/>
              </a:rPr>
              <a:t> a drawbridge that pivoted in the middle </a:t>
            </a:r>
          </a:p>
          <a:p>
            <a:pPr eaLnBrk="1" hangingPunct="1">
              <a:spcAft>
                <a:spcPct val="30000"/>
              </a:spcAft>
            </a:pPr>
            <a:r>
              <a:rPr lang="en-US" b="1">
                <a:latin typeface="Times New Roman" pitchFamily="-107" charset="0"/>
              </a:rPr>
              <a:t>Turret:</a:t>
            </a:r>
            <a:r>
              <a:rPr lang="en-US">
                <a:latin typeface="Times New Roman" pitchFamily="-107" charset="0"/>
              </a:rPr>
              <a:t> a small tower rising above and resting on one of the main towers, usually used as a look out point </a:t>
            </a:r>
          </a:p>
          <a:p>
            <a:pPr eaLnBrk="1" hangingPunct="1">
              <a:spcAft>
                <a:spcPct val="30000"/>
              </a:spcAft>
            </a:pPr>
            <a:r>
              <a:rPr lang="en-US" b="1">
                <a:latin typeface="Times New Roman" pitchFamily="-107" charset="0"/>
              </a:rPr>
              <a:t>Wall Walk:</a:t>
            </a:r>
            <a:r>
              <a:rPr lang="en-US">
                <a:latin typeface="Times New Roman" pitchFamily="-107" charset="0"/>
              </a:rPr>
              <a:t> the area along the tops of the walls from which soldiers could defend the castle </a:t>
            </a:r>
          </a:p>
          <a:p>
            <a:pPr eaLnBrk="1" hangingPunct="1">
              <a:spcAft>
                <a:spcPct val="30000"/>
              </a:spcAft>
            </a:pPr>
            <a:r>
              <a:rPr lang="en-US" b="1">
                <a:latin typeface="Times New Roman" pitchFamily="-107" charset="0"/>
              </a:rPr>
              <a:t>Ward:</a:t>
            </a:r>
            <a:r>
              <a:rPr lang="en-US">
                <a:latin typeface="Times New Roman" pitchFamily="-107" charset="0"/>
              </a:rPr>
              <a:t> courtyard or bailey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D75C0C-30DA-7042-9938-1632807D47AF}" type="datetimeFigureOut">
              <a:rPr lang="en-US" smtClean="0"/>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2321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D75C0C-30DA-7042-9938-1632807D47AF}" type="datetimeFigureOut">
              <a:rPr lang="en-US" smtClean="0"/>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693755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D75C0C-30DA-7042-9938-1632807D47AF}" type="datetimeFigureOut">
              <a:rPr lang="en-US" smtClean="0"/>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3161946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D75C0C-30DA-7042-9938-1632807D47AF}" type="datetimeFigureOut">
              <a:rPr lang="en-US" smtClean="0"/>
              <a:t>1/17/2013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637774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D75C0C-30DA-7042-9938-1632807D47AF}" type="datetimeFigureOut">
              <a:rPr lang="en-US" smtClean="0"/>
              <a:t>1/17/2013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3675675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D75C0C-30DA-7042-9938-1632807D47AF}" type="datetimeFigureOut">
              <a:rPr lang="en-US" smtClean="0"/>
              <a:t>1/17/2013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217137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D75C0C-30DA-7042-9938-1632807D47AF}" type="datetimeFigureOut">
              <a:rPr lang="en-US" smtClean="0"/>
              <a:t>1/17/2013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1337844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D75C0C-30DA-7042-9938-1632807D47AF}" type="datetimeFigureOut">
              <a:rPr lang="en-US" smtClean="0"/>
              <a:t>1/17/2013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152726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D75C0C-30DA-7042-9938-1632807D47AF}" type="datetimeFigureOut">
              <a:rPr lang="en-US" smtClean="0"/>
              <a:t>1/17/2013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1296425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D75C0C-30DA-7042-9938-1632807D47AF}" type="datetimeFigureOut">
              <a:rPr lang="en-US" smtClean="0"/>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2661059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D75C0C-30DA-7042-9938-1632807D47AF}" type="datetimeFigureOut">
              <a:rPr lang="en-US" smtClean="0"/>
              <a:t>1/17/2013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5136E-CF24-C74A-9D8D-106073B97A8C}" type="slidenum">
              <a:rPr lang="en-US" smtClean="0"/>
              <a:t>‹#›</a:t>
            </a:fld>
            <a:endParaRPr lang="en-US"/>
          </a:p>
        </p:txBody>
      </p:sp>
    </p:spTree>
    <p:extLst>
      <p:ext uri="{BB962C8B-B14F-4D97-AF65-F5344CB8AC3E}">
        <p14:creationId xmlns:p14="http://schemas.microsoft.com/office/powerpoint/2010/main" val="144250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804248" y="2132831"/>
            <a:ext cx="1873250" cy="1800225"/>
          </a:xfrm>
          <a:prstGeom prst="rect">
            <a:avLst/>
          </a:prstGeom>
        </p:spPr>
        <p:txBody>
          <a:bodyPr/>
          <a:lstStyle/>
          <a:p>
            <a:endParaRPr lang="en-GB"/>
          </a:p>
        </p:txBody>
      </p:sp>
      <p:sp>
        <p:nvSpPr>
          <p:cNvPr id="9" name="Picture Placeholder 7"/>
          <p:cNvSpPr>
            <a:spLocks noGrp="1"/>
          </p:cNvSpPr>
          <p:nvPr>
            <p:ph type="pic" sz="quarter" idx="11"/>
          </p:nvPr>
        </p:nvSpPr>
        <p:spPr>
          <a:xfrm>
            <a:off x="4932040" y="2132831"/>
            <a:ext cx="1873250" cy="1800225"/>
          </a:xfrm>
          <a:prstGeom prst="rect">
            <a:avLst/>
          </a:prstGeom>
        </p:spPr>
        <p:txBody>
          <a:bodyPr/>
          <a:lstStyle/>
          <a:p>
            <a:endParaRPr lang="en-GB"/>
          </a:p>
        </p:txBody>
      </p:sp>
      <p:sp>
        <p:nvSpPr>
          <p:cNvPr id="10" name="Picture Placeholder 7"/>
          <p:cNvSpPr>
            <a:spLocks noGrp="1"/>
          </p:cNvSpPr>
          <p:nvPr>
            <p:ph type="pic" sz="quarter" idx="12"/>
          </p:nvPr>
        </p:nvSpPr>
        <p:spPr>
          <a:xfrm>
            <a:off x="4932040" y="3933031"/>
            <a:ext cx="1873250" cy="1800225"/>
          </a:xfrm>
          <a:prstGeom prst="rect">
            <a:avLst/>
          </a:prstGeom>
        </p:spPr>
        <p:txBody>
          <a:bodyPr/>
          <a:lstStyle/>
          <a:p>
            <a:endParaRPr lang="en-GB"/>
          </a:p>
        </p:txBody>
      </p:sp>
      <p:sp>
        <p:nvSpPr>
          <p:cNvPr id="11" name="Picture Placeholder 7"/>
          <p:cNvSpPr>
            <a:spLocks noGrp="1"/>
          </p:cNvSpPr>
          <p:nvPr>
            <p:ph type="pic" sz="quarter" idx="13"/>
          </p:nvPr>
        </p:nvSpPr>
        <p:spPr>
          <a:xfrm>
            <a:off x="6804248" y="3933031"/>
            <a:ext cx="1873250" cy="1800225"/>
          </a:xfrm>
          <a:prstGeom prst="rect">
            <a:avLst/>
          </a:prstGeom>
        </p:spPr>
        <p:txBody>
          <a:bodyPr/>
          <a:lstStyle/>
          <a:p>
            <a:endParaRPr lang="en-GB"/>
          </a:p>
        </p:txBody>
      </p:sp>
      <p:sp>
        <p:nvSpPr>
          <p:cNvPr id="13" name="Text Placeholder 12"/>
          <p:cNvSpPr>
            <a:spLocks noGrp="1"/>
          </p:cNvSpPr>
          <p:nvPr>
            <p:ph type="body" sz="quarter" idx="14"/>
          </p:nvPr>
        </p:nvSpPr>
        <p:spPr>
          <a:xfrm>
            <a:off x="539552" y="4581128"/>
            <a:ext cx="3600450" cy="1655589"/>
          </a:xfrm>
          <a:prstGeom prst="rect">
            <a:avLst/>
          </a:prstGeom>
          <a:solidFill>
            <a:schemeClr val="bg1"/>
          </a:solidFill>
        </p:spPr>
        <p:txBody>
          <a:bodyPr/>
          <a:lstStyle>
            <a:lvl1pPr marL="0" indent="0">
              <a:buNone/>
              <a:defRPr sz="2000"/>
            </a:lvl1pPr>
            <a:lvl2pPr>
              <a:defRPr sz="2000"/>
            </a:lvl2pPr>
            <a:lvl3pPr>
              <a:defRPr sz="2000"/>
            </a:lvl3pPr>
            <a:lvl4pPr>
              <a:defRPr sz="2000"/>
            </a:lvl4pPr>
            <a:lvl5pPr>
              <a:defRPr sz="2000"/>
            </a:lvl5pPr>
          </a:lstStyle>
          <a:p>
            <a:pPr lvl="0"/>
            <a:endParaRPr lang="en-GB" dirty="0"/>
          </a:p>
        </p:txBody>
      </p:sp>
      <p:sp>
        <p:nvSpPr>
          <p:cNvPr id="14" name="Picture Placeholder 7"/>
          <p:cNvSpPr>
            <a:spLocks noGrp="1"/>
          </p:cNvSpPr>
          <p:nvPr>
            <p:ph type="pic" sz="quarter" idx="15"/>
          </p:nvPr>
        </p:nvSpPr>
        <p:spPr>
          <a:xfrm>
            <a:off x="539552" y="1484784"/>
            <a:ext cx="3600400" cy="2952353"/>
          </a:xfrm>
          <a:prstGeom prst="rect">
            <a:avLst/>
          </a:prstGeom>
        </p:spPr>
        <p:txBody>
          <a:bodyPr/>
          <a:lstStyle/>
          <a:p>
            <a:endParaRPr lang="en-GB"/>
          </a:p>
        </p:txBody>
      </p:sp>
    </p:spTree>
    <p:extLst>
      <p:ext uri="{BB962C8B-B14F-4D97-AF65-F5344CB8AC3E}">
        <p14:creationId xmlns:p14="http://schemas.microsoft.com/office/powerpoint/2010/main" val="35608471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804248" y="2132831"/>
            <a:ext cx="1873250" cy="1800225"/>
          </a:xfrm>
          <a:prstGeom prst="rect">
            <a:avLst/>
          </a:prstGeom>
        </p:spPr>
        <p:txBody>
          <a:bodyPr/>
          <a:lstStyle/>
          <a:p>
            <a:endParaRPr lang="en-GB"/>
          </a:p>
        </p:txBody>
      </p:sp>
      <p:sp>
        <p:nvSpPr>
          <p:cNvPr id="9" name="Picture Placeholder 7"/>
          <p:cNvSpPr>
            <a:spLocks noGrp="1"/>
          </p:cNvSpPr>
          <p:nvPr>
            <p:ph type="pic" sz="quarter" idx="11"/>
          </p:nvPr>
        </p:nvSpPr>
        <p:spPr>
          <a:xfrm>
            <a:off x="4932040" y="2132831"/>
            <a:ext cx="1873250" cy="1800225"/>
          </a:xfrm>
          <a:prstGeom prst="rect">
            <a:avLst/>
          </a:prstGeom>
        </p:spPr>
        <p:txBody>
          <a:bodyPr/>
          <a:lstStyle/>
          <a:p>
            <a:endParaRPr lang="en-GB"/>
          </a:p>
        </p:txBody>
      </p:sp>
      <p:sp>
        <p:nvSpPr>
          <p:cNvPr id="10" name="Picture Placeholder 7"/>
          <p:cNvSpPr>
            <a:spLocks noGrp="1"/>
          </p:cNvSpPr>
          <p:nvPr>
            <p:ph type="pic" sz="quarter" idx="12"/>
          </p:nvPr>
        </p:nvSpPr>
        <p:spPr>
          <a:xfrm>
            <a:off x="4932040" y="3933031"/>
            <a:ext cx="1873250" cy="1800225"/>
          </a:xfrm>
          <a:prstGeom prst="rect">
            <a:avLst/>
          </a:prstGeom>
        </p:spPr>
        <p:txBody>
          <a:bodyPr/>
          <a:lstStyle/>
          <a:p>
            <a:endParaRPr lang="en-GB"/>
          </a:p>
        </p:txBody>
      </p:sp>
      <p:sp>
        <p:nvSpPr>
          <p:cNvPr id="11" name="Picture Placeholder 7"/>
          <p:cNvSpPr>
            <a:spLocks noGrp="1"/>
          </p:cNvSpPr>
          <p:nvPr>
            <p:ph type="pic" sz="quarter" idx="13"/>
          </p:nvPr>
        </p:nvSpPr>
        <p:spPr>
          <a:xfrm>
            <a:off x="6804248" y="3933031"/>
            <a:ext cx="1873250" cy="1800225"/>
          </a:xfrm>
          <a:prstGeom prst="rect">
            <a:avLst/>
          </a:prstGeom>
        </p:spPr>
        <p:txBody>
          <a:bodyPr/>
          <a:lstStyle/>
          <a:p>
            <a:endParaRPr lang="en-GB"/>
          </a:p>
        </p:txBody>
      </p:sp>
      <p:sp>
        <p:nvSpPr>
          <p:cNvPr id="13" name="Text Placeholder 12"/>
          <p:cNvSpPr>
            <a:spLocks noGrp="1"/>
          </p:cNvSpPr>
          <p:nvPr>
            <p:ph type="body" sz="quarter" idx="14"/>
          </p:nvPr>
        </p:nvSpPr>
        <p:spPr>
          <a:xfrm>
            <a:off x="539552" y="4581128"/>
            <a:ext cx="3600450" cy="1655589"/>
          </a:xfrm>
          <a:prstGeom prst="rect">
            <a:avLst/>
          </a:prstGeom>
          <a:solidFill>
            <a:schemeClr val="bg1"/>
          </a:solidFill>
        </p:spPr>
        <p:txBody>
          <a:bodyPr/>
          <a:lstStyle>
            <a:lvl1pPr marL="0" indent="0">
              <a:buNone/>
              <a:defRPr sz="2000"/>
            </a:lvl1pPr>
            <a:lvl2pPr>
              <a:defRPr sz="2000"/>
            </a:lvl2pPr>
            <a:lvl3pPr>
              <a:defRPr sz="2000"/>
            </a:lvl3pPr>
            <a:lvl4pPr>
              <a:defRPr sz="2000"/>
            </a:lvl4pPr>
            <a:lvl5pPr>
              <a:defRPr sz="2000"/>
            </a:lvl5pPr>
          </a:lstStyle>
          <a:p>
            <a:pPr lvl="0"/>
            <a:endParaRPr lang="en-GB" dirty="0"/>
          </a:p>
        </p:txBody>
      </p:sp>
      <p:sp>
        <p:nvSpPr>
          <p:cNvPr id="14" name="Picture Placeholder 7"/>
          <p:cNvSpPr>
            <a:spLocks noGrp="1"/>
          </p:cNvSpPr>
          <p:nvPr>
            <p:ph type="pic" sz="quarter" idx="15"/>
          </p:nvPr>
        </p:nvSpPr>
        <p:spPr>
          <a:xfrm>
            <a:off x="539552" y="1484784"/>
            <a:ext cx="3600400" cy="2952353"/>
          </a:xfrm>
          <a:prstGeom prst="rect">
            <a:avLst/>
          </a:prstGeom>
        </p:spPr>
        <p:txBody>
          <a:bodyPr/>
          <a:lstStyle/>
          <a:p>
            <a:endParaRPr lang="en-GB"/>
          </a:p>
        </p:txBody>
      </p:sp>
    </p:spTree>
    <p:extLst>
      <p:ext uri="{BB962C8B-B14F-4D97-AF65-F5344CB8AC3E}">
        <p14:creationId xmlns:p14="http://schemas.microsoft.com/office/powerpoint/2010/main" val="35608471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804248" y="2132831"/>
            <a:ext cx="1873250" cy="1800225"/>
          </a:xfrm>
          <a:prstGeom prst="rect">
            <a:avLst/>
          </a:prstGeom>
        </p:spPr>
        <p:txBody>
          <a:bodyPr/>
          <a:lstStyle/>
          <a:p>
            <a:endParaRPr lang="en-GB"/>
          </a:p>
        </p:txBody>
      </p:sp>
      <p:sp>
        <p:nvSpPr>
          <p:cNvPr id="9" name="Picture Placeholder 7"/>
          <p:cNvSpPr>
            <a:spLocks noGrp="1"/>
          </p:cNvSpPr>
          <p:nvPr>
            <p:ph type="pic" sz="quarter" idx="11"/>
          </p:nvPr>
        </p:nvSpPr>
        <p:spPr>
          <a:xfrm>
            <a:off x="4932040" y="2132831"/>
            <a:ext cx="1873250" cy="1800225"/>
          </a:xfrm>
          <a:prstGeom prst="rect">
            <a:avLst/>
          </a:prstGeom>
        </p:spPr>
        <p:txBody>
          <a:bodyPr/>
          <a:lstStyle/>
          <a:p>
            <a:endParaRPr lang="en-GB"/>
          </a:p>
        </p:txBody>
      </p:sp>
      <p:sp>
        <p:nvSpPr>
          <p:cNvPr id="10" name="Picture Placeholder 7"/>
          <p:cNvSpPr>
            <a:spLocks noGrp="1"/>
          </p:cNvSpPr>
          <p:nvPr>
            <p:ph type="pic" sz="quarter" idx="12"/>
          </p:nvPr>
        </p:nvSpPr>
        <p:spPr>
          <a:xfrm>
            <a:off x="4932040" y="3933031"/>
            <a:ext cx="1873250" cy="1800225"/>
          </a:xfrm>
          <a:prstGeom prst="rect">
            <a:avLst/>
          </a:prstGeom>
        </p:spPr>
        <p:txBody>
          <a:bodyPr/>
          <a:lstStyle/>
          <a:p>
            <a:endParaRPr lang="en-GB"/>
          </a:p>
        </p:txBody>
      </p:sp>
      <p:sp>
        <p:nvSpPr>
          <p:cNvPr id="11" name="Picture Placeholder 7"/>
          <p:cNvSpPr>
            <a:spLocks noGrp="1"/>
          </p:cNvSpPr>
          <p:nvPr>
            <p:ph type="pic" sz="quarter" idx="13"/>
          </p:nvPr>
        </p:nvSpPr>
        <p:spPr>
          <a:xfrm>
            <a:off x="6804248" y="3933031"/>
            <a:ext cx="1873250" cy="1800225"/>
          </a:xfrm>
          <a:prstGeom prst="rect">
            <a:avLst/>
          </a:prstGeom>
        </p:spPr>
        <p:txBody>
          <a:bodyPr/>
          <a:lstStyle/>
          <a:p>
            <a:endParaRPr lang="en-GB"/>
          </a:p>
        </p:txBody>
      </p:sp>
      <p:sp>
        <p:nvSpPr>
          <p:cNvPr id="13" name="Text Placeholder 12"/>
          <p:cNvSpPr>
            <a:spLocks noGrp="1"/>
          </p:cNvSpPr>
          <p:nvPr>
            <p:ph type="body" sz="quarter" idx="14"/>
          </p:nvPr>
        </p:nvSpPr>
        <p:spPr>
          <a:xfrm>
            <a:off x="539552" y="4581128"/>
            <a:ext cx="3600450" cy="1655589"/>
          </a:xfrm>
          <a:prstGeom prst="rect">
            <a:avLst/>
          </a:prstGeom>
          <a:solidFill>
            <a:schemeClr val="bg1"/>
          </a:solidFill>
        </p:spPr>
        <p:txBody>
          <a:bodyPr/>
          <a:lstStyle>
            <a:lvl1pPr marL="0" indent="0">
              <a:buNone/>
              <a:defRPr sz="2000"/>
            </a:lvl1pPr>
            <a:lvl2pPr>
              <a:defRPr sz="2000"/>
            </a:lvl2pPr>
            <a:lvl3pPr>
              <a:defRPr sz="2000"/>
            </a:lvl3pPr>
            <a:lvl4pPr>
              <a:defRPr sz="2000"/>
            </a:lvl4pPr>
            <a:lvl5pPr>
              <a:defRPr sz="2000"/>
            </a:lvl5pPr>
          </a:lstStyle>
          <a:p>
            <a:pPr lvl="0"/>
            <a:endParaRPr lang="en-GB" dirty="0"/>
          </a:p>
        </p:txBody>
      </p:sp>
      <p:sp>
        <p:nvSpPr>
          <p:cNvPr id="14" name="Picture Placeholder 7"/>
          <p:cNvSpPr>
            <a:spLocks noGrp="1"/>
          </p:cNvSpPr>
          <p:nvPr>
            <p:ph type="pic" sz="quarter" idx="15"/>
          </p:nvPr>
        </p:nvSpPr>
        <p:spPr>
          <a:xfrm>
            <a:off x="539552" y="1484784"/>
            <a:ext cx="3600400" cy="2952353"/>
          </a:xfrm>
          <a:prstGeom prst="rect">
            <a:avLst/>
          </a:prstGeom>
        </p:spPr>
        <p:txBody>
          <a:bodyPr/>
          <a:lstStyle/>
          <a:p>
            <a:endParaRPr lang="en-GB"/>
          </a:p>
        </p:txBody>
      </p:sp>
    </p:spTree>
    <p:extLst>
      <p:ext uri="{BB962C8B-B14F-4D97-AF65-F5344CB8AC3E}">
        <p14:creationId xmlns:p14="http://schemas.microsoft.com/office/powerpoint/2010/main" val="35608471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p:transitio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804248" y="2132831"/>
            <a:ext cx="1873250" cy="1800225"/>
          </a:xfrm>
          <a:prstGeom prst="rect">
            <a:avLst/>
          </a:prstGeom>
        </p:spPr>
        <p:txBody>
          <a:bodyPr/>
          <a:lstStyle/>
          <a:p>
            <a:endParaRPr lang="en-GB"/>
          </a:p>
        </p:txBody>
      </p:sp>
      <p:sp>
        <p:nvSpPr>
          <p:cNvPr id="9" name="Picture Placeholder 7"/>
          <p:cNvSpPr>
            <a:spLocks noGrp="1"/>
          </p:cNvSpPr>
          <p:nvPr>
            <p:ph type="pic" sz="quarter" idx="11"/>
          </p:nvPr>
        </p:nvSpPr>
        <p:spPr>
          <a:xfrm>
            <a:off x="4932040" y="2132831"/>
            <a:ext cx="1873250" cy="1800225"/>
          </a:xfrm>
          <a:prstGeom prst="rect">
            <a:avLst/>
          </a:prstGeom>
        </p:spPr>
        <p:txBody>
          <a:bodyPr/>
          <a:lstStyle/>
          <a:p>
            <a:endParaRPr lang="en-GB"/>
          </a:p>
        </p:txBody>
      </p:sp>
      <p:sp>
        <p:nvSpPr>
          <p:cNvPr id="10" name="Picture Placeholder 7"/>
          <p:cNvSpPr>
            <a:spLocks noGrp="1"/>
          </p:cNvSpPr>
          <p:nvPr>
            <p:ph type="pic" sz="quarter" idx="12"/>
          </p:nvPr>
        </p:nvSpPr>
        <p:spPr>
          <a:xfrm>
            <a:off x="4932040" y="3933031"/>
            <a:ext cx="1873250" cy="1800225"/>
          </a:xfrm>
          <a:prstGeom prst="rect">
            <a:avLst/>
          </a:prstGeom>
        </p:spPr>
        <p:txBody>
          <a:bodyPr/>
          <a:lstStyle/>
          <a:p>
            <a:endParaRPr lang="en-GB"/>
          </a:p>
        </p:txBody>
      </p:sp>
      <p:sp>
        <p:nvSpPr>
          <p:cNvPr id="11" name="Picture Placeholder 7"/>
          <p:cNvSpPr>
            <a:spLocks noGrp="1"/>
          </p:cNvSpPr>
          <p:nvPr>
            <p:ph type="pic" sz="quarter" idx="13"/>
          </p:nvPr>
        </p:nvSpPr>
        <p:spPr>
          <a:xfrm>
            <a:off x="6804248" y="3933031"/>
            <a:ext cx="1873250" cy="1800225"/>
          </a:xfrm>
          <a:prstGeom prst="rect">
            <a:avLst/>
          </a:prstGeom>
        </p:spPr>
        <p:txBody>
          <a:bodyPr/>
          <a:lstStyle/>
          <a:p>
            <a:endParaRPr lang="en-GB"/>
          </a:p>
        </p:txBody>
      </p:sp>
      <p:sp>
        <p:nvSpPr>
          <p:cNvPr id="13" name="Text Placeholder 12"/>
          <p:cNvSpPr>
            <a:spLocks noGrp="1"/>
          </p:cNvSpPr>
          <p:nvPr>
            <p:ph type="body" sz="quarter" idx="14"/>
          </p:nvPr>
        </p:nvSpPr>
        <p:spPr>
          <a:xfrm>
            <a:off x="539552" y="4581128"/>
            <a:ext cx="3600450" cy="1655589"/>
          </a:xfrm>
          <a:prstGeom prst="rect">
            <a:avLst/>
          </a:prstGeom>
          <a:solidFill>
            <a:schemeClr val="bg1"/>
          </a:solidFill>
        </p:spPr>
        <p:txBody>
          <a:bodyPr/>
          <a:lstStyle>
            <a:lvl1pPr marL="0" indent="0">
              <a:buNone/>
              <a:defRPr sz="2000"/>
            </a:lvl1pPr>
            <a:lvl2pPr>
              <a:defRPr sz="2000"/>
            </a:lvl2pPr>
            <a:lvl3pPr>
              <a:defRPr sz="2000"/>
            </a:lvl3pPr>
            <a:lvl4pPr>
              <a:defRPr sz="2000"/>
            </a:lvl4pPr>
            <a:lvl5pPr>
              <a:defRPr sz="2000"/>
            </a:lvl5pPr>
          </a:lstStyle>
          <a:p>
            <a:pPr lvl="0"/>
            <a:endParaRPr lang="en-GB" dirty="0"/>
          </a:p>
        </p:txBody>
      </p:sp>
      <p:sp>
        <p:nvSpPr>
          <p:cNvPr id="14" name="Picture Placeholder 7"/>
          <p:cNvSpPr>
            <a:spLocks noGrp="1"/>
          </p:cNvSpPr>
          <p:nvPr>
            <p:ph type="pic" sz="quarter" idx="15"/>
          </p:nvPr>
        </p:nvSpPr>
        <p:spPr>
          <a:xfrm>
            <a:off x="539552" y="1484784"/>
            <a:ext cx="3600400" cy="2952353"/>
          </a:xfrm>
          <a:prstGeom prst="rect">
            <a:avLst/>
          </a:prstGeom>
        </p:spPr>
        <p:txBody>
          <a:bodyPr/>
          <a:lstStyle/>
          <a:p>
            <a:endParaRPr lang="en-GB"/>
          </a:p>
        </p:txBody>
      </p:sp>
    </p:spTree>
    <p:extLst>
      <p:ext uri="{BB962C8B-B14F-4D97-AF65-F5344CB8AC3E}">
        <p14:creationId xmlns:p14="http://schemas.microsoft.com/office/powerpoint/2010/main" val="35608471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D75C0C-30DA-7042-9938-1632807D47AF}" type="datetimeFigureOut">
              <a:rPr lang="en-US" smtClean="0"/>
              <a:t>1/17/2013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45136E-CF24-C74A-9D8D-106073B97A8C}" type="slidenum">
              <a:rPr lang="en-US" smtClean="0"/>
              <a:t>‹#›</a:t>
            </a:fld>
            <a:endParaRPr lang="en-US"/>
          </a:p>
        </p:txBody>
      </p:sp>
      <p:sp>
        <p:nvSpPr>
          <p:cNvPr id="7" name="Rectangle 6"/>
          <p:cNvSpPr/>
          <p:nvPr userDrawn="1"/>
        </p:nvSpPr>
        <p:spPr>
          <a:xfrm>
            <a:off x="1918839" y="188640"/>
            <a:ext cx="5356274"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Parts</a:t>
            </a:r>
            <a:r>
              <a:rPr lang="en-US" sz="5400" b="1" cap="none" spc="300" baseline="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of a castle</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360095487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800" r:id="rId12"/>
    <p:sldLayoutId id="2147483801" r:id="rId13"/>
    <p:sldLayoutId id="2147483802" r:id="rId14"/>
    <p:sldLayoutId id="214748380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sf"/><Relationship Id="rId1" Type="http://schemas.microsoft.com/office/2007/relationships/media" Target="../media/media1.asf"/><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asf"/><Relationship Id="rId1" Type="http://schemas.microsoft.com/office/2007/relationships/media" Target="../media/media2.asf"/><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hyperlink" Target="http://en.wikipedia.org/wiki/Nobility" TargetMode="External"/><Relationship Id="rId3" Type="http://schemas.openxmlformats.org/officeDocument/2006/relationships/image" Target="../media/image4.jpeg"/><Relationship Id="rId7" Type="http://schemas.openxmlformats.org/officeDocument/2006/relationships/image" Target="../media/image6.png"/><Relationship Id="rId12" Type="http://schemas.openxmlformats.org/officeDocument/2006/relationships/hyperlink" Target="http://en.wikipedia.org/wiki/Middle_Ages" TargetMode="External"/><Relationship Id="rId2" Type="http://schemas.openxmlformats.org/officeDocument/2006/relationships/slide" Target="slide11.xml"/><Relationship Id="rId1" Type="http://schemas.openxmlformats.org/officeDocument/2006/relationships/slideLayout" Target="../slideLayouts/slideLayout12.xml"/><Relationship Id="rId6" Type="http://schemas.openxmlformats.org/officeDocument/2006/relationships/slide" Target="slide15.xml"/><Relationship Id="rId11" Type="http://schemas.openxmlformats.org/officeDocument/2006/relationships/hyperlink" Target="http://en.wikipedia.org/wiki/Castle" TargetMode="External"/><Relationship Id="rId5" Type="http://schemas.openxmlformats.org/officeDocument/2006/relationships/image" Target="../media/image5.jpeg"/><Relationship Id="rId10" Type="http://schemas.openxmlformats.org/officeDocument/2006/relationships/hyperlink" Target="http://en.wikipedia.org/wiki/Fortified" TargetMode="External"/><Relationship Id="rId4" Type="http://schemas.openxmlformats.org/officeDocument/2006/relationships/slide" Target="slide10.xml"/><Relationship Id="rId9" Type="http://schemas.openxmlformats.org/officeDocument/2006/relationships/image" Target="../media/image7.jpeg"/></Relationships>
</file>

<file path=ppt/slides/_rels/slide11.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image" Target="../media/image6.png"/><Relationship Id="rId12" Type="http://schemas.openxmlformats.org/officeDocument/2006/relationships/hyperlink" Target="http://en.wikipedia.org/wiki/Defence_(military)" TargetMode="External"/><Relationship Id="rId2" Type="http://schemas.openxmlformats.org/officeDocument/2006/relationships/slide" Target="slide11.xml"/><Relationship Id="rId1" Type="http://schemas.openxmlformats.org/officeDocument/2006/relationships/slideLayout" Target="../slideLayouts/slideLayout13.xml"/><Relationship Id="rId6" Type="http://schemas.openxmlformats.org/officeDocument/2006/relationships/slide" Target="slide15.xml"/><Relationship Id="rId11" Type="http://schemas.openxmlformats.org/officeDocument/2006/relationships/hyperlink" Target="http://en.wikipedia.org/wiki/Castle" TargetMode="External"/><Relationship Id="rId5" Type="http://schemas.openxmlformats.org/officeDocument/2006/relationships/image" Target="../media/image5.jpeg"/><Relationship Id="rId10" Type="http://schemas.openxmlformats.org/officeDocument/2006/relationships/hyperlink" Target="http://en.wikipedia.org/wiki/Water" TargetMode="External"/><Relationship Id="rId4" Type="http://schemas.openxmlformats.org/officeDocument/2006/relationships/slide" Target="slide10.xml"/><Relationship Id="rId9"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slide" Target="slide11.xml"/><Relationship Id="rId1" Type="http://schemas.openxmlformats.org/officeDocument/2006/relationships/slideLayout" Target="../slideLayouts/slideLayout14.xml"/><Relationship Id="rId6" Type="http://schemas.openxmlformats.org/officeDocument/2006/relationships/slide" Target="slide15.xml"/><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hyperlink" Target="http://en.wikipedia.org/wiki/Defensive_wall" TargetMode="External"/><Relationship Id="rId4" Type="http://schemas.openxmlformats.org/officeDocument/2006/relationships/slide" Target="slide10.xml"/><Relationship Id="rId9" Type="http://schemas.openxmlformats.org/officeDocument/2006/relationships/image" Target="../media/image7.jpeg"/></Relationships>
</file>

<file path=ppt/slides/_rels/slide15.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hyperlink" Target="http://en.wikipedia.org/wiki/Siege" TargetMode="External"/><Relationship Id="rId3" Type="http://schemas.openxmlformats.org/officeDocument/2006/relationships/image" Target="../media/image4.jpeg"/><Relationship Id="rId7" Type="http://schemas.openxmlformats.org/officeDocument/2006/relationships/image" Target="../media/image6.png"/><Relationship Id="rId12" Type="http://schemas.openxmlformats.org/officeDocument/2006/relationships/hyperlink" Target="http://en.wikipedia.org/wiki/Castle" TargetMode="External"/><Relationship Id="rId17" Type="http://schemas.openxmlformats.org/officeDocument/2006/relationships/image" Target="../media/image12.jpeg"/><Relationship Id="rId2" Type="http://schemas.openxmlformats.org/officeDocument/2006/relationships/slide" Target="slide11.xml"/><Relationship Id="rId16" Type="http://schemas.openxmlformats.org/officeDocument/2006/relationships/hyperlink" Target="http://en.wikipedia.org/wiki/Winch" TargetMode="External"/><Relationship Id="rId1" Type="http://schemas.openxmlformats.org/officeDocument/2006/relationships/slideLayout" Target="../slideLayouts/slideLayout15.xml"/><Relationship Id="rId6" Type="http://schemas.openxmlformats.org/officeDocument/2006/relationships/slide" Target="slide15.xml"/><Relationship Id="rId11" Type="http://schemas.openxmlformats.org/officeDocument/2006/relationships/hyperlink" Target="http://en.wikipedia.org/wiki/Medieval" TargetMode="External"/><Relationship Id="rId5" Type="http://schemas.openxmlformats.org/officeDocument/2006/relationships/image" Target="../media/image5.jpeg"/><Relationship Id="rId15" Type="http://schemas.openxmlformats.org/officeDocument/2006/relationships/hyperlink" Target="http://en.wikipedia.org/wiki/Rope" TargetMode="External"/><Relationship Id="rId10" Type="http://schemas.openxmlformats.org/officeDocument/2006/relationships/hyperlink" Target="http://en.wikipedia.org/wiki/Grille" TargetMode="External"/><Relationship Id="rId4" Type="http://schemas.openxmlformats.org/officeDocument/2006/relationships/slide" Target="slide10.xml"/><Relationship Id="rId9" Type="http://schemas.openxmlformats.org/officeDocument/2006/relationships/image" Target="../media/image7.jpeg"/><Relationship Id="rId14" Type="http://schemas.openxmlformats.org/officeDocument/2006/relationships/hyperlink" Target="http://en.wikipedia.org/wiki/Chain" TargetMode="External"/></Relationships>
</file>

<file path=ppt/slides/_rels/slide16.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audio" Target="../media/audio2.bin"/><Relationship Id="rId7" Type="http://schemas.openxmlformats.org/officeDocument/2006/relationships/slide" Target="slide2.xml"/><Relationship Id="rId2" Type="http://schemas.openxmlformats.org/officeDocument/2006/relationships/audio" Target="../media/audio1.bin"/><Relationship Id="rId1" Type="http://schemas.openxmlformats.org/officeDocument/2006/relationships/slideLayout" Target="../slideLayouts/slideLayout7.xml"/><Relationship Id="rId6" Type="http://schemas.openxmlformats.org/officeDocument/2006/relationships/slide" Target="slide14.xml"/><Relationship Id="rId5" Type="http://schemas.openxmlformats.org/officeDocument/2006/relationships/image" Target="../media/image13.jpeg"/><Relationship Id="rId4" Type="http://schemas.openxmlformats.org/officeDocument/2006/relationships/audio" Target="../media/audio3.bin"/></Relationships>
</file>

<file path=ppt/slides/_rels/slide17.xml.rels><?xml version="1.0" encoding="UTF-8" standalone="yes"?>
<Relationships xmlns="http://schemas.openxmlformats.org/package/2006/relationships"><Relationship Id="rId3" Type="http://schemas.openxmlformats.org/officeDocument/2006/relationships/audio" Target="../media/audio5.bin"/><Relationship Id="rId2" Type="http://schemas.openxmlformats.org/officeDocument/2006/relationships/audio" Target="../media/audio4.bin"/><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audio" Target="../media/audio7.bin"/><Relationship Id="rId2" Type="http://schemas.openxmlformats.org/officeDocument/2006/relationships/audio" Target="../media/audio6.bin"/><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6712"/>
            <a:ext cx="8229600" cy="648072"/>
          </a:xfrm>
        </p:spPr>
        <p:txBody>
          <a:bodyPr>
            <a:normAutofit fontScale="90000"/>
          </a:bodyPr>
          <a:lstStyle/>
          <a:p>
            <a:r>
              <a:rPr lang="en-US" u="sng" dirty="0" smtClean="0"/>
              <a:t>Warm-up #8</a:t>
            </a:r>
            <a:endParaRPr lang="en-US" u="sng" dirty="0"/>
          </a:p>
        </p:txBody>
      </p:sp>
      <p:sp>
        <p:nvSpPr>
          <p:cNvPr id="5" name="Content Placeholder 4"/>
          <p:cNvSpPr>
            <a:spLocks noGrp="1"/>
          </p:cNvSpPr>
          <p:nvPr>
            <p:ph idx="1"/>
          </p:nvPr>
        </p:nvSpPr>
        <p:spPr/>
        <p:txBody>
          <a:bodyPr/>
          <a:lstStyle/>
          <a:p>
            <a:r>
              <a:rPr lang="en-US" dirty="0" smtClean="0"/>
              <a:t>Where did feudalism first emerge? How did it spread? (</a:t>
            </a:r>
            <a:r>
              <a:rPr lang="en-US" dirty="0" err="1" smtClean="0"/>
              <a:t>pg</a:t>
            </a:r>
            <a:r>
              <a:rPr lang="en-US" dirty="0" smtClean="0"/>
              <a:t> 244) </a:t>
            </a:r>
          </a:p>
          <a:p>
            <a:r>
              <a:rPr lang="en-US" dirty="0" smtClean="0"/>
              <a:t>What do you think makes a castle strong?</a:t>
            </a:r>
            <a:endParaRPr lang="en-US" dirty="0" smtClean="0"/>
          </a:p>
        </p:txBody>
      </p:sp>
      <p:sp>
        <p:nvSpPr>
          <p:cNvPr id="2" name="Rectangle 1"/>
          <p:cNvSpPr/>
          <p:nvPr/>
        </p:nvSpPr>
        <p:spPr>
          <a:xfrm>
            <a:off x="1259632" y="332656"/>
            <a:ext cx="6264696"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5703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2819400" y="1981200"/>
            <a:ext cx="3352800" cy="6858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600" b="1" dirty="0">
                <a:latin typeface="Old English" charset="0"/>
              </a:rPr>
              <a:t>Definition</a:t>
            </a:r>
            <a:endParaRPr lang="en-US" sz="3600" dirty="0">
              <a:latin typeface="Old English" charset="0"/>
            </a:endParaRPr>
          </a:p>
        </p:txBody>
      </p:sp>
      <p:sp>
        <p:nvSpPr>
          <p:cNvPr id="20483" name="Text Box 4"/>
          <p:cNvSpPr txBox="1">
            <a:spLocks noChangeArrowheads="1"/>
          </p:cNvSpPr>
          <p:nvPr/>
        </p:nvSpPr>
        <p:spPr bwMode="auto">
          <a:xfrm>
            <a:off x="609600" y="3200400"/>
            <a:ext cx="8153400" cy="3093154"/>
          </a:xfrm>
          <a:prstGeom prst="rect">
            <a:avLst/>
          </a:prstGeom>
          <a:noFill/>
          <a:ln w="9525">
            <a:noFill/>
            <a:miter lim="800000"/>
            <a:headEnd/>
            <a:tailEnd/>
          </a:ln>
        </p:spPr>
        <p:txBody>
          <a:bodyPr>
            <a:prstTxWarp prst="textNoShape">
              <a:avLst/>
            </a:prstTxWarp>
            <a:spAutoFit/>
          </a:bodyPr>
          <a:lstStyle/>
          <a:p>
            <a:pPr algn="ctr">
              <a:spcBef>
                <a:spcPct val="50000"/>
              </a:spcBef>
            </a:pPr>
            <a:r>
              <a:rPr lang="en-US" sz="3000" b="1" i="1" dirty="0"/>
              <a:t>Castle</a:t>
            </a:r>
            <a:r>
              <a:rPr lang="en-US" sz="3000" dirty="0"/>
              <a:t> - (Latin - </a:t>
            </a:r>
            <a:r>
              <a:rPr lang="en-US" sz="3000" i="1" dirty="0" err="1"/>
              <a:t>castellum</a:t>
            </a:r>
            <a:r>
              <a:rPr lang="en-US" sz="3000" dirty="0" err="1"/>
              <a:t>,”small</a:t>
            </a:r>
            <a:r>
              <a:rPr lang="en-US" sz="3000" dirty="0"/>
              <a:t> fortified place”)</a:t>
            </a:r>
          </a:p>
          <a:p>
            <a:pPr>
              <a:spcBef>
                <a:spcPct val="50000"/>
              </a:spcBef>
            </a:pPr>
            <a:r>
              <a:rPr lang="en-US" sz="3000" dirty="0"/>
              <a:t>A fortified residence of a lord or monarch.  Derived from the walled cities of ancient Rome and the fortified palaces of  Byzantium, the castle became virtually ubiquitous in western Europe during the wars of the late Middle Ages.</a:t>
            </a:r>
          </a:p>
        </p:txBody>
      </p:sp>
      <p:sp>
        <p:nvSpPr>
          <p:cNvPr id="6" name="TextBox 5"/>
          <p:cNvSpPr txBox="1"/>
          <p:nvPr/>
        </p:nvSpPr>
        <p:spPr>
          <a:xfrm>
            <a:off x="4198471" y="4691529"/>
            <a:ext cx="184666" cy="369332"/>
          </a:xfrm>
          <a:prstGeom prst="rect">
            <a:avLst/>
          </a:prstGeom>
          <a:noFill/>
        </p:spPr>
        <p:txBody>
          <a:bodyPr wrap="none" rtlCol="0">
            <a:spAutoFit/>
          </a:bodyPr>
          <a:lstStyle/>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503238"/>
          </a:xfrm>
        </p:spPr>
        <p:txBody>
          <a:bodyPr>
            <a:normAutofit fontScale="90000"/>
          </a:bodyPr>
          <a:lstStyle/>
          <a:p>
            <a:r>
              <a:rPr lang="en-US" dirty="0" smtClean="0"/>
              <a:t>Insert “</a:t>
            </a:r>
            <a:r>
              <a:rPr lang="en-US" dirty="0" err="1" smtClean="0"/>
              <a:t>feudalism_life</a:t>
            </a:r>
            <a:r>
              <a:rPr lang="en-US" dirty="0" smtClean="0"/>
              <a:t> in a castle”</a:t>
            </a:r>
            <a:endParaRPr lang="en-US" dirty="0"/>
          </a:p>
        </p:txBody>
      </p:sp>
      <p:pic>
        <p:nvPicPr>
          <p:cNvPr id="4" name="Feudalism__Life_in_a_Castle.asf">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8133"/>
            <a:ext cx="9144000" cy="6723956"/>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228600" y="7620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sz="3200" u="sng" dirty="0">
                <a:latin typeface="Old English" charset="0"/>
              </a:rPr>
              <a:t>History</a:t>
            </a:r>
            <a:endParaRPr lang="en-US" sz="3600" u="sng" dirty="0">
              <a:latin typeface="Old English" charset="0"/>
            </a:endParaRPr>
          </a:p>
        </p:txBody>
      </p:sp>
      <p:sp>
        <p:nvSpPr>
          <p:cNvPr id="24579" name="Rectangle 3"/>
          <p:cNvSpPr>
            <a:spLocks noGrp="1" noChangeArrowheads="1"/>
          </p:cNvSpPr>
          <p:nvPr>
            <p:ph sz="half" idx="1"/>
          </p:nvPr>
        </p:nvSpPr>
        <p:spPr bwMode="auto">
          <a:xfrm>
            <a:off x="0" y="1371601"/>
            <a:ext cx="5029200" cy="5486400"/>
          </a:xfrm>
          <a:noFill/>
          <a:ln>
            <a:miter lim="800000"/>
            <a:headEnd/>
            <a:tailEnd/>
          </a:ln>
        </p:spPr>
        <p:txBody>
          <a:bodyPr vert="horz" wrap="square" lIns="91440" tIns="45720" rIns="91440" bIns="45720" numCol="1" anchor="t" anchorCtr="0" compatLnSpc="1">
            <a:prstTxWarp prst="textNoShape">
              <a:avLst/>
            </a:prstTxWarp>
            <a:normAutofit lnSpcReduction="10000"/>
          </a:bodyPr>
          <a:lstStyle/>
          <a:p>
            <a:pPr eaLnBrk="1" hangingPunct="1"/>
            <a:r>
              <a:rPr lang="en-US" sz="2600" dirty="0"/>
              <a:t>Time Frame</a:t>
            </a:r>
          </a:p>
          <a:p>
            <a:pPr lvl="1" eaLnBrk="1" hangingPunct="1"/>
            <a:r>
              <a:rPr lang="en-US" sz="2600" dirty="0"/>
              <a:t>6</a:t>
            </a:r>
            <a:r>
              <a:rPr lang="en-US" sz="2600" baseline="30000" dirty="0"/>
              <a:t>th</a:t>
            </a:r>
            <a:r>
              <a:rPr lang="en-US" sz="2600" dirty="0"/>
              <a:t> Century - 10</a:t>
            </a:r>
            <a:r>
              <a:rPr lang="en-US" sz="2600" baseline="30000" dirty="0"/>
              <a:t>th</a:t>
            </a:r>
            <a:r>
              <a:rPr lang="en-US" sz="2600" dirty="0"/>
              <a:t> Century (medieval)</a:t>
            </a:r>
          </a:p>
          <a:p>
            <a:pPr lvl="1" eaLnBrk="1" hangingPunct="1"/>
            <a:r>
              <a:rPr lang="en-US" sz="2600" dirty="0"/>
              <a:t>11</a:t>
            </a:r>
            <a:r>
              <a:rPr lang="en-US" sz="2600" baseline="30000" dirty="0"/>
              <a:t>th</a:t>
            </a:r>
            <a:r>
              <a:rPr lang="en-US" sz="2600" dirty="0"/>
              <a:t> Century – 15</a:t>
            </a:r>
            <a:r>
              <a:rPr lang="en-US" sz="2600" baseline="30000" dirty="0"/>
              <a:t>th</a:t>
            </a:r>
            <a:r>
              <a:rPr lang="en-US" sz="2600" dirty="0"/>
              <a:t> Century (post-medieval)</a:t>
            </a:r>
          </a:p>
          <a:p>
            <a:pPr eaLnBrk="1" hangingPunct="1"/>
            <a:r>
              <a:rPr lang="en-US" sz="2600" dirty="0"/>
              <a:t>Construction Influences</a:t>
            </a:r>
          </a:p>
          <a:p>
            <a:pPr lvl="1" eaLnBrk="1" hangingPunct="1"/>
            <a:r>
              <a:rPr lang="en-US" sz="2600" dirty="0"/>
              <a:t>Residential Castles</a:t>
            </a:r>
          </a:p>
          <a:p>
            <a:pPr lvl="2" eaLnBrk="1" hangingPunct="1"/>
            <a:r>
              <a:rPr lang="en-US" sz="2600" dirty="0"/>
              <a:t>Status Symbol</a:t>
            </a:r>
          </a:p>
          <a:p>
            <a:pPr lvl="1" eaLnBrk="1" hangingPunct="1"/>
            <a:r>
              <a:rPr lang="en-US" sz="2600" dirty="0"/>
              <a:t>Military Castles</a:t>
            </a:r>
          </a:p>
          <a:p>
            <a:pPr lvl="2" eaLnBrk="1" hangingPunct="1"/>
            <a:r>
              <a:rPr lang="en-US" sz="2600" dirty="0"/>
              <a:t>Castle walls were increasingly thicker and stronger in response to the development of artillery</a:t>
            </a:r>
            <a:r>
              <a:rPr lang="en-US" sz="2600" dirty="0" smtClean="0"/>
              <a:t>.</a:t>
            </a:r>
            <a:endParaRPr lang="en-US" sz="2600" dirty="0"/>
          </a:p>
        </p:txBody>
      </p:sp>
      <p:sp>
        <p:nvSpPr>
          <p:cNvPr id="4" name="Content Placeholder 3"/>
          <p:cNvSpPr>
            <a:spLocks noGrp="1"/>
          </p:cNvSpPr>
          <p:nvPr>
            <p:ph sz="half" idx="2"/>
          </p:nvPr>
        </p:nvSpPr>
        <p:spPr>
          <a:xfrm>
            <a:off x="4800600" y="1189037"/>
            <a:ext cx="4343400" cy="5668963"/>
          </a:xfrm>
        </p:spPr>
        <p:txBody>
          <a:bodyPr>
            <a:normAutofit lnSpcReduction="10000"/>
          </a:bodyPr>
          <a:lstStyle/>
          <a:p>
            <a:pPr eaLnBrk="1" hangingPunct="1"/>
            <a:r>
              <a:rPr lang="en-US" sz="2600" dirty="0" smtClean="0"/>
              <a:t>The main function of all castles was defense.</a:t>
            </a:r>
          </a:p>
          <a:p>
            <a:pPr eaLnBrk="1" hangingPunct="1"/>
            <a:r>
              <a:rPr lang="en-US" sz="2600" dirty="0" smtClean="0"/>
              <a:t>Types</a:t>
            </a:r>
          </a:p>
          <a:p>
            <a:pPr lvl="1" eaLnBrk="1" hangingPunct="1"/>
            <a:r>
              <a:rPr lang="en-US" sz="2600" dirty="0" smtClean="0"/>
              <a:t>Simple Wooden Structures (Ring Works)</a:t>
            </a:r>
          </a:p>
          <a:p>
            <a:pPr lvl="2" eaLnBrk="1" hangingPunct="1"/>
            <a:r>
              <a:rPr lang="en-US" sz="2600" dirty="0" smtClean="0"/>
              <a:t>Set on mounds of dirt</a:t>
            </a:r>
          </a:p>
          <a:p>
            <a:pPr lvl="2" eaLnBrk="1" hangingPunct="1"/>
            <a:r>
              <a:rPr lang="en-US" sz="2600" dirty="0" smtClean="0"/>
              <a:t>Surrounded by a ditch</a:t>
            </a:r>
          </a:p>
          <a:p>
            <a:pPr lvl="1" eaLnBrk="1" hangingPunct="1"/>
            <a:r>
              <a:rPr lang="en-US" sz="2600" dirty="0" smtClean="0"/>
              <a:t>Stone Walls (Palisades)</a:t>
            </a:r>
          </a:p>
          <a:p>
            <a:pPr lvl="2" eaLnBrk="1" hangingPunct="1"/>
            <a:r>
              <a:rPr lang="en-US" sz="2600" dirty="0" smtClean="0"/>
              <a:t>Better Protection</a:t>
            </a:r>
          </a:p>
          <a:p>
            <a:pPr lvl="2" eaLnBrk="1" hangingPunct="1"/>
            <a:r>
              <a:rPr lang="en-US" sz="2600" dirty="0" err="1" smtClean="0"/>
              <a:t>Motte</a:t>
            </a:r>
            <a:r>
              <a:rPr lang="en-US" sz="2600" dirty="0" smtClean="0"/>
              <a:t> (Moat) – earth mound</a:t>
            </a:r>
          </a:p>
          <a:p>
            <a:pPr lvl="2" eaLnBrk="1" hangingPunct="1"/>
            <a:r>
              <a:rPr lang="en-US" sz="2600" dirty="0" smtClean="0"/>
              <a:t>Bailey – court yard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randombar(horizontal)">
                                      <p:cBhvr>
                                        <p:cTn id="7" dur="500"/>
                                        <p:tgtEl>
                                          <p:spTgt spid="24579">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4579">
                                            <p:txEl>
                                              <p:pRg st="1" end="1"/>
                                            </p:txEl>
                                          </p:spTgt>
                                        </p:tgtEl>
                                        <p:attrNameLst>
                                          <p:attrName>style.visibility</p:attrName>
                                        </p:attrNameLst>
                                      </p:cBhvr>
                                      <p:to>
                                        <p:strVal val="visible"/>
                                      </p:to>
                                    </p:set>
                                    <p:animEffect transition="in" filter="randombar(horizontal)">
                                      <p:cBhvr>
                                        <p:cTn id="10" dur="500"/>
                                        <p:tgtEl>
                                          <p:spTgt spid="24579">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4579">
                                            <p:txEl>
                                              <p:pRg st="2" end="2"/>
                                            </p:txEl>
                                          </p:spTgt>
                                        </p:tgtEl>
                                        <p:attrNameLst>
                                          <p:attrName>style.visibility</p:attrName>
                                        </p:attrNameLst>
                                      </p:cBhvr>
                                      <p:to>
                                        <p:strVal val="visible"/>
                                      </p:to>
                                    </p:set>
                                    <p:animEffect transition="in" filter="randombar(horizontal)">
                                      <p:cBhvr>
                                        <p:cTn id="13" dur="500"/>
                                        <p:tgtEl>
                                          <p:spTgt spid="2457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4579">
                                            <p:txEl>
                                              <p:pRg st="3" end="3"/>
                                            </p:txEl>
                                          </p:spTgt>
                                        </p:tgtEl>
                                        <p:attrNameLst>
                                          <p:attrName>style.visibility</p:attrName>
                                        </p:attrNameLst>
                                      </p:cBhvr>
                                      <p:to>
                                        <p:strVal val="visible"/>
                                      </p:to>
                                    </p:set>
                                    <p:animEffect transition="in" filter="randombar(horizontal)">
                                      <p:cBhvr>
                                        <p:cTn id="18" dur="500"/>
                                        <p:tgtEl>
                                          <p:spTgt spid="24579">
                                            <p:txEl>
                                              <p:pRg st="3" end="3"/>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4579">
                                            <p:txEl>
                                              <p:pRg st="4" end="4"/>
                                            </p:txEl>
                                          </p:spTgt>
                                        </p:tgtEl>
                                        <p:attrNameLst>
                                          <p:attrName>style.visibility</p:attrName>
                                        </p:attrNameLst>
                                      </p:cBhvr>
                                      <p:to>
                                        <p:strVal val="visible"/>
                                      </p:to>
                                    </p:set>
                                    <p:animEffect transition="in" filter="randombar(horizontal)">
                                      <p:cBhvr>
                                        <p:cTn id="21" dur="500"/>
                                        <p:tgtEl>
                                          <p:spTgt spid="24579">
                                            <p:txEl>
                                              <p:pRg st="4" end="4"/>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24579">
                                            <p:txEl>
                                              <p:pRg st="5" end="5"/>
                                            </p:txEl>
                                          </p:spTgt>
                                        </p:tgtEl>
                                        <p:attrNameLst>
                                          <p:attrName>style.visibility</p:attrName>
                                        </p:attrNameLst>
                                      </p:cBhvr>
                                      <p:to>
                                        <p:strVal val="visible"/>
                                      </p:to>
                                    </p:set>
                                    <p:animEffect transition="in" filter="randombar(horizontal)">
                                      <p:cBhvr>
                                        <p:cTn id="24" dur="500"/>
                                        <p:tgtEl>
                                          <p:spTgt spid="24579">
                                            <p:txEl>
                                              <p:pRg st="5" end="5"/>
                                            </p:txEl>
                                          </p:spTgt>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4579">
                                            <p:txEl>
                                              <p:pRg st="6" end="6"/>
                                            </p:txEl>
                                          </p:spTgt>
                                        </p:tgtEl>
                                        <p:attrNameLst>
                                          <p:attrName>style.visibility</p:attrName>
                                        </p:attrNameLst>
                                      </p:cBhvr>
                                      <p:to>
                                        <p:strVal val="visible"/>
                                      </p:to>
                                    </p:set>
                                    <p:animEffect transition="in" filter="randombar(horizontal)">
                                      <p:cBhvr>
                                        <p:cTn id="27" dur="500"/>
                                        <p:tgtEl>
                                          <p:spTgt spid="24579">
                                            <p:txEl>
                                              <p:pRg st="6" end="6"/>
                                            </p:txEl>
                                          </p:spTgt>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4579">
                                            <p:txEl>
                                              <p:pRg st="7" end="7"/>
                                            </p:txEl>
                                          </p:spTgt>
                                        </p:tgtEl>
                                        <p:attrNameLst>
                                          <p:attrName>style.visibility</p:attrName>
                                        </p:attrNameLst>
                                      </p:cBhvr>
                                      <p:to>
                                        <p:strVal val="visible"/>
                                      </p:to>
                                    </p:set>
                                    <p:animEffect transition="in" filter="randombar(horizontal)">
                                      <p:cBhvr>
                                        <p:cTn id="30" dur="500"/>
                                        <p:tgtEl>
                                          <p:spTgt spid="2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bwMode="auto">
          <a:xfrm>
            <a:off x="1219200" y="1447800"/>
            <a:ext cx="7162800" cy="54102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2800" dirty="0"/>
              <a:t>Keeps (Donjon) – </a:t>
            </a:r>
            <a:r>
              <a:rPr lang="en-US" sz="2800" i="1" dirty="0"/>
              <a:t>40 to 50 feet high</a:t>
            </a:r>
          </a:p>
          <a:p>
            <a:pPr lvl="1" eaLnBrk="1" hangingPunct="1"/>
            <a:r>
              <a:rPr lang="en-US" dirty="0"/>
              <a:t>Norman Influence</a:t>
            </a:r>
          </a:p>
          <a:p>
            <a:pPr lvl="1" eaLnBrk="1" hangingPunct="1"/>
            <a:r>
              <a:rPr lang="en-US" dirty="0"/>
              <a:t>Located within the Bailey</a:t>
            </a:r>
          </a:p>
          <a:p>
            <a:pPr lvl="1" eaLnBrk="1" hangingPunct="1"/>
            <a:r>
              <a:rPr lang="en-US" dirty="0"/>
              <a:t>Moats with Drawbridges</a:t>
            </a:r>
          </a:p>
          <a:p>
            <a:pPr lvl="1" eaLnBrk="1" hangingPunct="1"/>
            <a:r>
              <a:rPr lang="en-US" dirty="0"/>
              <a:t>Square vs. Round</a:t>
            </a:r>
          </a:p>
          <a:p>
            <a:pPr lvl="1" eaLnBrk="1" hangingPunct="1"/>
            <a:r>
              <a:rPr lang="en-US" dirty="0"/>
              <a:t>Final Defensive Position</a:t>
            </a:r>
          </a:p>
          <a:p>
            <a:pPr eaLnBrk="1" hangingPunct="1"/>
            <a:r>
              <a:rPr lang="en-US" sz="2800" dirty="0"/>
              <a:t>End of Castles</a:t>
            </a:r>
          </a:p>
          <a:p>
            <a:pPr lvl="1" eaLnBrk="1" hangingPunct="1"/>
            <a:r>
              <a:rPr lang="en-US" dirty="0"/>
              <a:t>Around 1500 AD (Gothic Period)</a:t>
            </a:r>
          </a:p>
          <a:p>
            <a:pPr lvl="1" eaLnBrk="1" hangingPunct="1"/>
            <a:r>
              <a:rPr lang="en-US" dirty="0"/>
              <a:t>Invention of Gunpowder</a:t>
            </a:r>
          </a:p>
          <a:p>
            <a:pPr lvl="1" eaLnBrk="1" hangingPunct="1"/>
            <a:r>
              <a:rPr lang="en-US" dirty="0"/>
              <a:t>Imposing Residence (Churches)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C:\Documents and Settings\awright\My Documents\My Pictures\bmparts.jpg"/>
          <p:cNvPicPr>
            <a:picLocks noChangeAspect="1" noChangeArrowheads="1"/>
          </p:cNvPicPr>
          <p:nvPr/>
        </p:nvPicPr>
        <p:blipFill>
          <a:blip r:embed="rId2"/>
          <a:srcRect/>
          <a:stretch>
            <a:fillRect/>
          </a:stretch>
        </p:blipFill>
        <p:spPr bwMode="auto">
          <a:xfrm>
            <a:off x="838200" y="1066800"/>
            <a:ext cx="7772400" cy="5311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0" y="838200"/>
            <a:ext cx="3886200" cy="762000"/>
          </a:xfrm>
          <a:noFill/>
          <a:ln>
            <a:miter lim="800000"/>
            <a:headEnd/>
            <a:tailEnd/>
          </a:ln>
        </p:spPr>
        <p:txBody>
          <a:bodyPr vert="horz" wrap="square" lIns="91440" tIns="45720" rIns="91440" bIns="45720" numCol="1" anchor="t" anchorCtr="0" compatLnSpc="1">
            <a:prstTxWarp prst="textNoShape">
              <a:avLst/>
            </a:prstTxWarp>
            <a:normAutofit/>
          </a:bodyPr>
          <a:lstStyle/>
          <a:p>
            <a:pPr algn="l" eaLnBrk="1" hangingPunct="1"/>
            <a:r>
              <a:rPr lang="en-US" sz="3200" dirty="0">
                <a:latin typeface="Old English" charset="0"/>
              </a:rPr>
              <a:t>Construction</a:t>
            </a:r>
          </a:p>
        </p:txBody>
      </p:sp>
      <p:sp>
        <p:nvSpPr>
          <p:cNvPr id="7171" name="Rectangle 3"/>
          <p:cNvSpPr>
            <a:spLocks noGrp="1" noChangeArrowheads="1"/>
          </p:cNvSpPr>
          <p:nvPr>
            <p:ph idx="1"/>
          </p:nvPr>
        </p:nvSpPr>
        <p:spPr bwMode="auto">
          <a:xfrm>
            <a:off x="457200" y="1371600"/>
            <a:ext cx="8305800" cy="533400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lnSpc>
                <a:spcPct val="90000"/>
              </a:lnSpc>
            </a:pPr>
            <a:r>
              <a:rPr lang="en-US" sz="2000" dirty="0"/>
              <a:t>Considerations</a:t>
            </a:r>
          </a:p>
          <a:p>
            <a:pPr lvl="1" eaLnBrk="1" hangingPunct="1">
              <a:lnSpc>
                <a:spcPct val="90000"/>
              </a:lnSpc>
            </a:pPr>
            <a:r>
              <a:rPr lang="en-US" sz="1800" dirty="0"/>
              <a:t>Castle License - Under Norman rule, noble men could not build castles without the monarch's permission. </a:t>
            </a:r>
          </a:p>
          <a:p>
            <a:pPr lvl="1" eaLnBrk="1" hangingPunct="1">
              <a:lnSpc>
                <a:spcPct val="90000"/>
              </a:lnSpc>
            </a:pPr>
            <a:r>
              <a:rPr lang="en-US" sz="1800" dirty="0"/>
              <a:t>Manpower (2000 tradesmen)</a:t>
            </a:r>
          </a:p>
          <a:p>
            <a:pPr lvl="1" eaLnBrk="1" hangingPunct="1">
              <a:lnSpc>
                <a:spcPct val="90000"/>
              </a:lnSpc>
            </a:pPr>
            <a:r>
              <a:rPr lang="en-US" sz="1800" dirty="0"/>
              <a:t>Weather</a:t>
            </a:r>
          </a:p>
          <a:p>
            <a:pPr lvl="1" eaLnBrk="1" hangingPunct="1">
              <a:lnSpc>
                <a:spcPct val="90000"/>
              </a:lnSpc>
            </a:pPr>
            <a:r>
              <a:rPr lang="en-US" sz="1800" dirty="0"/>
              <a:t>Time</a:t>
            </a:r>
          </a:p>
          <a:p>
            <a:pPr lvl="2" eaLnBrk="1" hangingPunct="1">
              <a:lnSpc>
                <a:spcPct val="90000"/>
              </a:lnSpc>
            </a:pPr>
            <a:r>
              <a:rPr lang="en-US" sz="1600" dirty="0"/>
              <a:t>10 Feet of Elevation Per Year</a:t>
            </a:r>
          </a:p>
          <a:p>
            <a:pPr lvl="2" eaLnBrk="1" hangingPunct="1">
              <a:lnSpc>
                <a:spcPct val="90000"/>
              </a:lnSpc>
            </a:pPr>
            <a:r>
              <a:rPr lang="en-US" sz="1600" dirty="0"/>
              <a:t>5 – 45 years</a:t>
            </a:r>
          </a:p>
          <a:p>
            <a:pPr lvl="1" eaLnBrk="1" hangingPunct="1">
              <a:lnSpc>
                <a:spcPct val="90000"/>
              </a:lnSpc>
            </a:pPr>
            <a:r>
              <a:rPr lang="en-US" sz="1800" dirty="0"/>
              <a:t>Cost (“Tens of Thousands of Pounds”)</a:t>
            </a:r>
          </a:p>
          <a:p>
            <a:pPr lvl="2" eaLnBrk="1" hangingPunct="1">
              <a:lnSpc>
                <a:spcPct val="90000"/>
              </a:lnSpc>
            </a:pPr>
            <a:r>
              <a:rPr lang="en-US" sz="1600" dirty="0"/>
              <a:t>Material</a:t>
            </a:r>
          </a:p>
          <a:p>
            <a:pPr lvl="2" eaLnBrk="1" hangingPunct="1">
              <a:lnSpc>
                <a:spcPct val="90000"/>
              </a:lnSpc>
            </a:pPr>
            <a:r>
              <a:rPr lang="en-US" sz="1600" dirty="0"/>
              <a:t>Manpower</a:t>
            </a:r>
          </a:p>
          <a:p>
            <a:pPr lvl="2" eaLnBrk="1" hangingPunct="1">
              <a:lnSpc>
                <a:spcPct val="90000"/>
              </a:lnSpc>
            </a:pPr>
            <a:r>
              <a:rPr lang="en-US" sz="1600" dirty="0"/>
              <a:t>$170.00 per sq. ft. in today's market + overhead</a:t>
            </a:r>
          </a:p>
          <a:p>
            <a:pPr eaLnBrk="1" hangingPunct="1">
              <a:lnSpc>
                <a:spcPct val="90000"/>
              </a:lnSpc>
            </a:pPr>
            <a:r>
              <a:rPr lang="en-US" sz="2000" dirty="0"/>
              <a:t>Built On Cliffs or a Bend In a River</a:t>
            </a:r>
          </a:p>
          <a:p>
            <a:pPr eaLnBrk="1" hangingPunct="1">
              <a:lnSpc>
                <a:spcPct val="90000"/>
              </a:lnSpc>
            </a:pPr>
            <a:r>
              <a:rPr lang="en-US" sz="2000" dirty="0"/>
              <a:t>Style</a:t>
            </a:r>
          </a:p>
          <a:p>
            <a:pPr lvl="1" eaLnBrk="1" hangingPunct="1">
              <a:lnSpc>
                <a:spcPct val="90000"/>
              </a:lnSpc>
            </a:pPr>
            <a:r>
              <a:rPr lang="en-US" sz="1800" dirty="0"/>
              <a:t>Ring-work - enclosure surrounded by a ditch with an earth rampart inside it, and a wooden fence around the rampart</a:t>
            </a:r>
          </a:p>
          <a:p>
            <a:pPr lvl="1" eaLnBrk="1" hangingPunct="1">
              <a:lnSpc>
                <a:spcPct val="90000"/>
              </a:lnSpc>
            </a:pPr>
            <a:r>
              <a:rPr lang="en-US" sz="1800" dirty="0" err="1"/>
              <a:t>Motte</a:t>
            </a:r>
            <a:r>
              <a:rPr lang="en-US" sz="1800" dirty="0"/>
              <a:t>-and-Bailey – mounds of dirt – wooden tower</a:t>
            </a:r>
          </a:p>
        </p:txBody>
      </p:sp>
      <p:sp>
        <p:nvSpPr>
          <p:cNvPr id="6" name="TextBox 5"/>
          <p:cNvSpPr txBox="1"/>
          <p:nvPr/>
        </p:nvSpPr>
        <p:spPr>
          <a:xfrm>
            <a:off x="1905000" y="381000"/>
            <a:ext cx="5715000" cy="609600"/>
          </a:xfrm>
          <a:prstGeom prst="rect">
            <a:avLst/>
          </a:prstGeom>
          <a:solidFill>
            <a:schemeClr val="bg1"/>
          </a:solidFill>
        </p:spPr>
        <p:txBody>
          <a:bodyPr wrap="square" rtlCol="0">
            <a:spAutoFit/>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blinds(horizontal)">
                                      <p:cBhvr>
                                        <p:cTn id="7" dur="500"/>
                                        <p:tgtEl>
                                          <p:spTgt spid="717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blinds(horizontal)">
                                      <p:cBhvr>
                                        <p:cTn id="10" dur="500"/>
                                        <p:tgtEl>
                                          <p:spTgt spid="7171">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blinds(horizontal)">
                                      <p:cBhvr>
                                        <p:cTn id="13" dur="500"/>
                                        <p:tgtEl>
                                          <p:spTgt spid="7171">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171">
                                            <p:txEl>
                                              <p:pRg st="3" end="3"/>
                                            </p:txEl>
                                          </p:spTgt>
                                        </p:tgtEl>
                                        <p:attrNameLst>
                                          <p:attrName>style.visibility</p:attrName>
                                        </p:attrNameLst>
                                      </p:cBhvr>
                                      <p:to>
                                        <p:strVal val="visible"/>
                                      </p:to>
                                    </p:set>
                                    <p:animEffect transition="in" filter="blinds(horizontal)">
                                      <p:cBhvr>
                                        <p:cTn id="16" dur="500"/>
                                        <p:tgtEl>
                                          <p:spTgt spid="7171">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animEffect transition="in" filter="blinds(horizontal)">
                                      <p:cBhvr>
                                        <p:cTn id="19" dur="500"/>
                                        <p:tgtEl>
                                          <p:spTgt spid="7171">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7171">
                                            <p:txEl>
                                              <p:pRg st="5" end="5"/>
                                            </p:txEl>
                                          </p:spTgt>
                                        </p:tgtEl>
                                        <p:attrNameLst>
                                          <p:attrName>style.visibility</p:attrName>
                                        </p:attrNameLst>
                                      </p:cBhvr>
                                      <p:to>
                                        <p:strVal val="visible"/>
                                      </p:to>
                                    </p:set>
                                    <p:animEffect transition="in" filter="blinds(horizontal)">
                                      <p:cBhvr>
                                        <p:cTn id="22" dur="500"/>
                                        <p:tgtEl>
                                          <p:spTgt spid="7171">
                                            <p:txEl>
                                              <p:pRg st="5" end="5"/>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171">
                                            <p:txEl>
                                              <p:pRg st="6" end="6"/>
                                            </p:txEl>
                                          </p:spTgt>
                                        </p:tgtEl>
                                        <p:attrNameLst>
                                          <p:attrName>style.visibility</p:attrName>
                                        </p:attrNameLst>
                                      </p:cBhvr>
                                      <p:to>
                                        <p:strVal val="visible"/>
                                      </p:to>
                                    </p:set>
                                    <p:animEffect transition="in" filter="blinds(horizontal)">
                                      <p:cBhvr>
                                        <p:cTn id="25" dur="500"/>
                                        <p:tgtEl>
                                          <p:spTgt spid="7171">
                                            <p:txEl>
                                              <p:pRg st="6" end="6"/>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7171">
                                            <p:txEl>
                                              <p:pRg st="7" end="7"/>
                                            </p:txEl>
                                          </p:spTgt>
                                        </p:tgtEl>
                                        <p:attrNameLst>
                                          <p:attrName>style.visibility</p:attrName>
                                        </p:attrNameLst>
                                      </p:cBhvr>
                                      <p:to>
                                        <p:strVal val="visible"/>
                                      </p:to>
                                    </p:set>
                                    <p:animEffect transition="in" filter="blinds(horizontal)">
                                      <p:cBhvr>
                                        <p:cTn id="28" dur="500"/>
                                        <p:tgtEl>
                                          <p:spTgt spid="7171">
                                            <p:txEl>
                                              <p:pRg st="7" end="7"/>
                                            </p:txEl>
                                          </p:spTgt>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7171">
                                            <p:txEl>
                                              <p:pRg st="8" end="8"/>
                                            </p:txEl>
                                          </p:spTgt>
                                        </p:tgtEl>
                                        <p:attrNameLst>
                                          <p:attrName>style.visibility</p:attrName>
                                        </p:attrNameLst>
                                      </p:cBhvr>
                                      <p:to>
                                        <p:strVal val="visible"/>
                                      </p:to>
                                    </p:set>
                                    <p:animEffect transition="in" filter="blinds(horizontal)">
                                      <p:cBhvr>
                                        <p:cTn id="31" dur="500"/>
                                        <p:tgtEl>
                                          <p:spTgt spid="7171">
                                            <p:txEl>
                                              <p:pRg st="8" end="8"/>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7171">
                                            <p:txEl>
                                              <p:pRg st="9" end="9"/>
                                            </p:txEl>
                                          </p:spTgt>
                                        </p:tgtEl>
                                        <p:attrNameLst>
                                          <p:attrName>style.visibility</p:attrName>
                                        </p:attrNameLst>
                                      </p:cBhvr>
                                      <p:to>
                                        <p:strVal val="visible"/>
                                      </p:to>
                                    </p:set>
                                    <p:animEffect transition="in" filter="blinds(horizontal)">
                                      <p:cBhvr>
                                        <p:cTn id="34" dur="500"/>
                                        <p:tgtEl>
                                          <p:spTgt spid="7171">
                                            <p:txEl>
                                              <p:pRg st="9" end="9"/>
                                            </p:txEl>
                                          </p:spTgt>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7171">
                                            <p:txEl>
                                              <p:pRg st="10" end="10"/>
                                            </p:txEl>
                                          </p:spTgt>
                                        </p:tgtEl>
                                        <p:attrNameLst>
                                          <p:attrName>style.visibility</p:attrName>
                                        </p:attrNameLst>
                                      </p:cBhvr>
                                      <p:to>
                                        <p:strVal val="visible"/>
                                      </p:to>
                                    </p:set>
                                    <p:animEffect transition="in" filter="blinds(horizontal)">
                                      <p:cBhvr>
                                        <p:cTn id="37" dur="500"/>
                                        <p:tgtEl>
                                          <p:spTgt spid="7171">
                                            <p:txEl>
                                              <p:pRg st="10" end="10"/>
                                            </p:txEl>
                                          </p:spTgt>
                                        </p:tgtEl>
                                      </p:cBhvr>
                                    </p:animEffect>
                                  </p:childTnLst>
                                </p:cTn>
                              </p:par>
                            </p:childTnLst>
                          </p:cTn>
                        </p:par>
                        <p:par>
                          <p:cTn id="38" fill="hold">
                            <p:stCondLst>
                              <p:cond delay="500"/>
                            </p:stCondLst>
                            <p:childTnLst>
                              <p:par>
                                <p:cTn id="39" presetID="3" presetClass="entr" presetSubtype="10" fill="hold" grpId="0" nodeType="afterEffect">
                                  <p:stCondLst>
                                    <p:cond delay="0"/>
                                  </p:stCondLst>
                                  <p:childTnLst>
                                    <p:set>
                                      <p:cBhvr>
                                        <p:cTn id="40" dur="1" fill="hold">
                                          <p:stCondLst>
                                            <p:cond delay="0"/>
                                          </p:stCondLst>
                                        </p:cTn>
                                        <p:tgtEl>
                                          <p:spTgt spid="7171">
                                            <p:txEl>
                                              <p:pRg st="11" end="11"/>
                                            </p:txEl>
                                          </p:spTgt>
                                        </p:tgtEl>
                                        <p:attrNameLst>
                                          <p:attrName>style.visibility</p:attrName>
                                        </p:attrNameLst>
                                      </p:cBhvr>
                                      <p:to>
                                        <p:strVal val="visible"/>
                                      </p:to>
                                    </p:set>
                                    <p:animEffect transition="in" filter="blinds(horizontal)">
                                      <p:cBhvr>
                                        <p:cTn id="41" dur="500"/>
                                        <p:tgtEl>
                                          <p:spTgt spid="7171">
                                            <p:txEl>
                                              <p:pRg st="11" end="11"/>
                                            </p:txEl>
                                          </p:spTgt>
                                        </p:tgtEl>
                                      </p:cBhvr>
                                    </p:animEffect>
                                  </p:childTnLst>
                                </p:cTn>
                              </p:par>
                            </p:childTnLst>
                          </p:cTn>
                        </p:par>
                        <p:par>
                          <p:cTn id="42" fill="hold">
                            <p:stCondLst>
                              <p:cond delay="1000"/>
                            </p:stCondLst>
                            <p:childTnLst>
                              <p:par>
                                <p:cTn id="43" presetID="3" presetClass="entr" presetSubtype="10" fill="hold" grpId="0" nodeType="afterEffect">
                                  <p:stCondLst>
                                    <p:cond delay="0"/>
                                  </p:stCondLst>
                                  <p:childTnLst>
                                    <p:set>
                                      <p:cBhvr>
                                        <p:cTn id="44" dur="1" fill="hold">
                                          <p:stCondLst>
                                            <p:cond delay="0"/>
                                          </p:stCondLst>
                                        </p:cTn>
                                        <p:tgtEl>
                                          <p:spTgt spid="7171">
                                            <p:txEl>
                                              <p:pRg st="12" end="12"/>
                                            </p:txEl>
                                          </p:spTgt>
                                        </p:tgtEl>
                                        <p:attrNameLst>
                                          <p:attrName>style.visibility</p:attrName>
                                        </p:attrNameLst>
                                      </p:cBhvr>
                                      <p:to>
                                        <p:strVal val="visible"/>
                                      </p:to>
                                    </p:set>
                                    <p:animEffect transition="in" filter="blinds(horizontal)">
                                      <p:cBhvr>
                                        <p:cTn id="45" dur="500"/>
                                        <p:tgtEl>
                                          <p:spTgt spid="7171">
                                            <p:txEl>
                                              <p:pRg st="12" end="12"/>
                                            </p:txEl>
                                          </p:spTgt>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7171">
                                            <p:txEl>
                                              <p:pRg st="13" end="13"/>
                                            </p:txEl>
                                          </p:spTgt>
                                        </p:tgtEl>
                                        <p:attrNameLst>
                                          <p:attrName>style.visibility</p:attrName>
                                        </p:attrNameLst>
                                      </p:cBhvr>
                                      <p:to>
                                        <p:strVal val="visible"/>
                                      </p:to>
                                    </p:set>
                                    <p:animEffect transition="in" filter="blinds(horizontal)">
                                      <p:cBhvr>
                                        <p:cTn id="48" dur="500"/>
                                        <p:tgtEl>
                                          <p:spTgt spid="7171">
                                            <p:txEl>
                                              <p:pRg st="13" end="13"/>
                                            </p:txEl>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7171">
                                            <p:txEl>
                                              <p:pRg st="14" end="14"/>
                                            </p:txEl>
                                          </p:spTgt>
                                        </p:tgtEl>
                                        <p:attrNameLst>
                                          <p:attrName>style.visibility</p:attrName>
                                        </p:attrNameLst>
                                      </p:cBhvr>
                                      <p:to>
                                        <p:strVal val="visible"/>
                                      </p:to>
                                    </p:set>
                                    <p:animEffect transition="in" filter="blinds(horizontal)">
                                      <p:cBhvr>
                                        <p:cTn id="51" dur="500"/>
                                        <p:tgtEl>
                                          <p:spTgt spid="7171">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p:spPr>
        <p:txBody>
          <a:bodyPr>
            <a:normAutofit fontScale="90000"/>
          </a:bodyPr>
          <a:lstStyle/>
          <a:p>
            <a:r>
              <a:rPr lang="en-US" dirty="0" smtClean="0"/>
              <a:t>Insert “Castles and Lords”</a:t>
            </a:r>
            <a:endParaRPr lang="en-US" dirty="0"/>
          </a:p>
        </p:txBody>
      </p:sp>
      <p:pic>
        <p:nvPicPr>
          <p:cNvPr id="4" name="Castles_and_Lords.asf">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47036" cy="6237312"/>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685800" y="1219200"/>
            <a:ext cx="8001000" cy="5219700"/>
          </a:xfrm>
          <a:prstGeom prst="rect">
            <a:avLst/>
          </a:prstGeom>
          <a:noFill/>
          <a:ln w="9525">
            <a:noFill/>
            <a:miter lim="800000"/>
            <a:headEnd/>
            <a:tailEnd/>
          </a:ln>
        </p:spPr>
        <p:txBody>
          <a:bodyPr>
            <a:prstTxWarp prst="textNoShape">
              <a:avLst/>
            </a:prstTxWarp>
            <a:spAutoFit/>
          </a:bodyPr>
          <a:lstStyle/>
          <a:p>
            <a:pPr>
              <a:spcBef>
                <a:spcPct val="30000"/>
              </a:spcBef>
              <a:spcAft>
                <a:spcPct val="30000"/>
              </a:spcAft>
              <a:buFontTx/>
              <a:buChar char="•"/>
            </a:pPr>
            <a:r>
              <a:rPr lang="en-US" sz="1600" b="1"/>
              <a:t>Bailey or Ward:</a:t>
            </a:r>
            <a:r>
              <a:rPr lang="en-US" sz="1600"/>
              <a:t> courtyard within the walls of the castle.</a:t>
            </a:r>
          </a:p>
          <a:p>
            <a:pPr>
              <a:spcBef>
                <a:spcPct val="30000"/>
              </a:spcBef>
              <a:spcAft>
                <a:spcPct val="30000"/>
              </a:spcAft>
              <a:buFontTx/>
              <a:buChar char="•"/>
            </a:pPr>
            <a:r>
              <a:rPr lang="en-US" sz="1600" b="1"/>
              <a:t>Concentric:</a:t>
            </a:r>
            <a:r>
              <a:rPr lang="en-US" sz="1600"/>
              <a:t> having two sets of walls, one inside the other </a:t>
            </a:r>
          </a:p>
          <a:p>
            <a:pPr>
              <a:spcBef>
                <a:spcPct val="30000"/>
              </a:spcBef>
              <a:spcAft>
                <a:spcPct val="30000"/>
              </a:spcAft>
              <a:buFontTx/>
              <a:buChar char="•"/>
            </a:pPr>
            <a:r>
              <a:rPr lang="en-US" sz="1600" b="1"/>
              <a:t>Crenel:</a:t>
            </a:r>
            <a:r>
              <a:rPr lang="en-US" sz="1600"/>
              <a:t> notched battlement made up of alternating openings in a square, saw-teeth pattern. </a:t>
            </a:r>
            <a:endParaRPr lang="en-US" sz="1600" b="1"/>
          </a:p>
          <a:p>
            <a:pPr>
              <a:spcBef>
                <a:spcPct val="30000"/>
              </a:spcBef>
              <a:spcAft>
                <a:spcPct val="30000"/>
              </a:spcAft>
              <a:buFontTx/>
              <a:buChar char="•"/>
            </a:pPr>
            <a:r>
              <a:rPr lang="en-US" sz="1600" b="1"/>
              <a:t>Donjon:</a:t>
            </a:r>
            <a:r>
              <a:rPr lang="en-US" sz="1600"/>
              <a:t> the inner stronghold (keep) of a castle. </a:t>
            </a:r>
          </a:p>
          <a:p>
            <a:pPr>
              <a:spcBef>
                <a:spcPct val="30000"/>
              </a:spcBef>
              <a:spcAft>
                <a:spcPct val="30000"/>
              </a:spcAft>
              <a:buFontTx/>
              <a:buChar char="•"/>
            </a:pPr>
            <a:r>
              <a:rPr lang="en-US" sz="1600" b="1"/>
              <a:t>Drum Tower:</a:t>
            </a:r>
            <a:r>
              <a:rPr lang="en-US" sz="1600"/>
              <a:t> a round tower built into a wall</a:t>
            </a:r>
            <a:endParaRPr lang="en-US" sz="1600" b="1"/>
          </a:p>
          <a:p>
            <a:pPr>
              <a:spcBef>
                <a:spcPct val="30000"/>
              </a:spcBef>
              <a:spcAft>
                <a:spcPct val="30000"/>
              </a:spcAft>
              <a:buFontTx/>
              <a:buChar char="•"/>
            </a:pPr>
            <a:r>
              <a:rPr lang="en-US" sz="1600" b="1"/>
              <a:t>Merlon:</a:t>
            </a:r>
            <a:r>
              <a:rPr lang="en-US" sz="1600"/>
              <a:t> part of a battlement, the square "saw tooth" between crenels</a:t>
            </a:r>
            <a:endParaRPr lang="en-US" sz="1600" b="1"/>
          </a:p>
          <a:p>
            <a:pPr>
              <a:spcBef>
                <a:spcPct val="30000"/>
              </a:spcBef>
              <a:spcAft>
                <a:spcPct val="30000"/>
              </a:spcAft>
              <a:buFontTx/>
              <a:buChar char="•"/>
            </a:pPr>
            <a:r>
              <a:rPr lang="en-US" sz="1600" b="1"/>
              <a:t>Moat (Motte):</a:t>
            </a:r>
            <a:r>
              <a:rPr lang="en-US" sz="1600"/>
              <a:t>  </a:t>
            </a:r>
            <a:r>
              <a:rPr lang="en-US" sz="1600">
                <a:solidFill>
                  <a:srgbClr val="000000"/>
                </a:solidFill>
              </a:rPr>
              <a:t>The name moat, properly meaning, bank or mound, was transferred to the ditch surrounding a castle.  The trench around the rampart of a castle or other fortified place was often filled with water.</a:t>
            </a:r>
            <a:endParaRPr lang="en-US" sz="1600"/>
          </a:p>
          <a:p>
            <a:pPr>
              <a:spcBef>
                <a:spcPct val="30000"/>
              </a:spcBef>
              <a:spcAft>
                <a:spcPct val="30000"/>
              </a:spcAft>
              <a:buFontTx/>
              <a:buChar char="•"/>
            </a:pPr>
            <a:r>
              <a:rPr lang="en-US" sz="1600" b="1"/>
              <a:t>Palisade:</a:t>
            </a:r>
            <a:r>
              <a:rPr lang="en-US" sz="1600"/>
              <a:t> a sturdy wooden fence built to enclose a site until a permanent stone wall could be constructed </a:t>
            </a:r>
          </a:p>
          <a:p>
            <a:pPr>
              <a:spcBef>
                <a:spcPct val="30000"/>
              </a:spcBef>
              <a:spcAft>
                <a:spcPct val="30000"/>
              </a:spcAft>
              <a:buFontTx/>
              <a:buChar char="•"/>
            </a:pPr>
            <a:r>
              <a:rPr lang="en-US" sz="1600" b="1"/>
              <a:t>Sapping:</a:t>
            </a:r>
            <a:r>
              <a:rPr lang="en-US" sz="1600"/>
              <a:t> undermining, as of a castle wall </a:t>
            </a:r>
          </a:p>
          <a:p>
            <a:pPr>
              <a:spcBef>
                <a:spcPct val="30000"/>
              </a:spcBef>
              <a:spcAft>
                <a:spcPct val="30000"/>
              </a:spcAft>
              <a:buFontTx/>
              <a:buChar char="•"/>
            </a:pPr>
            <a:r>
              <a:rPr lang="en-US" sz="1600" b="1"/>
              <a:t>Turret:</a:t>
            </a:r>
            <a:r>
              <a:rPr lang="en-US" sz="1600"/>
              <a:t> a small tower rising above and resting on one of the main towers, usually used as a look out point </a:t>
            </a:r>
          </a:p>
          <a:p>
            <a:pPr>
              <a:spcBef>
                <a:spcPct val="30000"/>
              </a:spcBef>
              <a:spcAft>
                <a:spcPct val="30000"/>
              </a:spcAft>
              <a:buFontTx/>
              <a:buChar char="•"/>
            </a:pPr>
            <a:r>
              <a:rPr lang="en-US" sz="1600" b="1"/>
              <a:t>Wall Walk:</a:t>
            </a:r>
            <a:r>
              <a:rPr lang="en-US" sz="1600"/>
              <a:t> the area along the tops of the walls from which soldiers could defend the castle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box(out)">
                                      <p:cBhvr>
                                        <p:cTn id="7" dur="500"/>
                                        <p:tgtEl>
                                          <p:spTgt spid="1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hlinkClick r:id="rId2" action="ppaction://hlinksldjump"/>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934" r="10934"/>
          <a:stretch>
            <a:fillRect/>
          </a:stretch>
        </p:blipFill>
        <p:spPr/>
      </p:pic>
      <p:pic>
        <p:nvPicPr>
          <p:cNvPr id="8" name="Picture Placeholder 7">
            <a:hlinkClick r:id="rId4" action="ppaction://hlinksldjump"/>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14505" r="14505"/>
          <a:stretch>
            <a:fillRect/>
          </a:stretch>
        </p:blipFill>
        <p:spPr/>
      </p:pic>
      <p:pic>
        <p:nvPicPr>
          <p:cNvPr id="11" name="Picture Placeholder 10">
            <a:hlinkClick r:id="rId6" action="ppaction://hlinksldjump"/>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3008" b="3008"/>
          <a:stretch>
            <a:fillRect/>
          </a:stretch>
        </p:blipFill>
        <p:spPr/>
      </p:pic>
      <p:pic>
        <p:nvPicPr>
          <p:cNvPr id="10" name="Picture Placeholder 9">
            <a:hlinkClick r:id="rId8" action="ppaction://hlinksldjump"/>
          </p:cNvPr>
          <p:cNvPicPr>
            <a:picLocks noGrp="1"/>
          </p:cNvPicPr>
          <p:nvPr>
            <p:ph type="pic" sz="quarter" idx="13"/>
          </p:nvPr>
        </p:nvPicPr>
        <p:blipFill>
          <a:blip r:embed="rId9" cstate="print">
            <a:extLst>
              <a:ext uri="{28A0092B-C50C-407E-A947-70E740481C1C}">
                <a14:useLocalDpi xmlns:a14="http://schemas.microsoft.com/office/drawing/2010/main" val="0"/>
              </a:ext>
            </a:extLst>
          </a:blip>
          <a:srcRect l="48" r="48"/>
          <a:stretch>
            <a:fillRect/>
          </a:stretch>
        </p:blipFill>
        <p:spPr/>
      </p:pic>
      <p:sp>
        <p:nvSpPr>
          <p:cNvPr id="6" name="Text Placeholder 5"/>
          <p:cNvSpPr>
            <a:spLocks noGrp="1"/>
          </p:cNvSpPr>
          <p:nvPr>
            <p:ph type="body" sz="quarter" idx="14"/>
          </p:nvPr>
        </p:nvSpPr>
        <p:spPr>
          <a:xfrm>
            <a:off x="539552" y="4581128"/>
            <a:ext cx="3956248" cy="2048272"/>
          </a:xfrm>
        </p:spPr>
        <p:txBody>
          <a:bodyPr>
            <a:noAutofit/>
          </a:bodyPr>
          <a:lstStyle/>
          <a:p>
            <a:r>
              <a:rPr lang="en-GB" sz="1600" dirty="0" smtClean="0">
                <a:effectLst/>
              </a:rPr>
              <a:t>A </a:t>
            </a:r>
            <a:r>
              <a:rPr lang="en-GB" sz="1600" b="1" dirty="0" smtClean="0">
                <a:effectLst/>
              </a:rPr>
              <a:t>keep</a:t>
            </a:r>
            <a:r>
              <a:rPr lang="en-GB" sz="1600" dirty="0" smtClean="0">
                <a:effectLst/>
              </a:rPr>
              <a:t> (from the Middle English </a:t>
            </a:r>
            <a:r>
              <a:rPr lang="en-GB" sz="1600" i="1" dirty="0" err="1" smtClean="0">
                <a:effectLst/>
              </a:rPr>
              <a:t>kype</a:t>
            </a:r>
            <a:r>
              <a:rPr lang="en-GB" sz="1600" dirty="0" smtClean="0">
                <a:effectLst/>
              </a:rPr>
              <a:t>) is a type of </a:t>
            </a:r>
            <a:r>
              <a:rPr lang="en-GB" sz="1600" dirty="0" smtClean="0">
                <a:effectLst/>
                <a:hlinkClick r:id="rId10" action="ppaction://hlinkfile" tooltip="Fortified"/>
              </a:rPr>
              <a:t>fortified</a:t>
            </a:r>
            <a:r>
              <a:rPr lang="en-GB" sz="1600" dirty="0" smtClean="0">
                <a:effectLst/>
              </a:rPr>
              <a:t> tower built within </a:t>
            </a:r>
            <a:r>
              <a:rPr lang="en-GB" sz="1600" dirty="0" smtClean="0">
                <a:effectLst/>
                <a:hlinkClick r:id="rId11" action="ppaction://hlinkfile" tooltip="Castle"/>
              </a:rPr>
              <a:t>castles</a:t>
            </a:r>
            <a:r>
              <a:rPr lang="en-GB" sz="1600" dirty="0" smtClean="0">
                <a:effectLst/>
              </a:rPr>
              <a:t> during the </a:t>
            </a:r>
            <a:r>
              <a:rPr lang="en-GB" sz="1600" dirty="0" smtClean="0">
                <a:effectLst/>
                <a:hlinkClick r:id="rId12" action="ppaction://hlinkfile" tooltip="Middle Ages"/>
              </a:rPr>
              <a:t>Middle Ages</a:t>
            </a:r>
            <a:r>
              <a:rPr lang="en-GB" sz="1600" dirty="0" smtClean="0">
                <a:effectLst/>
              </a:rPr>
              <a:t> by European </a:t>
            </a:r>
            <a:r>
              <a:rPr lang="en-GB" sz="1600" dirty="0" smtClean="0">
                <a:effectLst/>
                <a:hlinkClick r:id="rId13" action="ppaction://hlinkfile" tooltip="Nobility"/>
              </a:rPr>
              <a:t>nobility</a:t>
            </a:r>
            <a:r>
              <a:rPr lang="en-GB" sz="1600" dirty="0" smtClean="0">
                <a:effectLst/>
              </a:rPr>
              <a:t>. Scholars have debated the scope of the word </a:t>
            </a:r>
            <a:r>
              <a:rPr lang="en-GB" sz="1600" i="1" dirty="0" smtClean="0">
                <a:effectLst/>
              </a:rPr>
              <a:t>keep</a:t>
            </a:r>
            <a:r>
              <a:rPr lang="en-GB" sz="1600" dirty="0" smtClean="0">
                <a:effectLst/>
              </a:rPr>
              <a:t>, but usually consider it to refer to large towers in castles that were fortified residences, used as a refuge of last resort should the rest of the castle fall to an adversary.</a:t>
            </a:r>
            <a:endParaRPr lang="en-GB" sz="1600" dirty="0"/>
          </a:p>
        </p:txBody>
      </p:sp>
      <p:pic>
        <p:nvPicPr>
          <p:cNvPr id="12" name="Picture Placeholder 11"/>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8406" r="8406"/>
          <a:stretch>
            <a:fillRect/>
          </a:stretch>
        </p:blipFill>
        <p:spPr>
          <a:ln w="25400">
            <a:solidFill>
              <a:schemeClr val="tx1"/>
            </a:solidFill>
          </a:ln>
        </p:spPr>
      </p:pic>
      <p:sp>
        <p:nvSpPr>
          <p:cNvPr id="13" name="Action Button: Home 12">
            <a:hlinkClick r:id="" action="ppaction://hlinkshowjump?jump=firstslide" highlightClick="1"/>
          </p:cNvPr>
          <p:cNvSpPr/>
          <p:nvPr/>
        </p:nvSpPr>
        <p:spPr>
          <a:xfrm>
            <a:off x="8172400" y="6190382"/>
            <a:ext cx="576064"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84468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mp:transition xmlns:mp="http://schemas.microsoft.com/office/mac/powerpoint/2008/main" spd="slow"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8">
            <a:hlinkClick r:id="rId2" action="ppaction://hlinksldjump"/>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934" r="10934"/>
          <a:stretch>
            <a:fillRect/>
          </a:stretch>
        </p:blipFill>
        <p:spPr/>
      </p:pic>
      <p:pic>
        <p:nvPicPr>
          <p:cNvPr id="18" name="Picture Placeholder 7">
            <a:hlinkClick r:id="rId4" action="ppaction://hlinksldjump"/>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14505" r="14505"/>
          <a:stretch>
            <a:fillRect/>
          </a:stretch>
        </p:blipFill>
        <p:spPr/>
      </p:pic>
      <p:pic>
        <p:nvPicPr>
          <p:cNvPr id="19" name="Picture Placeholder 10">
            <a:hlinkClick r:id="rId6" action="ppaction://hlinksldjump"/>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3008" b="3008"/>
          <a:stretch>
            <a:fillRect/>
          </a:stretch>
        </p:blipFill>
        <p:spPr/>
      </p:pic>
      <p:pic>
        <p:nvPicPr>
          <p:cNvPr id="20" name="Picture Placeholder 9">
            <a:hlinkClick r:id="rId8" action="ppaction://hlinksldjump"/>
          </p:cNvPr>
          <p:cNvPicPr>
            <a:picLocks noGrp="1"/>
          </p:cNvPicPr>
          <p:nvPr>
            <p:ph type="pic" sz="quarter" idx="13"/>
          </p:nvPr>
        </p:nvPicPr>
        <p:blipFill>
          <a:blip r:embed="rId9" cstate="print">
            <a:extLst>
              <a:ext uri="{28A0092B-C50C-407E-A947-70E740481C1C}">
                <a14:useLocalDpi xmlns:a14="http://schemas.microsoft.com/office/drawing/2010/main" val="0"/>
              </a:ext>
            </a:extLst>
          </a:blip>
          <a:srcRect l="48" r="48"/>
          <a:stretch>
            <a:fillRect/>
          </a:stretch>
        </p:blipFill>
        <p:spPr/>
      </p:pic>
      <p:sp>
        <p:nvSpPr>
          <p:cNvPr id="6" name="Text Placeholder 5"/>
          <p:cNvSpPr>
            <a:spLocks noGrp="1"/>
          </p:cNvSpPr>
          <p:nvPr>
            <p:ph type="body" sz="quarter" idx="14"/>
          </p:nvPr>
        </p:nvSpPr>
        <p:spPr>
          <a:xfrm>
            <a:off x="539552" y="4191000"/>
            <a:ext cx="4337248" cy="2438400"/>
          </a:xfrm>
        </p:spPr>
        <p:txBody>
          <a:bodyPr>
            <a:noAutofit/>
          </a:bodyPr>
          <a:lstStyle/>
          <a:p>
            <a:r>
              <a:rPr lang="en-GB" sz="1800" dirty="0" smtClean="0">
                <a:effectLst/>
              </a:rPr>
              <a:t>A </a:t>
            </a:r>
            <a:r>
              <a:rPr lang="en-GB" sz="1800" b="1" dirty="0" smtClean="0">
                <a:effectLst/>
              </a:rPr>
              <a:t>moat</a:t>
            </a:r>
            <a:r>
              <a:rPr lang="en-GB" sz="1800" dirty="0" smtClean="0">
                <a:effectLst/>
              </a:rPr>
              <a:t> is a deep, broad ditch, either dry or filled with </a:t>
            </a:r>
            <a:r>
              <a:rPr lang="en-GB" sz="1800" dirty="0" smtClean="0">
                <a:effectLst/>
                <a:hlinkClick r:id="rId10" action="ppaction://hlinkfile" tooltip="Water"/>
              </a:rPr>
              <a:t>water</a:t>
            </a:r>
            <a:r>
              <a:rPr lang="en-GB" sz="1800" dirty="0" smtClean="0">
                <a:effectLst/>
              </a:rPr>
              <a:t>, that surrounds a </a:t>
            </a:r>
            <a:r>
              <a:rPr lang="en-GB" sz="1800" dirty="0" smtClean="0">
                <a:effectLst/>
                <a:hlinkClick r:id="rId11" action="ppaction://hlinkfile" tooltip="Castle"/>
              </a:rPr>
              <a:t>castle</a:t>
            </a:r>
            <a:r>
              <a:rPr lang="en-GB" sz="1800" dirty="0" smtClean="0">
                <a:effectLst/>
              </a:rPr>
              <a:t>, other building or town, historically to provide it with a preliminary line of </a:t>
            </a:r>
            <a:r>
              <a:rPr lang="en-GB" sz="1800" dirty="0" smtClean="0">
                <a:effectLst/>
                <a:hlinkClick r:id="rId12" action="ppaction://hlinkfile" tooltip="Defence (military)"/>
              </a:rPr>
              <a:t>defence</a:t>
            </a:r>
            <a:r>
              <a:rPr lang="en-GB" sz="1800" dirty="0" smtClean="0">
                <a:effectLst/>
              </a:rPr>
              <a:t>. In some places moats evolved into more extensive water defences, including natural or artificial lakes, dams and sluices. In later periods the moat or water defences may be largely ornamental.</a:t>
            </a:r>
            <a:endParaRPr lang="en-GB" sz="1800" dirty="0"/>
          </a:p>
        </p:txBody>
      </p:sp>
      <p:pic>
        <p:nvPicPr>
          <p:cNvPr id="2" name="Picture Placeholder 1"/>
          <p:cNvPicPr>
            <a:picLocks noGrp="1" noChangeAspect="1"/>
          </p:cNvPicPr>
          <p:nvPr>
            <p:ph type="pic" sz="quarter" idx="15"/>
          </p:nvPr>
        </p:nvPicPr>
        <p:blipFill>
          <a:blip r:embed="rId13">
            <a:extLst>
              <a:ext uri="{28A0092B-C50C-407E-A947-70E740481C1C}">
                <a14:useLocalDpi xmlns:a14="http://schemas.microsoft.com/office/drawing/2010/main" val="0"/>
              </a:ext>
            </a:extLst>
          </a:blip>
          <a:srcRect t="-4674" b="-4674"/>
          <a:stretch>
            <a:fillRect/>
          </a:stretch>
        </p:blipFill>
        <p:spPr>
          <a:xfrm>
            <a:off x="838200" y="1066800"/>
            <a:ext cx="3600400" cy="2952353"/>
          </a:xfrm>
          <a:ln w="25400">
            <a:solidFill>
              <a:schemeClr val="tx1"/>
            </a:solidFill>
          </a:ln>
        </p:spPr>
      </p:pic>
      <p:sp>
        <p:nvSpPr>
          <p:cNvPr id="21" name="Action Button: Home 20">
            <a:hlinkClick r:id="" action="ppaction://hlinkshowjump?jump=firstslide" highlightClick="1"/>
          </p:cNvPr>
          <p:cNvSpPr/>
          <p:nvPr/>
        </p:nvSpPr>
        <p:spPr>
          <a:xfrm>
            <a:off x="8172400" y="6190382"/>
            <a:ext cx="576064"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82094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mp:transition xmlns:mp="http://schemas.microsoft.com/office/mac/powerpoint/2008/main" spd="slow"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364" name="Picture 4" descr="C:\Documents and Settings\awright\My Documents\My Pictures\rhodes_small.jpg"/>
          <p:cNvPicPr>
            <a:picLocks noChangeAspect="1" noChangeArrowheads="1"/>
          </p:cNvPicPr>
          <p:nvPr/>
        </p:nvPicPr>
        <p:blipFill>
          <a:blip r:embed="rId2"/>
          <a:srcRect/>
          <a:stretch>
            <a:fillRect/>
          </a:stretch>
        </p:blipFill>
        <p:spPr bwMode="auto">
          <a:xfrm>
            <a:off x="1219200" y="990600"/>
            <a:ext cx="6629400" cy="5638800"/>
          </a:xfrm>
          <a:prstGeom prst="rect">
            <a:avLst/>
          </a:prstGeom>
          <a:noFill/>
          <a:ln w="9525">
            <a:noFill/>
            <a:miter lim="800000"/>
            <a:headEnd/>
            <a:tailEnd/>
          </a:ln>
        </p:spPr>
      </p:pic>
      <p:sp>
        <p:nvSpPr>
          <p:cNvPr id="21507" name="Rectangle 5"/>
          <p:cNvSpPr>
            <a:spLocks noGrp="1" noChangeArrowheads="1"/>
          </p:cNvSpPr>
          <p:nvPr>
            <p:ph type="title" idx="4294967295"/>
          </p:nvPr>
        </p:nvSpPr>
        <p:spPr bwMode="auto">
          <a:xfrm>
            <a:off x="0" y="1143000"/>
            <a:ext cx="2819400" cy="533400"/>
          </a:xfrm>
          <a:prstGeom prst="rect">
            <a:avLst/>
          </a:prstGeom>
          <a:noFill/>
          <a:ln>
            <a:miter lim="800000"/>
            <a:headEnd/>
            <a:tailEnd/>
          </a:ln>
        </p:spPr>
        <p:txBody>
          <a:bodyPr>
            <a:prstTxWarp prst="textNoShape">
              <a:avLst/>
            </a:prstTxWarp>
          </a:bodyPr>
          <a:lstStyle/>
          <a:p>
            <a:pPr eaLnBrk="1" hangingPunct="1"/>
            <a:r>
              <a:rPr lang="en-US" sz="2800" dirty="0">
                <a:latin typeface="Old English" charset="0"/>
              </a:rPr>
              <a:t>Example </a:t>
            </a:r>
            <a:r>
              <a:rPr lang="en-US" sz="2800" dirty="0" smtClean="0">
                <a:latin typeface="Old English" charset="0"/>
              </a:rPr>
              <a:t>Wall:</a:t>
            </a:r>
            <a:endParaRPr lang="en-US" sz="2800" dirty="0">
              <a:latin typeface="Old English"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blinds(horizontal)">
                                      <p:cBhvr>
                                        <p:cTn id="7"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awright\My Documents\My Pictures\examplewall.jpg"/>
          <p:cNvPicPr>
            <a:picLocks noChangeAspect="1" noChangeArrowheads="1"/>
          </p:cNvPicPr>
          <p:nvPr/>
        </p:nvPicPr>
        <p:blipFill>
          <a:blip r:embed="rId2"/>
          <a:srcRect/>
          <a:stretch>
            <a:fillRect/>
          </a:stretch>
        </p:blipFill>
        <p:spPr bwMode="auto">
          <a:xfrm>
            <a:off x="1524000" y="1828800"/>
            <a:ext cx="6096000" cy="4573588"/>
          </a:xfrm>
          <a:prstGeom prst="rect">
            <a:avLst/>
          </a:prstGeom>
          <a:noFill/>
          <a:ln w="9525">
            <a:noFill/>
            <a:miter lim="800000"/>
            <a:headEnd/>
            <a:tailEnd/>
          </a:ln>
        </p:spPr>
      </p:pic>
      <p:sp>
        <p:nvSpPr>
          <p:cNvPr id="32771" name="Rectangle 3"/>
          <p:cNvSpPr>
            <a:spLocks noGrp="1" noChangeArrowheads="1"/>
          </p:cNvSpPr>
          <p:nvPr>
            <p:ph type="title" idx="4294967295"/>
          </p:nvPr>
        </p:nvSpPr>
        <p:spPr bwMode="auto">
          <a:xfrm>
            <a:off x="5029200" y="990600"/>
            <a:ext cx="4114800" cy="609600"/>
          </a:xfrm>
          <a:prstGeom prst="rect">
            <a:avLst/>
          </a:prstGeom>
          <a:noFill/>
          <a:ln>
            <a:miter lim="800000"/>
            <a:headEnd/>
            <a:tailEnd/>
          </a:ln>
        </p:spPr>
        <p:txBody>
          <a:bodyPr>
            <a:prstTxWarp prst="textNoShape">
              <a:avLst/>
            </a:prstTxWarp>
          </a:bodyPr>
          <a:lstStyle/>
          <a:p>
            <a:pPr eaLnBrk="1" hangingPunct="1"/>
            <a:r>
              <a:rPr lang="en-US" sz="3200" dirty="0"/>
              <a:t>Wall Construction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8">
            <a:hlinkClick r:id="rId2" action="ppaction://hlinksldjump"/>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934" r="10934"/>
          <a:stretch>
            <a:fillRect/>
          </a:stretch>
        </p:blipFill>
        <p:spPr/>
      </p:pic>
      <p:pic>
        <p:nvPicPr>
          <p:cNvPr id="14" name="Picture Placeholder 7">
            <a:hlinkClick r:id="rId4" action="ppaction://hlinksldjump"/>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14505" r="14505"/>
          <a:stretch>
            <a:fillRect/>
          </a:stretch>
        </p:blipFill>
        <p:spPr/>
      </p:pic>
      <p:pic>
        <p:nvPicPr>
          <p:cNvPr id="15" name="Picture Placeholder 10">
            <a:hlinkClick r:id="rId6" action="ppaction://hlinksldjump"/>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3008" b="3008"/>
          <a:stretch>
            <a:fillRect/>
          </a:stretch>
        </p:blipFill>
        <p:spPr/>
      </p:pic>
      <p:pic>
        <p:nvPicPr>
          <p:cNvPr id="16" name="Picture Placeholder 9">
            <a:hlinkClick r:id="rId8" action="ppaction://hlinksldjump"/>
          </p:cNvPr>
          <p:cNvPicPr>
            <a:picLocks noGrp="1"/>
          </p:cNvPicPr>
          <p:nvPr>
            <p:ph type="pic" sz="quarter" idx="13"/>
          </p:nvPr>
        </p:nvPicPr>
        <p:blipFill>
          <a:blip r:embed="rId9" cstate="print">
            <a:extLst>
              <a:ext uri="{28A0092B-C50C-407E-A947-70E740481C1C}">
                <a14:useLocalDpi xmlns:a14="http://schemas.microsoft.com/office/drawing/2010/main" val="0"/>
              </a:ext>
            </a:extLst>
          </a:blip>
          <a:srcRect l="48" r="48"/>
          <a:stretch>
            <a:fillRect/>
          </a:stretch>
        </p:blipFill>
        <p:spPr/>
      </p:pic>
      <p:sp>
        <p:nvSpPr>
          <p:cNvPr id="6" name="Text Placeholder 5"/>
          <p:cNvSpPr>
            <a:spLocks noGrp="1"/>
          </p:cNvSpPr>
          <p:nvPr>
            <p:ph type="body" sz="quarter" idx="14"/>
          </p:nvPr>
        </p:nvSpPr>
        <p:spPr/>
        <p:txBody>
          <a:bodyPr>
            <a:normAutofit/>
          </a:bodyPr>
          <a:lstStyle/>
          <a:p>
            <a:r>
              <a:rPr lang="en-GB" sz="1800" dirty="0" smtClean="0"/>
              <a:t>A </a:t>
            </a:r>
            <a:r>
              <a:rPr lang="en-GB" sz="1800" b="1" dirty="0" smtClean="0"/>
              <a:t>rampart</a:t>
            </a:r>
            <a:r>
              <a:rPr lang="en-GB" sz="1800" dirty="0" smtClean="0"/>
              <a:t> is a type of </a:t>
            </a:r>
            <a:r>
              <a:rPr lang="en-GB" sz="1800" dirty="0" smtClean="0">
                <a:hlinkClick r:id="rId10" action="ppaction://hlinkfile" tooltip="Defensive wall"/>
              </a:rPr>
              <a:t>defensive wall</a:t>
            </a:r>
            <a:r>
              <a:rPr lang="en-GB" sz="1800" dirty="0" smtClean="0"/>
              <a:t>.</a:t>
            </a:r>
            <a:endParaRPr lang="en-GB" sz="1800" dirty="0"/>
          </a:p>
        </p:txBody>
      </p:sp>
      <p:pic>
        <p:nvPicPr>
          <p:cNvPr id="2" name="Picture Placeholder 1"/>
          <p:cNvPicPr>
            <a:picLocks noGrp="1" noChangeAspect="1"/>
          </p:cNvPicPr>
          <p:nvPr>
            <p:ph type="pic" sz="quarter" idx="15"/>
          </p:nvPr>
        </p:nvPicPr>
        <p:blipFill>
          <a:blip r:embed="rId11" cstate="print">
            <a:extLst>
              <a:ext uri="{28A0092B-C50C-407E-A947-70E740481C1C}">
                <a14:useLocalDpi xmlns:a14="http://schemas.microsoft.com/office/drawing/2010/main" val="0"/>
              </a:ext>
            </a:extLst>
          </a:blip>
          <a:srcRect l="4274" r="4274"/>
          <a:stretch>
            <a:fillRect/>
          </a:stretch>
        </p:blipFill>
        <p:spPr>
          <a:ln w="25400">
            <a:solidFill>
              <a:schemeClr val="tx1"/>
            </a:solidFill>
          </a:ln>
        </p:spPr>
      </p:pic>
      <p:sp>
        <p:nvSpPr>
          <p:cNvPr id="17" name="Action Button: Home 16">
            <a:hlinkClick r:id="" action="ppaction://hlinkshowjump?jump=firstslide" highlightClick="1"/>
          </p:cNvPr>
          <p:cNvSpPr/>
          <p:nvPr/>
        </p:nvSpPr>
        <p:spPr>
          <a:xfrm>
            <a:off x="8172400" y="6190382"/>
            <a:ext cx="576064"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75539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mp:transition xmlns:mp="http://schemas.microsoft.com/office/mac/powerpoint/2008/main" spd="slow"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8">
            <a:hlinkClick r:id="rId2" action="ppaction://hlinksldjump"/>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934" r="10934"/>
          <a:stretch>
            <a:fillRect/>
          </a:stretch>
        </p:blipFill>
        <p:spPr/>
      </p:pic>
      <p:pic>
        <p:nvPicPr>
          <p:cNvPr id="14" name="Picture Placeholder 7">
            <a:hlinkClick r:id="rId4" action="ppaction://hlinksldjump"/>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14505" r="14505"/>
          <a:stretch>
            <a:fillRect/>
          </a:stretch>
        </p:blipFill>
        <p:spPr/>
      </p:pic>
      <p:pic>
        <p:nvPicPr>
          <p:cNvPr id="15" name="Picture Placeholder 10">
            <a:hlinkClick r:id="rId6" action="ppaction://hlinksldjump"/>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3008" b="3008"/>
          <a:stretch>
            <a:fillRect/>
          </a:stretch>
        </p:blipFill>
        <p:spPr/>
      </p:pic>
      <p:pic>
        <p:nvPicPr>
          <p:cNvPr id="16" name="Picture Placeholder 9">
            <a:hlinkClick r:id="rId8" action="ppaction://hlinksldjump"/>
          </p:cNvPr>
          <p:cNvPicPr>
            <a:picLocks noGrp="1"/>
          </p:cNvPicPr>
          <p:nvPr>
            <p:ph type="pic" sz="quarter" idx="13"/>
          </p:nvPr>
        </p:nvPicPr>
        <p:blipFill>
          <a:blip r:embed="rId9" cstate="print">
            <a:extLst>
              <a:ext uri="{28A0092B-C50C-407E-A947-70E740481C1C}">
                <a14:useLocalDpi xmlns:a14="http://schemas.microsoft.com/office/drawing/2010/main" val="0"/>
              </a:ext>
            </a:extLst>
          </a:blip>
          <a:srcRect l="48" r="48"/>
          <a:stretch>
            <a:fillRect/>
          </a:stretch>
        </p:blipFill>
        <p:spPr/>
      </p:pic>
      <p:sp>
        <p:nvSpPr>
          <p:cNvPr id="6" name="Text Placeholder 5"/>
          <p:cNvSpPr>
            <a:spLocks noGrp="1"/>
          </p:cNvSpPr>
          <p:nvPr>
            <p:ph type="body" sz="quarter" idx="14"/>
          </p:nvPr>
        </p:nvSpPr>
        <p:spPr>
          <a:xfrm>
            <a:off x="539552" y="4114800"/>
            <a:ext cx="4184848" cy="2121917"/>
          </a:xfrm>
        </p:spPr>
        <p:txBody>
          <a:bodyPr>
            <a:noAutofit/>
          </a:bodyPr>
          <a:lstStyle/>
          <a:p>
            <a:r>
              <a:rPr lang="en-GB" sz="1600" dirty="0" smtClean="0">
                <a:effectLst/>
              </a:rPr>
              <a:t>A </a:t>
            </a:r>
            <a:r>
              <a:rPr lang="en-GB" sz="1600" b="1" dirty="0" smtClean="0">
                <a:effectLst/>
              </a:rPr>
              <a:t>portcullis</a:t>
            </a:r>
            <a:r>
              <a:rPr lang="en-GB" sz="1600" dirty="0" smtClean="0">
                <a:effectLst/>
              </a:rPr>
              <a:t> (from the French "</a:t>
            </a:r>
            <a:r>
              <a:rPr lang="en-GB" sz="1600" dirty="0" err="1" smtClean="0">
                <a:effectLst/>
              </a:rPr>
              <a:t>porte</a:t>
            </a:r>
            <a:r>
              <a:rPr lang="en-GB" sz="1600" dirty="0" smtClean="0">
                <a:effectLst/>
              </a:rPr>
              <a:t> </a:t>
            </a:r>
            <a:r>
              <a:rPr lang="en-GB" sz="1600" dirty="0" err="1" smtClean="0">
                <a:effectLst/>
              </a:rPr>
              <a:t>coulissante</a:t>
            </a:r>
            <a:r>
              <a:rPr lang="en-GB" sz="1600" dirty="0" smtClean="0">
                <a:effectLst/>
              </a:rPr>
              <a:t>" or gliding door) is a latticed </a:t>
            </a:r>
            <a:r>
              <a:rPr lang="en-GB" sz="1600" dirty="0" smtClean="0">
                <a:effectLst/>
                <a:hlinkClick r:id="rId10" action="ppaction://hlinkfile" tooltip="Grille"/>
              </a:rPr>
              <a:t>grille</a:t>
            </a:r>
            <a:r>
              <a:rPr lang="en-GB" sz="1600" dirty="0" smtClean="0">
                <a:effectLst/>
              </a:rPr>
              <a:t> made of wood, metal or a combination of the two. Portcullises fortified the entrances to many </a:t>
            </a:r>
            <a:r>
              <a:rPr lang="en-GB" sz="1600" dirty="0" smtClean="0">
                <a:effectLst/>
                <a:hlinkClick r:id="rId11" action="ppaction://hlinkfile" tooltip="Medieval"/>
              </a:rPr>
              <a:t>medieval</a:t>
            </a:r>
            <a:r>
              <a:rPr lang="en-GB" sz="1600" dirty="0" smtClean="0">
                <a:effectLst/>
              </a:rPr>
              <a:t> </a:t>
            </a:r>
            <a:r>
              <a:rPr lang="en-GB" sz="1600" dirty="0" smtClean="0">
                <a:effectLst/>
                <a:hlinkClick r:id="rId12" action="ppaction://hlinkfile" tooltip="Castle"/>
              </a:rPr>
              <a:t>castles</a:t>
            </a:r>
            <a:r>
              <a:rPr lang="en-GB" sz="1600" dirty="0" smtClean="0">
                <a:effectLst/>
              </a:rPr>
              <a:t>, acting as a last line of defence during time of attack or </a:t>
            </a:r>
            <a:r>
              <a:rPr lang="en-GB" sz="1600" dirty="0" smtClean="0">
                <a:effectLst/>
                <a:hlinkClick r:id="rId13" action="ppaction://hlinkfile" tooltip="Siege"/>
              </a:rPr>
              <a:t>siege</a:t>
            </a:r>
            <a:r>
              <a:rPr lang="en-GB" sz="1600" dirty="0" smtClean="0">
                <a:effectLst/>
              </a:rPr>
              <a:t>. Each portcullis was mounted in vertical grooves in castle walls and could be raised or lowered quickly by means of </a:t>
            </a:r>
            <a:r>
              <a:rPr lang="en-GB" sz="1600" dirty="0" smtClean="0">
                <a:effectLst/>
                <a:hlinkClick r:id="rId14" action="ppaction://hlinkfile" tooltip="Chain"/>
              </a:rPr>
              <a:t>chains</a:t>
            </a:r>
            <a:r>
              <a:rPr lang="en-GB" sz="1600" dirty="0" smtClean="0">
                <a:effectLst/>
              </a:rPr>
              <a:t> or </a:t>
            </a:r>
            <a:r>
              <a:rPr lang="en-GB" sz="1600" dirty="0" smtClean="0">
                <a:effectLst/>
                <a:hlinkClick r:id="rId15" action="ppaction://hlinkfile" tooltip="Rope"/>
              </a:rPr>
              <a:t>ropes</a:t>
            </a:r>
            <a:r>
              <a:rPr lang="en-GB" sz="1600" dirty="0" smtClean="0">
                <a:effectLst/>
              </a:rPr>
              <a:t> attached to an internal </a:t>
            </a:r>
            <a:r>
              <a:rPr lang="en-GB" sz="1600" dirty="0" smtClean="0">
                <a:effectLst/>
                <a:hlinkClick r:id="rId16" action="ppaction://hlinkfile" tooltip="Winch"/>
              </a:rPr>
              <a:t>winch</a:t>
            </a:r>
            <a:r>
              <a:rPr lang="en-GB" sz="1600" dirty="0" smtClean="0">
                <a:effectLst/>
              </a:rPr>
              <a:t>.</a:t>
            </a:r>
            <a:endParaRPr lang="en-GB" sz="1600" dirty="0"/>
          </a:p>
        </p:txBody>
      </p:sp>
      <p:pic>
        <p:nvPicPr>
          <p:cNvPr id="2" name="Picture Placeholder 1"/>
          <p:cNvPicPr>
            <a:picLocks noGrp="1" noChangeAspect="1"/>
          </p:cNvPicPr>
          <p:nvPr>
            <p:ph type="pic" sz="quarter" idx="15"/>
          </p:nvPr>
        </p:nvPicPr>
        <p:blipFill>
          <a:blip r:embed="rId17" cstate="print">
            <a:extLst>
              <a:ext uri="{28A0092B-C50C-407E-A947-70E740481C1C}">
                <a14:useLocalDpi xmlns:a14="http://schemas.microsoft.com/office/drawing/2010/main" val="0"/>
              </a:ext>
            </a:extLst>
          </a:blip>
          <a:srcRect t="-4695" b="-4695"/>
          <a:stretch>
            <a:fillRect/>
          </a:stretch>
        </p:blipFill>
        <p:spPr>
          <a:xfrm>
            <a:off x="457200" y="1066800"/>
            <a:ext cx="3600400" cy="2952353"/>
          </a:xfrm>
          <a:ln w="25400">
            <a:solidFill>
              <a:schemeClr val="tx1"/>
            </a:solidFill>
          </a:ln>
        </p:spPr>
      </p:pic>
      <p:sp>
        <p:nvSpPr>
          <p:cNvPr id="17" name="Action Button: Home 16">
            <a:hlinkClick r:id="" action="ppaction://hlinkshowjump?jump=firstslide" highlightClick="1"/>
          </p:cNvPr>
          <p:cNvSpPr/>
          <p:nvPr/>
        </p:nvSpPr>
        <p:spPr>
          <a:xfrm>
            <a:off x="8172400" y="6190382"/>
            <a:ext cx="576064" cy="50405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214088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mv="urn:schemas-microsoft-com:mac:vml" xmlns="">
      <mp:transition xmlns:mp="http://schemas.microsoft.com/office/mac/powerpoint/2008/main" spd="slow"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WordArt 2"/>
          <p:cNvSpPr>
            <a:spLocks noChangeArrowheads="1" noChangeShapeType="1" noTextEdit="1"/>
          </p:cNvSpPr>
          <p:nvPr/>
        </p:nvSpPr>
        <p:spPr bwMode="auto">
          <a:xfrm>
            <a:off x="3505200" y="1828800"/>
            <a:ext cx="5410200" cy="762000"/>
          </a:xfrm>
          <a:prstGeom prst="rect">
            <a:avLst/>
          </a:prstGeom>
        </p:spPr>
        <p:txBody>
          <a:bodyPr wrap="none" fromWordArt="1">
            <a:prstTxWarp prst="textPlain">
              <a:avLst>
                <a:gd name="adj" fmla="val 50000"/>
              </a:avLst>
            </a:prstTxWarp>
          </a:bodyPr>
          <a:lstStyle/>
          <a:p>
            <a:pPr algn="ctr"/>
            <a:r>
              <a:rPr lang="en-US"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blurRad="63500" dist="38099" dir="2700000" sy="50000" kx="2115830" algn="bl" rotWithShape="0">
                    <a:srgbClr val="C0C0C0">
                      <a:alpha val="74998"/>
                    </a:srgbClr>
                  </a:outerShdw>
                </a:effectLst>
                <a:latin typeface="Arial Black"/>
                <a:ea typeface="Arial Black"/>
                <a:cs typeface="Arial Black"/>
              </a:rPr>
              <a:t>Defending the Castle</a:t>
            </a:r>
          </a:p>
        </p:txBody>
      </p:sp>
      <p:pic>
        <p:nvPicPr>
          <p:cNvPr id="5127" name="Picture 7" descr="Portcullis"/>
          <p:cNvPicPr>
            <a:picLocks noChangeAspect="1" noChangeArrowheads="1"/>
          </p:cNvPicPr>
          <p:nvPr/>
        </p:nvPicPr>
        <p:blipFill>
          <a:blip r:embed="rId5"/>
          <a:srcRect/>
          <a:stretch>
            <a:fillRect/>
          </a:stretch>
        </p:blipFill>
        <p:spPr bwMode="auto">
          <a:xfrm>
            <a:off x="533400" y="1828800"/>
            <a:ext cx="2946400" cy="4419600"/>
          </a:xfrm>
          <a:prstGeom prst="rect">
            <a:avLst/>
          </a:prstGeom>
          <a:noFill/>
        </p:spPr>
      </p:pic>
      <p:grpSp>
        <p:nvGrpSpPr>
          <p:cNvPr id="2" name="Group 24"/>
          <p:cNvGrpSpPr>
            <a:grpSpLocks/>
          </p:cNvGrpSpPr>
          <p:nvPr/>
        </p:nvGrpSpPr>
        <p:grpSpPr bwMode="auto">
          <a:xfrm>
            <a:off x="1905000" y="3124200"/>
            <a:ext cx="6553200" cy="3505200"/>
            <a:chOff x="1200" y="1968"/>
            <a:chExt cx="4128" cy="2208"/>
          </a:xfrm>
        </p:grpSpPr>
        <p:sp>
          <p:nvSpPr>
            <p:cNvPr id="5129" name="Line 9"/>
            <p:cNvSpPr>
              <a:spLocks noChangeShapeType="1"/>
            </p:cNvSpPr>
            <p:nvPr/>
          </p:nvSpPr>
          <p:spPr bwMode="auto">
            <a:xfrm flipH="1">
              <a:off x="1440" y="2208"/>
              <a:ext cx="1104" cy="0"/>
            </a:xfrm>
            <a:prstGeom prst="line">
              <a:avLst/>
            </a:prstGeom>
            <a:noFill/>
            <a:ln w="50800">
              <a:solidFill>
                <a:schemeClr val="tx1"/>
              </a:solidFill>
              <a:round/>
              <a:headEnd/>
              <a:tailEnd type="triangle" w="med" len="med"/>
            </a:ln>
            <a:effectLst/>
          </p:spPr>
          <p:txBody>
            <a:bodyPr>
              <a:prstTxWarp prst="textNoShape">
                <a:avLst/>
              </a:prstTxWarp>
            </a:bodyPr>
            <a:lstStyle/>
            <a:p>
              <a:endParaRPr lang="en-US"/>
            </a:p>
          </p:txBody>
        </p:sp>
        <p:sp>
          <p:nvSpPr>
            <p:cNvPr id="5130" name="WordArt 10">
              <a:hlinkClick r:id="rId6" action="ppaction://hlinksldjump"/>
            </p:cNvPr>
            <p:cNvSpPr>
              <a:spLocks noChangeArrowheads="1" noChangeShapeType="1" noTextEdit="1"/>
            </p:cNvSpPr>
            <p:nvPr/>
          </p:nvSpPr>
          <p:spPr bwMode="auto">
            <a:xfrm>
              <a:off x="2544" y="1968"/>
              <a:ext cx="1536" cy="408"/>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Black"/>
                  <a:ea typeface="Arial Black"/>
                  <a:cs typeface="Arial Black"/>
                </a:rPr>
                <a:t>Portcullis</a:t>
              </a:r>
            </a:p>
          </p:txBody>
        </p:sp>
        <p:sp>
          <p:nvSpPr>
            <p:cNvPr id="5133" name="Line 13"/>
            <p:cNvSpPr>
              <a:spLocks noChangeShapeType="1"/>
            </p:cNvSpPr>
            <p:nvPr/>
          </p:nvSpPr>
          <p:spPr bwMode="auto">
            <a:xfrm flipH="1" flipV="1">
              <a:off x="1200" y="2400"/>
              <a:ext cx="1536" cy="384"/>
            </a:xfrm>
            <a:prstGeom prst="line">
              <a:avLst/>
            </a:prstGeom>
            <a:noFill/>
            <a:ln w="50800">
              <a:solidFill>
                <a:schemeClr val="tx1"/>
              </a:solidFill>
              <a:round/>
              <a:headEnd/>
              <a:tailEnd type="triangle" w="med" len="med"/>
            </a:ln>
            <a:effectLst/>
          </p:spPr>
          <p:txBody>
            <a:bodyPr>
              <a:prstTxWarp prst="textNoShape">
                <a:avLst/>
              </a:prstTxWarp>
            </a:bodyPr>
            <a:lstStyle/>
            <a:p>
              <a:endParaRPr lang="en-US"/>
            </a:p>
          </p:txBody>
        </p:sp>
        <p:sp>
          <p:nvSpPr>
            <p:cNvPr id="5135" name="WordArt 15">
              <a:hlinkClick r:id="rId7" action="ppaction://hlinksldjump"/>
            </p:cNvPr>
            <p:cNvSpPr>
              <a:spLocks noChangeArrowheads="1" noChangeShapeType="1" noTextEdit="1"/>
            </p:cNvSpPr>
            <p:nvPr/>
          </p:nvSpPr>
          <p:spPr bwMode="auto">
            <a:xfrm>
              <a:off x="2688" y="3600"/>
              <a:ext cx="2640" cy="576"/>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Black"/>
                  <a:ea typeface="Arial Black"/>
                  <a:cs typeface="Arial Black"/>
                </a:rPr>
                <a:t>Defendant Passageway</a:t>
              </a:r>
            </a:p>
          </p:txBody>
        </p:sp>
        <p:sp>
          <p:nvSpPr>
            <p:cNvPr id="5138" name="Line 18"/>
            <p:cNvSpPr>
              <a:spLocks noChangeShapeType="1"/>
            </p:cNvSpPr>
            <p:nvPr/>
          </p:nvSpPr>
          <p:spPr bwMode="auto">
            <a:xfrm flipH="1" flipV="1">
              <a:off x="1200" y="3024"/>
              <a:ext cx="1344" cy="816"/>
            </a:xfrm>
            <a:prstGeom prst="line">
              <a:avLst/>
            </a:prstGeom>
            <a:noFill/>
            <a:ln w="50800">
              <a:solidFill>
                <a:schemeClr val="tx1"/>
              </a:solidFill>
              <a:round/>
              <a:headEnd/>
              <a:tailEnd type="triangle" w="med" len="med"/>
            </a:ln>
            <a:effectLst/>
          </p:spPr>
          <p:txBody>
            <a:bodyPr>
              <a:prstTxWarp prst="textNoShape">
                <a:avLst/>
              </a:prstTxWarp>
            </a:bodyPr>
            <a:lstStyle/>
            <a:p>
              <a:endParaRPr lang="en-US"/>
            </a:p>
          </p:txBody>
        </p:sp>
        <p:sp>
          <p:nvSpPr>
            <p:cNvPr id="5139" name="WordArt 19">
              <a:hlinkClick r:id="rId8" action="ppaction://hlinksldjump"/>
            </p:cNvPr>
            <p:cNvSpPr>
              <a:spLocks noChangeArrowheads="1" noChangeShapeType="1" noTextEdit="1"/>
            </p:cNvSpPr>
            <p:nvPr/>
          </p:nvSpPr>
          <p:spPr bwMode="auto">
            <a:xfrm>
              <a:off x="2832" y="2688"/>
              <a:ext cx="2088" cy="408"/>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Black"/>
                  <a:ea typeface="Arial Black"/>
                  <a:cs typeface="Arial Black"/>
                </a:rPr>
                <a:t>Murder Holes</a:t>
              </a:r>
            </a:p>
          </p:txBody>
        </p:sp>
      </p:gr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slide(fromBottom)">
                                      <p:cBhvr>
                                        <p:cTn id="7" dur="500"/>
                                        <p:tgtEl>
                                          <p:spTgt spid="5122"/>
                                        </p:tgtEl>
                                      </p:cBhvr>
                                    </p:animEffect>
                                  </p:childTnLst>
                                  <p:subTnLst>
                                    <p:audio>
                                      <p:cMediaNode>
                                        <p:cTn display="0" masterRel="sameClick">
                                          <p:stCondLst>
                                            <p:cond evt="begin" delay="0">
                                              <p:tn val="5"/>
                                            </p:cond>
                                          </p:stCondLst>
                                          <p:endCondLst>
                                            <p:cond evt="onStopAudio" delay="0">
                                              <p:tgtEl>
                                                <p:sldTgt/>
                                              </p:tgtEl>
                                            </p:cond>
                                          </p:endCondLst>
                                        </p:cTn>
                                        <p:tgtEl>
                                          <p:sndTgt r:embed="rId2" name="Lion King Scar - fear.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5127"/>
                                        </p:tgtEl>
                                        <p:attrNameLst>
                                          <p:attrName>style.visibility</p:attrName>
                                        </p:attrNameLst>
                                      </p:cBhvr>
                                      <p:to>
                                        <p:strVal val="visible"/>
                                      </p:to>
                                    </p:set>
                                    <p:animEffect transition="in" filter="box(out)">
                                      <p:cBhvr>
                                        <p:cTn id="12" dur="500"/>
                                        <p:tgtEl>
                                          <p:spTgt spid="5127"/>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14" presetClass="entr" presetSubtype="5"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vertical)">
                                      <p:cBhvr>
                                        <p:cTn id="17" dur="500"/>
                                        <p:tgtEl>
                                          <p:spTgt spid="2"/>
                                        </p:tgtEl>
                                      </p:cBhvr>
                                    </p:animEffect>
                                  </p:childTnLst>
                                  <p:subTnLst>
                                    <p:audio>
                                      <p:cMediaNode>
                                        <p:cTn display="0" masterRel="sameClick">
                                          <p:stCondLst>
                                            <p:cond evt="begin" delay="0">
                                              <p:tn val="15"/>
                                            </p:cond>
                                          </p:stCondLst>
                                          <p:endCondLst>
                                            <p:cond evt="onStopAudio" delay="0">
                                              <p:tgtEl>
                                                <p:sldTgt/>
                                              </p:tgtEl>
                                            </p:cond>
                                          </p:endCondLst>
                                        </p:cTn>
                                        <p:tgtEl>
                                          <p:sndTgt r:embed="rId4"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1028"/>
          <p:cNvSpPr>
            <a:spLocks noChangeArrowheads="1"/>
          </p:cNvSpPr>
          <p:nvPr/>
        </p:nvSpPr>
        <p:spPr bwMode="auto">
          <a:xfrm>
            <a:off x="685800" y="2514600"/>
            <a:ext cx="7848600" cy="3124200"/>
          </a:xfrm>
          <a:prstGeom prst="rect">
            <a:avLst/>
          </a:prstGeom>
          <a:solidFill>
            <a:srgbClr val="0099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8194" name="WordArt 1026"/>
          <p:cNvSpPr>
            <a:spLocks noChangeArrowheads="1" noChangeShapeType="1" noTextEdit="1"/>
          </p:cNvSpPr>
          <p:nvPr/>
        </p:nvSpPr>
        <p:spPr bwMode="auto">
          <a:xfrm>
            <a:off x="2514600" y="990600"/>
            <a:ext cx="4343400" cy="1447800"/>
          </a:xfrm>
          <a:prstGeom prst="rect">
            <a:avLst/>
          </a:prstGeom>
        </p:spPr>
        <p:txBody>
          <a:bodyPr wrap="none" fromWordArt="1">
            <a:prstTxWarp prst="textPlain">
              <a:avLst>
                <a:gd name="adj" fmla="val 50000"/>
              </a:avLst>
            </a:prstTxWarp>
          </a:bodyPr>
          <a:lstStyle/>
          <a:p>
            <a:pPr algn="ctr"/>
            <a:r>
              <a:rPr lang="en-US" sz="3600" b="1" kern="10" dirty="0">
                <a:ln w="9525">
                  <a:solidFill>
                    <a:srgbClr val="000000"/>
                  </a:solidFill>
                  <a:round/>
                  <a:headEnd/>
                  <a:tailEnd/>
                </a:ln>
                <a:gradFill rotWithShape="0">
                  <a:gsLst>
                    <a:gs pos="0">
                      <a:srgbClr val="FF0000"/>
                    </a:gs>
                    <a:gs pos="100000">
                      <a:srgbClr val="FF9900"/>
                    </a:gs>
                  </a:gsLst>
                  <a:path path="rect">
                    <a:fillToRect l="50000" t="50000" r="50000" b="50000"/>
                  </a:path>
                </a:gradFill>
                <a:effectLst>
                  <a:outerShdw blurRad="63500" sy="50000" rotWithShape="0">
                    <a:srgbClr val="969696">
                      <a:alpha val="74998"/>
                    </a:srgbClr>
                  </a:outerShdw>
                </a:effectLst>
                <a:latin typeface="Harrington"/>
                <a:ea typeface="Harrington"/>
                <a:cs typeface="Harrington"/>
              </a:rPr>
              <a:t>Murder Holes</a:t>
            </a:r>
          </a:p>
        </p:txBody>
      </p:sp>
      <p:sp>
        <p:nvSpPr>
          <p:cNvPr id="8195" name="Text Box 1027"/>
          <p:cNvSpPr txBox="1">
            <a:spLocks noChangeArrowheads="1"/>
          </p:cNvSpPr>
          <p:nvPr/>
        </p:nvSpPr>
        <p:spPr bwMode="auto">
          <a:xfrm>
            <a:off x="728663" y="2978150"/>
            <a:ext cx="7772400" cy="2289175"/>
          </a:xfrm>
          <a:prstGeom prst="rect">
            <a:avLst/>
          </a:prstGeom>
          <a:noFill/>
          <a:ln w="9525">
            <a:noFill/>
            <a:miter lim="800000"/>
            <a:headEnd/>
            <a:tailEnd/>
          </a:ln>
          <a:effectLst/>
        </p:spPr>
        <p:txBody>
          <a:bodyPr wrap="none">
            <a:prstTxWarp prst="textNoShape">
              <a:avLst/>
            </a:prstTxWarp>
            <a:spAutoFit/>
          </a:bodyPr>
          <a:lstStyle/>
          <a:p>
            <a:pPr algn="ctr"/>
            <a:r>
              <a:rPr lang="en-GB" sz="3600">
                <a:latin typeface="Harrington" pitchFamily="-107" charset="0"/>
              </a:rPr>
              <a:t>These were holes in the ceiling of the </a:t>
            </a:r>
          </a:p>
          <a:p>
            <a:pPr algn="ctr"/>
            <a:r>
              <a:rPr lang="en-GB" sz="3600">
                <a:latin typeface="Harrington" pitchFamily="-107" charset="0"/>
              </a:rPr>
              <a:t>entrance to the castle. </a:t>
            </a:r>
          </a:p>
          <a:p>
            <a:pPr algn="ctr"/>
            <a:r>
              <a:rPr lang="en-GB" sz="3600">
                <a:latin typeface="Harrington" pitchFamily="-107" charset="0"/>
              </a:rPr>
              <a:t>People in the castle would pour hot</a:t>
            </a:r>
          </a:p>
          <a:p>
            <a:pPr algn="ctr"/>
            <a:r>
              <a:rPr lang="en-GB" sz="3600">
                <a:latin typeface="Harrington" pitchFamily="-107" charset="0"/>
              </a:rPr>
              <a:t>limewater or boiling tar onto invaders.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slide(fromBottom)">
                                      <p:cBhvr>
                                        <p:cTn id="7" dur="500"/>
                                        <p:tgtEl>
                                          <p:spTgt spid="8194"/>
                                        </p:tgtEl>
                                      </p:cBhvr>
                                    </p:animEffect>
                                  </p:childTnLst>
                                  <p:subTnLst>
                                    <p:audio>
                                      <p:cMediaNode>
                                        <p:cTn display="0" masterRel="sameClick">
                                          <p:stCondLst>
                                            <p:cond evt="begin" delay="0">
                                              <p:tn val="5"/>
                                            </p:cond>
                                          </p:stCondLst>
                                          <p:endCondLst>
                                            <p:cond evt="onStopAudio" delay="0">
                                              <p:tgtEl>
                                                <p:sldTgt/>
                                              </p:tgtEl>
                                            </p:cond>
                                          </p:endCondLst>
                                        </p:cTn>
                                        <p:tgtEl>
                                          <p:sndTgt r:embed="rId2" name="projctor.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 calcmode="lin" valueType="num">
                                      <p:cBhvr additive="base">
                                        <p:cTn id="12"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819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whoosh.wav"/>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195">
                                            <p:txEl>
                                              <p:pRg st="1" end="1"/>
                                            </p:txEl>
                                          </p:spTgt>
                                        </p:tgtEl>
                                        <p:attrNameLst>
                                          <p:attrName>style.visibility</p:attrName>
                                        </p:attrNameLst>
                                      </p:cBhvr>
                                      <p:to>
                                        <p:strVal val="visible"/>
                                      </p:to>
                                    </p:set>
                                    <p:anim calcmode="lin" valueType="num">
                                      <p:cBhvr additive="base">
                                        <p:cTn id="18" dur="500" fill="hold"/>
                                        <p:tgtEl>
                                          <p:spTgt spid="8195">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819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3" name="whoosh.wav"/>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8195">
                                            <p:txEl>
                                              <p:pRg st="2" end="2"/>
                                            </p:txEl>
                                          </p:spTgt>
                                        </p:tgtEl>
                                        <p:attrNameLst>
                                          <p:attrName>style.visibility</p:attrName>
                                        </p:attrNameLst>
                                      </p:cBhvr>
                                      <p:to>
                                        <p:strVal val="visible"/>
                                      </p:to>
                                    </p:set>
                                    <p:anim calcmode="lin" valueType="num">
                                      <p:cBhvr additive="base">
                                        <p:cTn id="24" dur="5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819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3" name="whoosh.wav"/>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8195">
                                            <p:txEl>
                                              <p:pRg st="3" end="3"/>
                                            </p:txEl>
                                          </p:spTgt>
                                        </p:tgtEl>
                                        <p:attrNameLst>
                                          <p:attrName>style.visibility</p:attrName>
                                        </p:attrNameLst>
                                      </p:cBhvr>
                                      <p:to>
                                        <p:strVal val="visible"/>
                                      </p:to>
                                    </p:set>
                                    <p:anim calcmode="lin" valueType="num">
                                      <p:cBhvr additive="base">
                                        <p:cTn id="30"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819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5"/>
          <p:cNvSpPr>
            <a:spLocks noChangeArrowheads="1"/>
          </p:cNvSpPr>
          <p:nvPr/>
        </p:nvSpPr>
        <p:spPr bwMode="auto">
          <a:xfrm>
            <a:off x="381000" y="3352800"/>
            <a:ext cx="8077200" cy="2209800"/>
          </a:xfrm>
          <a:prstGeom prst="rect">
            <a:avLst/>
          </a:prstGeom>
          <a:solidFill>
            <a:srgbClr val="0099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7172" name="Text Box 4"/>
          <p:cNvSpPr txBox="1">
            <a:spLocks noChangeArrowheads="1"/>
          </p:cNvSpPr>
          <p:nvPr/>
        </p:nvSpPr>
        <p:spPr bwMode="auto">
          <a:xfrm>
            <a:off x="914400" y="3429000"/>
            <a:ext cx="6748463" cy="1800225"/>
          </a:xfrm>
          <a:prstGeom prst="rect">
            <a:avLst/>
          </a:prstGeom>
          <a:noFill/>
          <a:ln w="9525">
            <a:noFill/>
            <a:miter lim="800000"/>
            <a:headEnd/>
            <a:tailEnd/>
          </a:ln>
          <a:effectLst/>
        </p:spPr>
        <p:txBody>
          <a:bodyPr>
            <a:prstTxWarp prst="textNoShape">
              <a:avLst/>
            </a:prstTxWarp>
            <a:spAutoFit/>
          </a:bodyPr>
          <a:lstStyle/>
          <a:p>
            <a:pPr algn="ctr"/>
            <a:r>
              <a:rPr lang="en-GB" sz="2800">
                <a:latin typeface="Elephant" pitchFamily="18" charset="0"/>
              </a:rPr>
              <a:t>These were long slits in the walls where</a:t>
            </a:r>
          </a:p>
          <a:p>
            <a:pPr algn="ctr"/>
            <a:r>
              <a:rPr lang="en-GB" sz="2800">
                <a:latin typeface="Elephant" pitchFamily="18" charset="0"/>
              </a:rPr>
              <a:t> people shot arrows to kill and wound </a:t>
            </a:r>
          </a:p>
          <a:p>
            <a:pPr algn="ctr"/>
            <a:r>
              <a:rPr lang="en-GB" sz="2800">
                <a:latin typeface="Elephant" pitchFamily="18" charset="0"/>
              </a:rPr>
              <a:t>unwanted visitors.</a:t>
            </a:r>
          </a:p>
        </p:txBody>
      </p:sp>
      <p:sp>
        <p:nvSpPr>
          <p:cNvPr id="7170" name="WordArt 2"/>
          <p:cNvSpPr>
            <a:spLocks noChangeArrowheads="1" noChangeShapeType="1" noTextEdit="1"/>
          </p:cNvSpPr>
          <p:nvPr/>
        </p:nvSpPr>
        <p:spPr bwMode="auto">
          <a:xfrm>
            <a:off x="1371600" y="1219200"/>
            <a:ext cx="6324600" cy="1371600"/>
          </a:xfrm>
          <a:prstGeom prst="rect">
            <a:avLst/>
          </a:prstGeom>
        </p:spPr>
        <p:txBody>
          <a:bodyPr wrap="none" fromWordArt="1">
            <a:prstTxWarp prst="textPlain">
              <a:avLst>
                <a:gd name="adj" fmla="val 50000"/>
              </a:avLst>
            </a:prstTxWarp>
          </a:bodyPr>
          <a:lstStyle/>
          <a:p>
            <a:pPr algn="ctr"/>
            <a:r>
              <a:rPr lang="en-US" sz="3200" b="1" i="1" kern="10" dirty="0">
                <a:ln w="9525">
                  <a:solidFill>
                    <a:srgbClr val="000000"/>
                  </a:solidFill>
                  <a:round/>
                  <a:headEnd/>
                  <a:tailEnd/>
                </a:ln>
                <a:solidFill>
                  <a:srgbClr val="FFFF00"/>
                </a:solidFill>
                <a:effectLst>
                  <a:outerShdw blurRad="63500" dist="38099" dir="2700000" algn="ctr" rotWithShape="0">
                    <a:srgbClr val="000000">
                      <a:alpha val="74998"/>
                    </a:srgbClr>
                  </a:outerShdw>
                </a:effectLst>
                <a:latin typeface="Old English Text MT"/>
                <a:ea typeface="Old English Text MT"/>
                <a:cs typeface="Old English Text MT"/>
              </a:rPr>
              <a:t>Defendant Passageway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1+#ppt_w/2"/>
                                          </p:val>
                                        </p:tav>
                                        <p:tav tm="100000">
                                          <p:val>
                                            <p:strVal val="#ppt_x"/>
                                          </p:val>
                                        </p:tav>
                                      </p:tavLst>
                                    </p:anim>
                                    <p:anim calcmode="lin" valueType="num">
                                      <p:cBhvr additive="base">
                                        <p:cTn id="8" dur="500" fill="hold"/>
                                        <p:tgtEl>
                                          <p:spTgt spid="717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rchery - arrow.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iterate type="lt">
                                    <p:tmPct val="100000"/>
                                  </p:iterate>
                                  <p:childTnLst>
                                    <p:set>
                                      <p:cBhvr>
                                        <p:cTn id="12" dur="1" fill="hold">
                                          <p:stCondLst>
                                            <p:cond delay="0"/>
                                          </p:stCondLst>
                                        </p:cTn>
                                        <p:tgtEl>
                                          <p:spTgt spid="7172"/>
                                        </p:tgtEl>
                                        <p:attrNameLst>
                                          <p:attrName>style.visibility</p:attrName>
                                        </p:attrNameLst>
                                      </p:cBhvr>
                                      <p:to>
                                        <p:strVal val="visible"/>
                                      </p:to>
                                    </p:set>
                                    <p:animEffect transition="in" filter="wipe(up)">
                                      <p:cBhvr>
                                        <p:cTn id="13" dur="75"/>
                                        <p:tgtEl>
                                          <p:spTgt spid="7172"/>
                                        </p:tgtEl>
                                      </p:cBhvr>
                                    </p:animEffect>
                                  </p:childTnLst>
                                  <p:subTnLst>
                                    <p:audio>
                                      <p:cMediaNode>
                                        <p:cTn display="0" masterRel="sameClick">
                                          <p:stCondLst>
                                            <p:cond evt="begin" delay="0">
                                              <p:tn val="11"/>
                                            </p:cond>
                                          </p:stCondLst>
                                          <p:endCondLst>
                                            <p:cond evt="onStopAudio" delay="0">
                                              <p:tgtEl>
                                                <p:sldTgt/>
                                              </p:tgtEl>
                                            </p:cond>
                                          </p:endCondLst>
                                        </p:cTn>
                                        <p:tgtEl>
                                          <p:sndTgt r:embed="rId3"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utoUpdateAnimBg="0"/>
      <p:bldP spid="717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awright\My Documents\My Pictures\windsor4.jpg"/>
          <p:cNvPicPr>
            <a:picLocks noChangeAspect="1" noChangeArrowheads="1"/>
          </p:cNvPicPr>
          <p:nvPr/>
        </p:nvPicPr>
        <p:blipFill>
          <a:blip r:embed="rId2"/>
          <a:srcRect/>
          <a:stretch>
            <a:fillRect/>
          </a:stretch>
        </p:blipFill>
        <p:spPr bwMode="auto">
          <a:xfrm>
            <a:off x="838200" y="1981200"/>
            <a:ext cx="7467600" cy="4435475"/>
          </a:xfrm>
          <a:prstGeom prst="rect">
            <a:avLst/>
          </a:prstGeom>
          <a:noFill/>
          <a:ln w="9525">
            <a:noFill/>
            <a:miter lim="800000"/>
            <a:headEnd/>
            <a:tailEnd/>
          </a:ln>
        </p:spPr>
      </p:pic>
      <p:sp>
        <p:nvSpPr>
          <p:cNvPr id="39939" name="Rectangle 4"/>
          <p:cNvSpPr>
            <a:spLocks noGrp="1" noChangeArrowheads="1"/>
          </p:cNvSpPr>
          <p:nvPr>
            <p:ph type="title" idx="4294967295"/>
          </p:nvPr>
        </p:nvSpPr>
        <p:spPr bwMode="auto">
          <a:xfrm>
            <a:off x="0" y="838200"/>
            <a:ext cx="7772400" cy="1143000"/>
          </a:xfrm>
          <a:prstGeom prst="rect">
            <a:avLst/>
          </a:prstGeom>
          <a:noFill/>
          <a:ln>
            <a:miter lim="800000"/>
            <a:headEnd/>
            <a:tailEnd/>
          </a:ln>
        </p:spPr>
        <p:txBody>
          <a:bodyPr>
            <a:prstTxWarp prst="textNoShape">
              <a:avLst/>
            </a:prstTxWarp>
          </a:bodyPr>
          <a:lstStyle/>
          <a:p>
            <a:pPr eaLnBrk="1" hangingPunct="1"/>
            <a:r>
              <a:rPr lang="en-US" sz="3200" dirty="0"/>
              <a:t>Windsor Castle (13 Acres)</a:t>
            </a:r>
            <a:br>
              <a:rPr lang="en-US" sz="3200" dirty="0"/>
            </a:br>
            <a:r>
              <a:rPr lang="en-US" sz="2800" dirty="0"/>
              <a:t>Built by William the Conqueror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awright\My Documents\My Pictures\bmbirdcastle.jpg"/>
          <p:cNvPicPr>
            <a:picLocks noChangeAspect="1" noChangeArrowheads="1"/>
          </p:cNvPicPr>
          <p:nvPr/>
        </p:nvPicPr>
        <p:blipFill>
          <a:blip r:embed="rId2"/>
          <a:srcRect/>
          <a:stretch>
            <a:fillRect/>
          </a:stretch>
        </p:blipFill>
        <p:spPr bwMode="auto">
          <a:xfrm>
            <a:off x="381000" y="457200"/>
            <a:ext cx="8534400" cy="5830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Read both sides of  “A Medieval Castle”</a:t>
            </a:r>
          </a:p>
          <a:p>
            <a:r>
              <a:rPr lang="en-US" dirty="0" smtClean="0"/>
              <a:t>Label the 16 points on your castle diagram.</a:t>
            </a:r>
          </a:p>
          <a:p>
            <a:r>
              <a:rPr lang="en-US" dirty="0" smtClean="0"/>
              <a:t>Color your diagram.</a:t>
            </a:r>
            <a:r>
              <a:rPr lang="en-US" dirty="0" smtClean="0"/>
              <a:t> </a:t>
            </a:r>
          </a:p>
          <a:p>
            <a:r>
              <a:rPr lang="en-US" dirty="0" smtClean="0"/>
              <a:t>Write </a:t>
            </a:r>
            <a:r>
              <a:rPr lang="en-US" dirty="0" smtClean="0"/>
              <a:t>a one paragraph summary explaining which parts (3-5) of the castle you think provided the best defense during a siege and why you think they were effective. </a:t>
            </a:r>
          </a:p>
          <a:p>
            <a:pPr>
              <a:buNone/>
            </a:pP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90600"/>
            <a:ext cx="8229600" cy="5410200"/>
          </a:xfrm>
        </p:spPr>
        <p:txBody>
          <a:bodyPr>
            <a:normAutofit/>
          </a:bodyPr>
          <a:lstStyle/>
          <a:p>
            <a:pPr>
              <a:buNone/>
            </a:pPr>
            <a:r>
              <a:rPr lang="en-US" dirty="0" smtClean="0"/>
              <a:t>ADVANCED: </a:t>
            </a:r>
          </a:p>
          <a:p>
            <a:pPr>
              <a:buFontTx/>
              <a:buChar char="•"/>
            </a:pPr>
            <a:r>
              <a:rPr lang="en-US" dirty="0" smtClean="0"/>
              <a:t>Read both sides of  “A Medieval Castle”</a:t>
            </a:r>
          </a:p>
          <a:p>
            <a:r>
              <a:rPr lang="en-US" dirty="0" smtClean="0"/>
              <a:t>DEISNG </a:t>
            </a:r>
            <a:r>
              <a:rPr lang="en-US" dirty="0" smtClean="0"/>
              <a:t>YOUR OWN CASTLE</a:t>
            </a:r>
          </a:p>
          <a:p>
            <a:pPr lvl="1"/>
            <a:r>
              <a:rPr lang="en-US" dirty="0" smtClean="0"/>
              <a:t>COLOR</a:t>
            </a:r>
          </a:p>
          <a:p>
            <a:pPr lvl="1"/>
            <a:r>
              <a:rPr lang="en-US" dirty="0" smtClean="0"/>
              <a:t>OUTLINE</a:t>
            </a:r>
          </a:p>
          <a:p>
            <a:pPr lvl="1"/>
            <a:r>
              <a:rPr lang="en-US" dirty="0" smtClean="0"/>
              <a:t>15 ELEMENTS LABELED</a:t>
            </a:r>
          </a:p>
          <a:p>
            <a:pPr lvl="1"/>
            <a:r>
              <a:rPr lang="en-US" dirty="0" smtClean="0"/>
              <a:t>½ (2-3 PARAGRAPH) PAGE EXPLANITIAON OF WHY YOUR CASTLE PROVIDES GOOD DEFENCE DURING A SEIGE.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575</TotalTime>
  <Words>3523</Words>
  <Application>Microsoft Office PowerPoint</Application>
  <PresentationFormat>On-screen Show (4:3)</PresentationFormat>
  <Paragraphs>256</Paragraphs>
  <Slides>22</Slides>
  <Notes>4</Notes>
  <HiddenSlides>0</HiddenSlides>
  <MMClips>2</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Warm-up #8</vt:lpstr>
      <vt:lpstr>Definition</vt:lpstr>
      <vt:lpstr>Insert “feudalism_life in a castle”</vt:lpstr>
      <vt:lpstr>History</vt:lpstr>
      <vt:lpstr>PowerPoint Presentation</vt:lpstr>
      <vt:lpstr>PowerPoint Presentation</vt:lpstr>
      <vt:lpstr>Construction</vt:lpstr>
      <vt:lpstr>Insert “Castles and Lords”</vt:lpstr>
      <vt:lpstr>PowerPoint Presentation</vt:lpstr>
      <vt:lpstr>PowerPoint Presentation</vt:lpstr>
      <vt:lpstr>PowerPoint Presentation</vt:lpstr>
      <vt:lpstr>Example Wall:</vt:lpstr>
      <vt:lpstr>Wall Construction</vt:lpstr>
      <vt:lpstr>PowerPoint Presentation</vt:lpstr>
      <vt:lpstr>PowerPoint Presentation</vt:lpstr>
      <vt:lpstr>PowerPoint Presentation</vt:lpstr>
      <vt:lpstr>PowerPoint Presentation</vt:lpstr>
      <vt:lpstr>PowerPoint Presentation</vt:lpstr>
      <vt:lpstr>Windsor Castle (13 Acres) Built by William the Conqueror</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dc:creator>
  <cp:lastModifiedBy>Josephine Schaller</cp:lastModifiedBy>
  <cp:revision>20</cp:revision>
  <dcterms:created xsi:type="dcterms:W3CDTF">2013-01-17T03:41:47Z</dcterms:created>
  <dcterms:modified xsi:type="dcterms:W3CDTF">2013-01-17T22:15:41Z</dcterms:modified>
</cp:coreProperties>
</file>