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69" r:id="rId4"/>
    <p:sldId id="259" r:id="rId5"/>
    <p:sldId id="260" r:id="rId6"/>
    <p:sldId id="261" r:id="rId7"/>
    <p:sldId id="262" r:id="rId8"/>
    <p:sldId id="257" r:id="rId9"/>
    <p:sldId id="258" r:id="rId10"/>
    <p:sldId id="264"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56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1F39AA-A1D3-7244-B7A5-E7C609B9EBE2}" type="doc">
      <dgm:prSet loTypeId="urn:microsoft.com/office/officeart/2005/8/layout/hProcess6" loCatId="process" qsTypeId="urn:microsoft.com/office/officeart/2005/8/quickstyle/simple4" qsCatId="simple" csTypeId="urn:microsoft.com/office/officeart/2005/8/colors/accent1_2" csCatId="accent1" phldr="1"/>
      <dgm:spPr/>
      <dgm:t>
        <a:bodyPr/>
        <a:lstStyle/>
        <a:p>
          <a:endParaRPr lang="en-US"/>
        </a:p>
      </dgm:t>
    </dgm:pt>
    <dgm:pt modelId="{D6F35456-1C90-2D40-A815-A58CFB24CC27}">
      <dgm:prSet phldrT="[Text]"/>
      <dgm:spPr/>
      <dgm:t>
        <a:bodyPr/>
        <a:lstStyle/>
        <a:p>
          <a:r>
            <a:rPr lang="en-US" dirty="0" smtClean="0"/>
            <a:t>Against Slavery</a:t>
          </a:r>
          <a:endParaRPr lang="en-US" dirty="0"/>
        </a:p>
      </dgm:t>
    </dgm:pt>
    <dgm:pt modelId="{9BD950DB-C21A-4D41-A313-7DA105601EA2}" type="parTrans" cxnId="{4BF0DA05-EF36-3C48-BCAF-9C73D89F98AA}">
      <dgm:prSet/>
      <dgm:spPr/>
      <dgm:t>
        <a:bodyPr/>
        <a:lstStyle/>
        <a:p>
          <a:endParaRPr lang="en-US"/>
        </a:p>
      </dgm:t>
    </dgm:pt>
    <dgm:pt modelId="{9323D2B6-EB46-7245-ABB5-12995BA73807}" type="sibTrans" cxnId="{4BF0DA05-EF36-3C48-BCAF-9C73D89F98AA}">
      <dgm:prSet/>
      <dgm:spPr/>
      <dgm:t>
        <a:bodyPr/>
        <a:lstStyle/>
        <a:p>
          <a:endParaRPr lang="en-US"/>
        </a:p>
      </dgm:t>
    </dgm:pt>
    <dgm:pt modelId="{5A1BB279-1E0D-044E-A4BE-51A472643E6A}">
      <dgm:prSet phldrT="[Text]"/>
      <dgm:spPr>
        <a:solidFill>
          <a:srgbClr val="FF0000"/>
        </a:solidFill>
      </dgm:spPr>
      <dgm:t>
        <a:bodyPr/>
        <a:lstStyle/>
        <a:p>
          <a:r>
            <a:rPr lang="en-US" dirty="0" smtClean="0"/>
            <a:t> </a:t>
          </a:r>
          <a:endParaRPr lang="en-US" dirty="0"/>
        </a:p>
      </dgm:t>
    </dgm:pt>
    <dgm:pt modelId="{8A7C97F3-EEAB-3C4B-BB33-0DB0327F7350}" type="parTrans" cxnId="{7586228F-13A5-3C48-B59A-141875BB3CE1}">
      <dgm:prSet/>
      <dgm:spPr/>
      <dgm:t>
        <a:bodyPr/>
        <a:lstStyle/>
        <a:p>
          <a:endParaRPr lang="en-US"/>
        </a:p>
      </dgm:t>
    </dgm:pt>
    <dgm:pt modelId="{C486949A-6E98-E445-BD6C-B44ECA7E54F2}" type="sibTrans" cxnId="{7586228F-13A5-3C48-B59A-141875BB3CE1}">
      <dgm:prSet/>
      <dgm:spPr/>
      <dgm:t>
        <a:bodyPr/>
        <a:lstStyle/>
        <a:p>
          <a:endParaRPr lang="en-US"/>
        </a:p>
      </dgm:t>
    </dgm:pt>
    <dgm:pt modelId="{85212315-270B-DC49-B259-3ED395E2EC23}">
      <dgm:prSet phldrT="[Text]"/>
      <dgm:spPr/>
      <dgm:t>
        <a:bodyPr/>
        <a:lstStyle/>
        <a:p>
          <a:r>
            <a:rPr lang="en-US" dirty="0" smtClean="0"/>
            <a:t>Neutral</a:t>
          </a:r>
          <a:endParaRPr lang="en-US" dirty="0"/>
        </a:p>
      </dgm:t>
    </dgm:pt>
    <dgm:pt modelId="{33E430BA-7B5C-B343-9402-DC20DD00E980}" type="parTrans" cxnId="{C4C9AD84-F8D7-A549-83E7-D8FDB1B9F612}">
      <dgm:prSet/>
      <dgm:spPr/>
      <dgm:t>
        <a:bodyPr/>
        <a:lstStyle/>
        <a:p>
          <a:endParaRPr lang="en-US"/>
        </a:p>
      </dgm:t>
    </dgm:pt>
    <dgm:pt modelId="{5D36316F-01F3-AB43-BB17-9413744913DE}" type="sibTrans" cxnId="{C4C9AD84-F8D7-A549-83E7-D8FDB1B9F612}">
      <dgm:prSet/>
      <dgm:spPr/>
      <dgm:t>
        <a:bodyPr/>
        <a:lstStyle/>
        <a:p>
          <a:endParaRPr lang="en-US"/>
        </a:p>
      </dgm:t>
    </dgm:pt>
    <dgm:pt modelId="{035F19E7-E56B-4846-BC5C-7D62162545B5}">
      <dgm:prSet phldrT="[Text]"/>
      <dgm:spPr>
        <a:solidFill>
          <a:srgbClr val="FFFF00"/>
        </a:solidFill>
      </dgm:spPr>
      <dgm:t>
        <a:bodyPr/>
        <a:lstStyle/>
        <a:p>
          <a:r>
            <a:rPr lang="en-US" dirty="0" smtClean="0"/>
            <a:t> </a:t>
          </a:r>
          <a:endParaRPr lang="en-US" dirty="0"/>
        </a:p>
      </dgm:t>
    </dgm:pt>
    <dgm:pt modelId="{E9483788-2C0E-7B42-8042-91B60F71F62F}" type="parTrans" cxnId="{160254CE-7697-7947-9089-A6B83697E65A}">
      <dgm:prSet/>
      <dgm:spPr/>
      <dgm:t>
        <a:bodyPr/>
        <a:lstStyle/>
        <a:p>
          <a:endParaRPr lang="en-US"/>
        </a:p>
      </dgm:t>
    </dgm:pt>
    <dgm:pt modelId="{47C52A51-2067-A04F-96C1-60D778C17A3D}" type="sibTrans" cxnId="{160254CE-7697-7947-9089-A6B83697E65A}">
      <dgm:prSet/>
      <dgm:spPr/>
      <dgm:t>
        <a:bodyPr/>
        <a:lstStyle/>
        <a:p>
          <a:endParaRPr lang="en-US"/>
        </a:p>
      </dgm:t>
    </dgm:pt>
    <dgm:pt modelId="{133D2A02-88C9-D94B-A350-A46993E598A6}">
      <dgm:prSet phldrT="[Text]"/>
      <dgm:spPr/>
      <dgm:t>
        <a:bodyPr/>
        <a:lstStyle/>
        <a:p>
          <a:r>
            <a:rPr lang="en-US" dirty="0" smtClean="0"/>
            <a:t>For Slavery</a:t>
          </a:r>
          <a:endParaRPr lang="en-US" dirty="0"/>
        </a:p>
      </dgm:t>
    </dgm:pt>
    <dgm:pt modelId="{43EF5A17-0C8C-C54E-B6AC-2B327BD6F2A9}" type="parTrans" cxnId="{056955BC-2198-6448-9DF6-A18913968B92}">
      <dgm:prSet/>
      <dgm:spPr/>
      <dgm:t>
        <a:bodyPr/>
        <a:lstStyle/>
        <a:p>
          <a:endParaRPr lang="en-US"/>
        </a:p>
      </dgm:t>
    </dgm:pt>
    <dgm:pt modelId="{5624D90C-9081-4C48-BA35-48126E2D5F1B}" type="sibTrans" cxnId="{056955BC-2198-6448-9DF6-A18913968B92}">
      <dgm:prSet/>
      <dgm:spPr/>
      <dgm:t>
        <a:bodyPr/>
        <a:lstStyle/>
        <a:p>
          <a:endParaRPr lang="en-US"/>
        </a:p>
      </dgm:t>
    </dgm:pt>
    <dgm:pt modelId="{87A2BF9C-5575-9444-AD66-14D675D97952}">
      <dgm:prSet phldrT="[Text]"/>
      <dgm:spPr>
        <a:solidFill>
          <a:srgbClr val="008000"/>
        </a:solidFill>
      </dgm:spPr>
      <dgm:t>
        <a:bodyPr/>
        <a:lstStyle/>
        <a:p>
          <a:r>
            <a:rPr lang="en-US" dirty="0" smtClean="0"/>
            <a:t> </a:t>
          </a:r>
          <a:endParaRPr lang="en-US" dirty="0"/>
        </a:p>
      </dgm:t>
    </dgm:pt>
    <dgm:pt modelId="{2A2B4450-6C8A-D943-9353-66F2A7F16238}" type="parTrans" cxnId="{91F15473-B7BC-AC45-8406-9D1445E16B0A}">
      <dgm:prSet/>
      <dgm:spPr/>
      <dgm:t>
        <a:bodyPr/>
        <a:lstStyle/>
        <a:p>
          <a:endParaRPr lang="en-US"/>
        </a:p>
      </dgm:t>
    </dgm:pt>
    <dgm:pt modelId="{61815204-D94D-2649-BB60-C2730E49A112}" type="sibTrans" cxnId="{91F15473-B7BC-AC45-8406-9D1445E16B0A}">
      <dgm:prSet/>
      <dgm:spPr/>
      <dgm:t>
        <a:bodyPr/>
        <a:lstStyle/>
        <a:p>
          <a:endParaRPr lang="en-US"/>
        </a:p>
      </dgm:t>
    </dgm:pt>
    <dgm:pt modelId="{C89987FE-77A4-3740-B233-E8C0C3DA8889}" type="pres">
      <dgm:prSet presAssocID="{521F39AA-A1D3-7244-B7A5-E7C609B9EBE2}" presName="theList" presStyleCnt="0">
        <dgm:presLayoutVars>
          <dgm:dir/>
          <dgm:animLvl val="lvl"/>
          <dgm:resizeHandles val="exact"/>
        </dgm:presLayoutVars>
      </dgm:prSet>
      <dgm:spPr/>
      <dgm:t>
        <a:bodyPr/>
        <a:lstStyle/>
        <a:p>
          <a:endParaRPr lang="en-US"/>
        </a:p>
      </dgm:t>
    </dgm:pt>
    <dgm:pt modelId="{36115F6B-AC29-7543-B707-8AC03129CBD6}" type="pres">
      <dgm:prSet presAssocID="{D6F35456-1C90-2D40-A815-A58CFB24CC27}" presName="compNode" presStyleCnt="0"/>
      <dgm:spPr/>
    </dgm:pt>
    <dgm:pt modelId="{773ECDEF-EE35-0A4A-8639-8321D7C8B09E}" type="pres">
      <dgm:prSet presAssocID="{D6F35456-1C90-2D40-A815-A58CFB24CC27}" presName="noGeometry" presStyleCnt="0"/>
      <dgm:spPr/>
    </dgm:pt>
    <dgm:pt modelId="{B4133AA5-F067-7048-8E8F-6031560B264F}" type="pres">
      <dgm:prSet presAssocID="{D6F35456-1C90-2D40-A815-A58CFB24CC27}" presName="childTextVisible" presStyleLbl="bgAccFollowNode1" presStyleIdx="0" presStyleCnt="3">
        <dgm:presLayoutVars>
          <dgm:bulletEnabled val="1"/>
        </dgm:presLayoutVars>
      </dgm:prSet>
      <dgm:spPr/>
      <dgm:t>
        <a:bodyPr/>
        <a:lstStyle/>
        <a:p>
          <a:endParaRPr lang="en-US"/>
        </a:p>
      </dgm:t>
    </dgm:pt>
    <dgm:pt modelId="{B4CECA2E-A7B4-0D48-BA08-C6BC9DFDAD03}" type="pres">
      <dgm:prSet presAssocID="{D6F35456-1C90-2D40-A815-A58CFB24CC27}" presName="childTextHidden" presStyleLbl="bgAccFollowNode1" presStyleIdx="0" presStyleCnt="3"/>
      <dgm:spPr/>
      <dgm:t>
        <a:bodyPr/>
        <a:lstStyle/>
        <a:p>
          <a:endParaRPr lang="en-US"/>
        </a:p>
      </dgm:t>
    </dgm:pt>
    <dgm:pt modelId="{F6F5F9EC-6931-6B45-96A1-E5DF85839BD8}" type="pres">
      <dgm:prSet presAssocID="{D6F35456-1C90-2D40-A815-A58CFB24CC27}" presName="parentText" presStyleLbl="node1" presStyleIdx="0" presStyleCnt="3" custScaleX="169661" custScaleY="175580">
        <dgm:presLayoutVars>
          <dgm:chMax val="1"/>
          <dgm:bulletEnabled val="1"/>
        </dgm:presLayoutVars>
      </dgm:prSet>
      <dgm:spPr/>
      <dgm:t>
        <a:bodyPr/>
        <a:lstStyle/>
        <a:p>
          <a:endParaRPr lang="en-US"/>
        </a:p>
      </dgm:t>
    </dgm:pt>
    <dgm:pt modelId="{85FD5E73-F0C2-424F-9E5A-CBAE2E36A733}" type="pres">
      <dgm:prSet presAssocID="{D6F35456-1C90-2D40-A815-A58CFB24CC27}" presName="aSpace" presStyleCnt="0"/>
      <dgm:spPr/>
    </dgm:pt>
    <dgm:pt modelId="{E863AF6D-470A-A048-A478-64A39A717DA8}" type="pres">
      <dgm:prSet presAssocID="{85212315-270B-DC49-B259-3ED395E2EC23}" presName="compNode" presStyleCnt="0"/>
      <dgm:spPr/>
    </dgm:pt>
    <dgm:pt modelId="{6B56F19E-742B-C846-819A-4C93804B768A}" type="pres">
      <dgm:prSet presAssocID="{85212315-270B-DC49-B259-3ED395E2EC23}" presName="noGeometry" presStyleCnt="0"/>
      <dgm:spPr/>
    </dgm:pt>
    <dgm:pt modelId="{F26597D5-9846-6E4C-A8A5-651D0F3292FB}" type="pres">
      <dgm:prSet presAssocID="{85212315-270B-DC49-B259-3ED395E2EC23}" presName="childTextVisible" presStyleLbl="bgAccFollowNode1" presStyleIdx="1" presStyleCnt="3">
        <dgm:presLayoutVars>
          <dgm:bulletEnabled val="1"/>
        </dgm:presLayoutVars>
      </dgm:prSet>
      <dgm:spPr/>
      <dgm:t>
        <a:bodyPr/>
        <a:lstStyle/>
        <a:p>
          <a:endParaRPr lang="en-US"/>
        </a:p>
      </dgm:t>
    </dgm:pt>
    <dgm:pt modelId="{7A52CCE0-6167-1C4B-A33F-632F4F9764FC}" type="pres">
      <dgm:prSet presAssocID="{85212315-270B-DC49-B259-3ED395E2EC23}" presName="childTextHidden" presStyleLbl="bgAccFollowNode1" presStyleIdx="1" presStyleCnt="3"/>
      <dgm:spPr/>
      <dgm:t>
        <a:bodyPr/>
        <a:lstStyle/>
        <a:p>
          <a:endParaRPr lang="en-US"/>
        </a:p>
      </dgm:t>
    </dgm:pt>
    <dgm:pt modelId="{FFFA5BFB-327C-BA4D-8928-20CAD3925E15}" type="pres">
      <dgm:prSet presAssocID="{85212315-270B-DC49-B259-3ED395E2EC23}" presName="parentText" presStyleLbl="node1" presStyleIdx="1" presStyleCnt="3" custScaleX="166573" custScaleY="171175">
        <dgm:presLayoutVars>
          <dgm:chMax val="1"/>
          <dgm:bulletEnabled val="1"/>
        </dgm:presLayoutVars>
      </dgm:prSet>
      <dgm:spPr/>
      <dgm:t>
        <a:bodyPr/>
        <a:lstStyle/>
        <a:p>
          <a:endParaRPr lang="en-US"/>
        </a:p>
      </dgm:t>
    </dgm:pt>
    <dgm:pt modelId="{3FC77630-B6BD-944A-8FFF-380F2FE0FEE8}" type="pres">
      <dgm:prSet presAssocID="{85212315-270B-DC49-B259-3ED395E2EC23}" presName="aSpace" presStyleCnt="0"/>
      <dgm:spPr/>
    </dgm:pt>
    <dgm:pt modelId="{56C6FAC5-3676-F440-83BC-7FDCFC512C5B}" type="pres">
      <dgm:prSet presAssocID="{133D2A02-88C9-D94B-A350-A46993E598A6}" presName="compNode" presStyleCnt="0"/>
      <dgm:spPr/>
    </dgm:pt>
    <dgm:pt modelId="{974A26DB-16AE-DD40-8C4D-AD0A9B02D7A7}" type="pres">
      <dgm:prSet presAssocID="{133D2A02-88C9-D94B-A350-A46993E598A6}" presName="noGeometry" presStyleCnt="0"/>
      <dgm:spPr/>
    </dgm:pt>
    <dgm:pt modelId="{2E393252-5C42-624A-9940-2B2269F81B87}" type="pres">
      <dgm:prSet presAssocID="{133D2A02-88C9-D94B-A350-A46993E598A6}" presName="childTextVisible" presStyleLbl="bgAccFollowNode1" presStyleIdx="2" presStyleCnt="3" custLinFactNeighborX="276">
        <dgm:presLayoutVars>
          <dgm:bulletEnabled val="1"/>
        </dgm:presLayoutVars>
      </dgm:prSet>
      <dgm:spPr/>
      <dgm:t>
        <a:bodyPr/>
        <a:lstStyle/>
        <a:p>
          <a:endParaRPr lang="en-US"/>
        </a:p>
      </dgm:t>
    </dgm:pt>
    <dgm:pt modelId="{5A2853D8-8DC8-3845-BE33-0994FA0A359A}" type="pres">
      <dgm:prSet presAssocID="{133D2A02-88C9-D94B-A350-A46993E598A6}" presName="childTextHidden" presStyleLbl="bgAccFollowNode1" presStyleIdx="2" presStyleCnt="3"/>
      <dgm:spPr/>
      <dgm:t>
        <a:bodyPr/>
        <a:lstStyle/>
        <a:p>
          <a:endParaRPr lang="en-US"/>
        </a:p>
      </dgm:t>
    </dgm:pt>
    <dgm:pt modelId="{CC66E6C9-3B4F-E441-841F-EFB2BD3E853B}" type="pres">
      <dgm:prSet presAssocID="{133D2A02-88C9-D94B-A350-A46993E598A6}" presName="parentText" presStyleLbl="node1" presStyleIdx="2" presStyleCnt="3" custScaleX="167994" custScaleY="161698">
        <dgm:presLayoutVars>
          <dgm:chMax val="1"/>
          <dgm:bulletEnabled val="1"/>
        </dgm:presLayoutVars>
      </dgm:prSet>
      <dgm:spPr/>
      <dgm:t>
        <a:bodyPr/>
        <a:lstStyle/>
        <a:p>
          <a:endParaRPr lang="en-US"/>
        </a:p>
      </dgm:t>
    </dgm:pt>
  </dgm:ptLst>
  <dgm:cxnLst>
    <dgm:cxn modelId="{67EBCACD-5894-4A98-97A3-BC80E3ECEB07}" type="presOf" srcId="{85212315-270B-DC49-B259-3ED395E2EC23}" destId="{FFFA5BFB-327C-BA4D-8928-20CAD3925E15}" srcOrd="0" destOrd="0" presId="urn:microsoft.com/office/officeart/2005/8/layout/hProcess6"/>
    <dgm:cxn modelId="{DC721FA9-246B-49ED-AC45-4A487E1E805B}" type="presOf" srcId="{035F19E7-E56B-4846-BC5C-7D62162545B5}" destId="{F26597D5-9846-6E4C-A8A5-651D0F3292FB}" srcOrd="0" destOrd="0" presId="urn:microsoft.com/office/officeart/2005/8/layout/hProcess6"/>
    <dgm:cxn modelId="{91F15473-B7BC-AC45-8406-9D1445E16B0A}" srcId="{133D2A02-88C9-D94B-A350-A46993E598A6}" destId="{87A2BF9C-5575-9444-AD66-14D675D97952}" srcOrd="0" destOrd="0" parTransId="{2A2B4450-6C8A-D943-9353-66F2A7F16238}" sibTransId="{61815204-D94D-2649-BB60-C2730E49A112}"/>
    <dgm:cxn modelId="{E4234D56-BAC2-4762-9041-EA56C7A7813F}" type="presOf" srcId="{035F19E7-E56B-4846-BC5C-7D62162545B5}" destId="{7A52CCE0-6167-1C4B-A33F-632F4F9764FC}" srcOrd="1" destOrd="0" presId="urn:microsoft.com/office/officeart/2005/8/layout/hProcess6"/>
    <dgm:cxn modelId="{056955BC-2198-6448-9DF6-A18913968B92}" srcId="{521F39AA-A1D3-7244-B7A5-E7C609B9EBE2}" destId="{133D2A02-88C9-D94B-A350-A46993E598A6}" srcOrd="2" destOrd="0" parTransId="{43EF5A17-0C8C-C54E-B6AC-2B327BD6F2A9}" sibTransId="{5624D90C-9081-4C48-BA35-48126E2D5F1B}"/>
    <dgm:cxn modelId="{C4C9AD84-F8D7-A549-83E7-D8FDB1B9F612}" srcId="{521F39AA-A1D3-7244-B7A5-E7C609B9EBE2}" destId="{85212315-270B-DC49-B259-3ED395E2EC23}" srcOrd="1" destOrd="0" parTransId="{33E430BA-7B5C-B343-9402-DC20DD00E980}" sibTransId="{5D36316F-01F3-AB43-BB17-9413744913DE}"/>
    <dgm:cxn modelId="{0C345DD8-D213-4818-88FB-64B6CDE7A019}" type="presOf" srcId="{87A2BF9C-5575-9444-AD66-14D675D97952}" destId="{5A2853D8-8DC8-3845-BE33-0994FA0A359A}" srcOrd="1" destOrd="0" presId="urn:microsoft.com/office/officeart/2005/8/layout/hProcess6"/>
    <dgm:cxn modelId="{4BF0DA05-EF36-3C48-BCAF-9C73D89F98AA}" srcId="{521F39AA-A1D3-7244-B7A5-E7C609B9EBE2}" destId="{D6F35456-1C90-2D40-A815-A58CFB24CC27}" srcOrd="0" destOrd="0" parTransId="{9BD950DB-C21A-4D41-A313-7DA105601EA2}" sibTransId="{9323D2B6-EB46-7245-ABB5-12995BA73807}"/>
    <dgm:cxn modelId="{7586228F-13A5-3C48-B59A-141875BB3CE1}" srcId="{D6F35456-1C90-2D40-A815-A58CFB24CC27}" destId="{5A1BB279-1E0D-044E-A4BE-51A472643E6A}" srcOrd="0" destOrd="0" parTransId="{8A7C97F3-EEAB-3C4B-BB33-0DB0327F7350}" sibTransId="{C486949A-6E98-E445-BD6C-B44ECA7E54F2}"/>
    <dgm:cxn modelId="{32299251-833B-4264-B8DF-C26C0A110F68}" type="presOf" srcId="{87A2BF9C-5575-9444-AD66-14D675D97952}" destId="{2E393252-5C42-624A-9940-2B2269F81B87}" srcOrd="0" destOrd="0" presId="urn:microsoft.com/office/officeart/2005/8/layout/hProcess6"/>
    <dgm:cxn modelId="{997B4C5E-7721-4D49-A19E-4EE2498E6C24}" type="presOf" srcId="{521F39AA-A1D3-7244-B7A5-E7C609B9EBE2}" destId="{C89987FE-77A4-3740-B233-E8C0C3DA8889}" srcOrd="0" destOrd="0" presId="urn:microsoft.com/office/officeart/2005/8/layout/hProcess6"/>
    <dgm:cxn modelId="{E15649D6-F183-497F-BD44-07D057CF8FC1}" type="presOf" srcId="{133D2A02-88C9-D94B-A350-A46993E598A6}" destId="{CC66E6C9-3B4F-E441-841F-EFB2BD3E853B}" srcOrd="0" destOrd="0" presId="urn:microsoft.com/office/officeart/2005/8/layout/hProcess6"/>
    <dgm:cxn modelId="{75E2F7AA-E819-4D4A-9A49-7F18CBB65749}" type="presOf" srcId="{D6F35456-1C90-2D40-A815-A58CFB24CC27}" destId="{F6F5F9EC-6931-6B45-96A1-E5DF85839BD8}" srcOrd="0" destOrd="0" presId="urn:microsoft.com/office/officeart/2005/8/layout/hProcess6"/>
    <dgm:cxn modelId="{2689A11C-B844-4B9A-9E96-4FCBC1DA7803}" type="presOf" srcId="{5A1BB279-1E0D-044E-A4BE-51A472643E6A}" destId="{B4133AA5-F067-7048-8E8F-6031560B264F}" srcOrd="0" destOrd="0" presId="urn:microsoft.com/office/officeart/2005/8/layout/hProcess6"/>
    <dgm:cxn modelId="{6C184683-7515-4F24-B6FC-3EC2889DAFAF}" type="presOf" srcId="{5A1BB279-1E0D-044E-A4BE-51A472643E6A}" destId="{B4CECA2E-A7B4-0D48-BA08-C6BC9DFDAD03}" srcOrd="1" destOrd="0" presId="urn:microsoft.com/office/officeart/2005/8/layout/hProcess6"/>
    <dgm:cxn modelId="{160254CE-7697-7947-9089-A6B83697E65A}" srcId="{85212315-270B-DC49-B259-3ED395E2EC23}" destId="{035F19E7-E56B-4846-BC5C-7D62162545B5}" srcOrd="0" destOrd="0" parTransId="{E9483788-2C0E-7B42-8042-91B60F71F62F}" sibTransId="{47C52A51-2067-A04F-96C1-60D778C17A3D}"/>
    <dgm:cxn modelId="{70A88ADA-74DB-4FF1-9CA9-5EF4DAA31A53}" type="presParOf" srcId="{C89987FE-77A4-3740-B233-E8C0C3DA8889}" destId="{36115F6B-AC29-7543-B707-8AC03129CBD6}" srcOrd="0" destOrd="0" presId="urn:microsoft.com/office/officeart/2005/8/layout/hProcess6"/>
    <dgm:cxn modelId="{F28A4D7E-015A-47DB-AFA3-8B57706D6EB8}" type="presParOf" srcId="{36115F6B-AC29-7543-B707-8AC03129CBD6}" destId="{773ECDEF-EE35-0A4A-8639-8321D7C8B09E}" srcOrd="0" destOrd="0" presId="urn:microsoft.com/office/officeart/2005/8/layout/hProcess6"/>
    <dgm:cxn modelId="{39C850A9-3E90-41E4-923F-BB7B13F813CC}" type="presParOf" srcId="{36115F6B-AC29-7543-B707-8AC03129CBD6}" destId="{B4133AA5-F067-7048-8E8F-6031560B264F}" srcOrd="1" destOrd="0" presId="urn:microsoft.com/office/officeart/2005/8/layout/hProcess6"/>
    <dgm:cxn modelId="{B1B84E4E-72C3-4FFC-ABFD-4E4848366C00}" type="presParOf" srcId="{36115F6B-AC29-7543-B707-8AC03129CBD6}" destId="{B4CECA2E-A7B4-0D48-BA08-C6BC9DFDAD03}" srcOrd="2" destOrd="0" presId="urn:microsoft.com/office/officeart/2005/8/layout/hProcess6"/>
    <dgm:cxn modelId="{BC132A89-D463-40B7-9466-2A6AB9207489}" type="presParOf" srcId="{36115F6B-AC29-7543-B707-8AC03129CBD6}" destId="{F6F5F9EC-6931-6B45-96A1-E5DF85839BD8}" srcOrd="3" destOrd="0" presId="urn:microsoft.com/office/officeart/2005/8/layout/hProcess6"/>
    <dgm:cxn modelId="{AAF18AE0-625A-4E07-BB1C-A6FB0D6A1476}" type="presParOf" srcId="{C89987FE-77A4-3740-B233-E8C0C3DA8889}" destId="{85FD5E73-F0C2-424F-9E5A-CBAE2E36A733}" srcOrd="1" destOrd="0" presId="urn:microsoft.com/office/officeart/2005/8/layout/hProcess6"/>
    <dgm:cxn modelId="{850F4BAC-84AB-4715-8D1F-538072857D9D}" type="presParOf" srcId="{C89987FE-77A4-3740-B233-E8C0C3DA8889}" destId="{E863AF6D-470A-A048-A478-64A39A717DA8}" srcOrd="2" destOrd="0" presId="urn:microsoft.com/office/officeart/2005/8/layout/hProcess6"/>
    <dgm:cxn modelId="{B08200E2-2397-4E3C-915D-CFBEDDF1323B}" type="presParOf" srcId="{E863AF6D-470A-A048-A478-64A39A717DA8}" destId="{6B56F19E-742B-C846-819A-4C93804B768A}" srcOrd="0" destOrd="0" presId="urn:microsoft.com/office/officeart/2005/8/layout/hProcess6"/>
    <dgm:cxn modelId="{8AEE1D55-C27F-4ADC-82AE-2D51BAB498AF}" type="presParOf" srcId="{E863AF6D-470A-A048-A478-64A39A717DA8}" destId="{F26597D5-9846-6E4C-A8A5-651D0F3292FB}" srcOrd="1" destOrd="0" presId="urn:microsoft.com/office/officeart/2005/8/layout/hProcess6"/>
    <dgm:cxn modelId="{641568E3-0597-4948-A446-CB93D5243096}" type="presParOf" srcId="{E863AF6D-470A-A048-A478-64A39A717DA8}" destId="{7A52CCE0-6167-1C4B-A33F-632F4F9764FC}" srcOrd="2" destOrd="0" presId="urn:microsoft.com/office/officeart/2005/8/layout/hProcess6"/>
    <dgm:cxn modelId="{3C8C678E-C087-46FC-AC94-04366ED1DB4E}" type="presParOf" srcId="{E863AF6D-470A-A048-A478-64A39A717DA8}" destId="{FFFA5BFB-327C-BA4D-8928-20CAD3925E15}" srcOrd="3" destOrd="0" presId="urn:microsoft.com/office/officeart/2005/8/layout/hProcess6"/>
    <dgm:cxn modelId="{4FD324A9-296E-4D76-B545-51E8262D9B2E}" type="presParOf" srcId="{C89987FE-77A4-3740-B233-E8C0C3DA8889}" destId="{3FC77630-B6BD-944A-8FFF-380F2FE0FEE8}" srcOrd="3" destOrd="0" presId="urn:microsoft.com/office/officeart/2005/8/layout/hProcess6"/>
    <dgm:cxn modelId="{8C1071B9-DCEE-4A7B-BF20-4AF8581EE53D}" type="presParOf" srcId="{C89987FE-77A4-3740-B233-E8C0C3DA8889}" destId="{56C6FAC5-3676-F440-83BC-7FDCFC512C5B}" srcOrd="4" destOrd="0" presId="urn:microsoft.com/office/officeart/2005/8/layout/hProcess6"/>
    <dgm:cxn modelId="{D735DE78-EEEE-4F2A-90DA-B33826E2DFF4}" type="presParOf" srcId="{56C6FAC5-3676-F440-83BC-7FDCFC512C5B}" destId="{974A26DB-16AE-DD40-8C4D-AD0A9B02D7A7}" srcOrd="0" destOrd="0" presId="urn:microsoft.com/office/officeart/2005/8/layout/hProcess6"/>
    <dgm:cxn modelId="{79ADC934-4C67-4D07-B2F4-70954E3EE069}" type="presParOf" srcId="{56C6FAC5-3676-F440-83BC-7FDCFC512C5B}" destId="{2E393252-5C42-624A-9940-2B2269F81B87}" srcOrd="1" destOrd="0" presId="urn:microsoft.com/office/officeart/2005/8/layout/hProcess6"/>
    <dgm:cxn modelId="{69B581DE-B139-44D2-B9AB-56AA5A791406}" type="presParOf" srcId="{56C6FAC5-3676-F440-83BC-7FDCFC512C5B}" destId="{5A2853D8-8DC8-3845-BE33-0994FA0A359A}" srcOrd="2" destOrd="0" presId="urn:microsoft.com/office/officeart/2005/8/layout/hProcess6"/>
    <dgm:cxn modelId="{A705F061-9ABE-4E0F-A9A1-2D387450FB3E}" type="presParOf" srcId="{56C6FAC5-3676-F440-83BC-7FDCFC512C5B}" destId="{CC66E6C9-3B4F-E441-841F-EFB2BD3E853B}"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D1943F-97B9-49C0-8A86-37EFD9288CFF}"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4124266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1943F-97B9-49C0-8A86-37EFD9288CFF}"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2770899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D1943F-97B9-49C0-8A86-37EFD9288CFF}"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66347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D1943F-97B9-49C0-8A86-37EFD9288CFF}" type="datetimeFigureOut">
              <a:rPr lang="en-US" smtClean="0"/>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195969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D1943F-97B9-49C0-8A86-37EFD9288CFF}" type="datetimeFigureOut">
              <a:rPr lang="en-US" smtClean="0"/>
              <a:t>10/14/2013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2531149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D1943F-97B9-49C0-8A86-37EFD9288CFF}" type="datetimeFigureOut">
              <a:rPr lang="en-US" smtClean="0"/>
              <a:t>10/14/2013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2825821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D1943F-97B9-49C0-8A86-37EFD9288CFF}" type="datetimeFigureOut">
              <a:rPr lang="en-US" smtClean="0"/>
              <a:t>10/14/2013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3701162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D1943F-97B9-49C0-8A86-37EFD9288CFF}" type="datetimeFigureOut">
              <a:rPr lang="en-US" smtClean="0"/>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1556907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D1943F-97B9-49C0-8A86-37EFD9288CFF}" type="datetimeFigureOut">
              <a:rPr lang="en-US" smtClean="0"/>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205718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1943F-97B9-49C0-8A86-37EFD9288CFF}"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3371964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1943F-97B9-49C0-8A86-37EFD9288CFF}" type="datetimeFigureOut">
              <a:rPr lang="en-US" smtClean="0"/>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B3CB7-D381-4748-8718-2A49B86A98BB}" type="slidenum">
              <a:rPr lang="en-US" smtClean="0"/>
              <a:t>‹#›</a:t>
            </a:fld>
            <a:endParaRPr lang="en-US"/>
          </a:p>
        </p:txBody>
      </p:sp>
    </p:spTree>
    <p:extLst>
      <p:ext uri="{BB962C8B-B14F-4D97-AF65-F5344CB8AC3E}">
        <p14:creationId xmlns:p14="http://schemas.microsoft.com/office/powerpoint/2010/main" val="358115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1000"/>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1943F-97B9-49C0-8A86-37EFD9288CFF}" type="datetimeFigureOut">
              <a:rPr lang="en-US" smtClean="0"/>
              <a:t>10/14/2013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B3CB7-D381-4748-8718-2A49B86A98BB}" type="slidenum">
              <a:rPr lang="en-US" smtClean="0"/>
              <a:t>‹#›</a:t>
            </a:fld>
            <a:endParaRPr lang="en-US"/>
          </a:p>
        </p:txBody>
      </p:sp>
    </p:spTree>
    <p:extLst>
      <p:ext uri="{BB962C8B-B14F-4D97-AF65-F5344CB8AC3E}">
        <p14:creationId xmlns:p14="http://schemas.microsoft.com/office/powerpoint/2010/main" val="410807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u="sng" dirty="0" smtClean="0"/>
              <a:t>Warm-up #5</a:t>
            </a:r>
            <a:endParaRPr lang="en-US" b="1" u="sng" dirty="0"/>
          </a:p>
        </p:txBody>
      </p:sp>
      <p:sp>
        <p:nvSpPr>
          <p:cNvPr id="5" name="Content Placeholder 4"/>
          <p:cNvSpPr>
            <a:spLocks noGrp="1"/>
          </p:cNvSpPr>
          <p:nvPr>
            <p:ph idx="1"/>
          </p:nvPr>
        </p:nvSpPr>
        <p:spPr>
          <a:xfrm>
            <a:off x="457200" y="1371600"/>
            <a:ext cx="8229600" cy="4754563"/>
          </a:xfrm>
        </p:spPr>
        <p:txBody>
          <a:bodyPr/>
          <a:lstStyle/>
          <a:p>
            <a:r>
              <a:rPr lang="en-US" dirty="0" smtClean="0"/>
              <a:t>How did the framers solve the issue of representation in the legislative (law-making) branch of the federal government? </a:t>
            </a:r>
          </a:p>
          <a:p>
            <a:r>
              <a:rPr lang="en-US" dirty="0" smtClean="0"/>
              <a:t>What disputes over slavery rose? How were they solved? </a:t>
            </a:r>
            <a:endParaRPr lang="en-US" dirty="0"/>
          </a:p>
        </p:txBody>
      </p:sp>
    </p:spTree>
    <p:extLst>
      <p:ext uri="{BB962C8B-B14F-4D97-AF65-F5344CB8AC3E}">
        <p14:creationId xmlns:p14="http://schemas.microsoft.com/office/powerpoint/2010/main" val="1945957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Chapter 8 Worksheet </a:t>
            </a:r>
            <a:endParaRPr lang="en-US" u="sng" dirty="0"/>
          </a:p>
        </p:txBody>
      </p:sp>
      <p:sp>
        <p:nvSpPr>
          <p:cNvPr id="3" name="Content Placeholder 2"/>
          <p:cNvSpPr>
            <a:spLocks noGrp="1"/>
          </p:cNvSpPr>
          <p:nvPr>
            <p:ph idx="1"/>
          </p:nvPr>
        </p:nvSpPr>
        <p:spPr/>
        <p:txBody>
          <a:bodyPr/>
          <a:lstStyle/>
          <a:p>
            <a:r>
              <a:rPr lang="en-US" dirty="0" smtClean="0"/>
              <a:t>Correct front </a:t>
            </a:r>
          </a:p>
          <a:p>
            <a:r>
              <a:rPr lang="en-US" dirty="0" smtClean="0"/>
              <a:t>Do first section on the back (8.8). </a:t>
            </a:r>
          </a:p>
          <a:p>
            <a:r>
              <a:rPr lang="en-US" dirty="0" smtClean="0"/>
              <a:t>We’ll come back to the rest of this handout another day. </a:t>
            </a:r>
            <a:endParaRPr lang="en-US" dirty="0"/>
          </a:p>
        </p:txBody>
      </p:sp>
    </p:spTree>
    <p:extLst>
      <p:ext uri="{BB962C8B-B14F-4D97-AF65-F5344CB8AC3E}">
        <p14:creationId xmlns:p14="http://schemas.microsoft.com/office/powerpoint/2010/main" val="29569172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Essential Question</a:t>
            </a:r>
            <a:endParaRPr lang="en-US" b="1" dirty="0"/>
          </a:p>
        </p:txBody>
      </p:sp>
      <p:sp>
        <p:nvSpPr>
          <p:cNvPr id="3" name="Content Placeholder 2"/>
          <p:cNvSpPr>
            <a:spLocks noGrp="1"/>
          </p:cNvSpPr>
          <p:nvPr>
            <p:ph idx="1"/>
          </p:nvPr>
        </p:nvSpPr>
        <p:spPr/>
        <p:txBody>
          <a:bodyPr/>
          <a:lstStyle/>
          <a:p>
            <a:r>
              <a:rPr lang="en-US" dirty="0" smtClean="0"/>
              <a:t>How did the Constitutional Convention deal with issues surrounding slavery. </a:t>
            </a:r>
          </a:p>
          <a:p>
            <a:pPr lvl="1"/>
            <a:r>
              <a:rPr lang="en-US" dirty="0" smtClean="0"/>
              <a:t>Three-Fifths Compromise</a:t>
            </a:r>
          </a:p>
          <a:p>
            <a:pPr lvl="1"/>
            <a:r>
              <a:rPr lang="en-US" dirty="0" smtClean="0"/>
              <a:t>Slave Trade</a:t>
            </a:r>
          </a:p>
        </p:txBody>
      </p:sp>
    </p:spTree>
    <p:extLst>
      <p:ext uri="{BB962C8B-B14F-4D97-AF65-F5344CB8AC3E}">
        <p14:creationId xmlns:p14="http://schemas.microsoft.com/office/powerpoint/2010/main" val="3674177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p:cNvPicPr>
            <a:picLocks noChangeAspect="1" noChangeArrowheads="1"/>
          </p:cNvPicPr>
          <p:nvPr/>
        </p:nvPicPr>
        <p:blipFill>
          <a:blip r:embed="rId2"/>
          <a:srcRect/>
          <a:stretch>
            <a:fillRect/>
          </a:stretch>
        </p:blipFill>
        <p:spPr bwMode="auto">
          <a:xfrm>
            <a:off x="609600" y="0"/>
            <a:ext cx="7848600" cy="6884988"/>
          </a:xfrm>
          <a:prstGeom prst="rect">
            <a:avLst/>
          </a:prstGeom>
          <a:noFill/>
          <a:ln w="9525">
            <a:noFill/>
            <a:miter lim="800000"/>
            <a:headEnd/>
            <a:tailEnd/>
          </a:ln>
          <a:effectLst/>
        </p:spPr>
      </p:pic>
    </p:spTree>
    <p:extLst>
      <p:ext uri="{BB962C8B-B14F-4D97-AF65-F5344CB8AC3E}">
        <p14:creationId xmlns:p14="http://schemas.microsoft.com/office/powerpoint/2010/main" val="3365840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Fifths Compromise Worksheet</a:t>
            </a:r>
            <a:endParaRPr lang="en-US" dirty="0"/>
          </a:p>
        </p:txBody>
      </p:sp>
      <p:sp>
        <p:nvSpPr>
          <p:cNvPr id="3" name="Content Placeholder 2"/>
          <p:cNvSpPr>
            <a:spLocks noGrp="1"/>
          </p:cNvSpPr>
          <p:nvPr>
            <p:ph sz="quarter" idx="1"/>
          </p:nvPr>
        </p:nvSpPr>
        <p:spPr>
          <a:xfrm>
            <a:off x="2895600" y="1600200"/>
            <a:ext cx="5870448" cy="4953000"/>
          </a:xfrm>
        </p:spPr>
        <p:txBody>
          <a:bodyPr>
            <a:normAutofit fontScale="85000" lnSpcReduction="20000"/>
          </a:bodyPr>
          <a:lstStyle/>
          <a:p>
            <a:r>
              <a:rPr lang="en-US" dirty="0" smtClean="0"/>
              <a:t>Which state has the highest number of slaves?</a:t>
            </a:r>
          </a:p>
          <a:p>
            <a:r>
              <a:rPr lang="en-US" dirty="0" smtClean="0"/>
              <a:t>Which has the highest percent of slaves in their population?</a:t>
            </a:r>
          </a:p>
          <a:p>
            <a:r>
              <a:rPr lang="en-US" dirty="0" smtClean="0"/>
              <a:t>Where are the states with the most slaves located? Why?</a:t>
            </a:r>
          </a:p>
          <a:p>
            <a:pPr>
              <a:buNone/>
            </a:pPr>
            <a:endParaRPr lang="en-US" dirty="0" smtClean="0"/>
          </a:p>
          <a:p>
            <a:r>
              <a:rPr lang="en-US" dirty="0" smtClean="0"/>
              <a:t>Read the excerpts for the Constitution:</a:t>
            </a:r>
          </a:p>
          <a:p>
            <a:pPr lvl="1"/>
            <a:r>
              <a:rPr lang="en-US" dirty="0" smtClean="0"/>
              <a:t>When would the slave trade be banned?</a:t>
            </a:r>
          </a:p>
          <a:p>
            <a:pPr lvl="1"/>
            <a:r>
              <a:rPr lang="en-US" dirty="0" smtClean="0"/>
              <a:t>In what other ways did the Constitution support slavery?</a:t>
            </a:r>
          </a:p>
          <a:p>
            <a:endParaRPr lang="en-US" dirty="0" smtClean="0"/>
          </a:p>
          <a:p>
            <a:pPr>
              <a:buNone/>
            </a:pPr>
            <a:endParaRPr lang="en-US" dirty="0"/>
          </a:p>
        </p:txBody>
      </p:sp>
      <p:pic>
        <p:nvPicPr>
          <p:cNvPr id="5" name="Picture 4"/>
          <p:cNvPicPr>
            <a:picLocks noChangeAspect="1"/>
          </p:cNvPicPr>
          <p:nvPr/>
        </p:nvPicPr>
        <p:blipFill>
          <a:blip r:embed="rId2"/>
          <a:stretch>
            <a:fillRect/>
          </a:stretch>
        </p:blipFill>
        <p:spPr>
          <a:xfrm>
            <a:off x="1" y="1600200"/>
            <a:ext cx="2836882" cy="5250961"/>
          </a:xfrm>
          <a:prstGeom prst="rect">
            <a:avLst/>
          </a:prstGeom>
        </p:spPr>
      </p:pic>
    </p:spTree>
    <p:extLst>
      <p:ext uri="{BB962C8B-B14F-4D97-AF65-F5344CB8AC3E}">
        <p14:creationId xmlns:p14="http://schemas.microsoft.com/office/powerpoint/2010/main" val="4146303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7" name="Picture 5"/>
          <p:cNvPicPr>
            <a:picLocks noChangeAspect="1" noChangeArrowheads="1"/>
          </p:cNvPicPr>
          <p:nvPr/>
        </p:nvPicPr>
        <p:blipFill>
          <a:blip r:embed="rId2"/>
          <a:srcRect/>
          <a:stretch>
            <a:fillRect/>
          </a:stretch>
        </p:blipFill>
        <p:spPr bwMode="auto">
          <a:xfrm>
            <a:off x="4724400" y="0"/>
            <a:ext cx="3505200" cy="6910388"/>
          </a:xfrm>
          <a:prstGeom prst="rect">
            <a:avLst/>
          </a:prstGeom>
          <a:noFill/>
          <a:ln w="9525">
            <a:noFill/>
            <a:miter lim="800000"/>
            <a:headEnd/>
            <a:tailEnd/>
          </a:ln>
          <a:effectLst/>
        </p:spPr>
      </p:pic>
      <p:pic>
        <p:nvPicPr>
          <p:cNvPr id="38918" name="Picture 6"/>
          <p:cNvPicPr>
            <a:picLocks noChangeAspect="1" noChangeArrowheads="1"/>
          </p:cNvPicPr>
          <p:nvPr/>
        </p:nvPicPr>
        <p:blipFill>
          <a:blip r:embed="rId3"/>
          <a:srcRect/>
          <a:stretch>
            <a:fillRect/>
          </a:stretch>
        </p:blipFill>
        <p:spPr bwMode="auto">
          <a:xfrm>
            <a:off x="609600" y="457200"/>
            <a:ext cx="3589338" cy="6019800"/>
          </a:xfrm>
          <a:prstGeom prst="rect">
            <a:avLst/>
          </a:prstGeom>
          <a:noFill/>
          <a:ln w="9525">
            <a:noFill/>
            <a:miter lim="800000"/>
            <a:headEnd/>
            <a:tailEnd/>
          </a:ln>
          <a:effectLst/>
        </p:spPr>
      </p:pic>
    </p:spTree>
    <p:extLst>
      <p:ext uri="{BB962C8B-B14F-4D97-AF65-F5344CB8AC3E}">
        <p14:creationId xmlns:p14="http://schemas.microsoft.com/office/powerpoint/2010/main" val="1123715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Pair Share</a:t>
            </a:r>
            <a:endParaRPr lang="en-US" u="sng" dirty="0"/>
          </a:p>
        </p:txBody>
      </p:sp>
      <p:sp>
        <p:nvSpPr>
          <p:cNvPr id="5" name="Content Placeholder 4"/>
          <p:cNvSpPr>
            <a:spLocks noGrp="1"/>
          </p:cNvSpPr>
          <p:nvPr>
            <p:ph sz="quarter" idx="1"/>
          </p:nvPr>
        </p:nvSpPr>
        <p:spPr>
          <a:xfrm>
            <a:off x="0" y="1447800"/>
            <a:ext cx="9144000" cy="5410200"/>
          </a:xfrm>
        </p:spPr>
        <p:txBody>
          <a:bodyPr>
            <a:normAutofit/>
          </a:bodyPr>
          <a:lstStyle/>
          <a:p>
            <a:pPr marL="742950" indent="-742950">
              <a:buAutoNum type="arabicParenR"/>
            </a:pPr>
            <a:r>
              <a:rPr lang="en-US" sz="3600" dirty="0" smtClean="0"/>
              <a:t>What did the Constitution say about the slave trade?</a:t>
            </a:r>
            <a:endParaRPr lang="en-US" sz="3600" b="1" u="sng" dirty="0" smtClean="0"/>
          </a:p>
          <a:p>
            <a:pPr marL="742950" indent="-742950">
              <a:buAutoNum type="arabicParenR"/>
            </a:pPr>
            <a:r>
              <a:rPr lang="en-US" sz="3600" dirty="0" smtClean="0"/>
              <a:t>What did the states with large numbers of slaves threaten to do if the Constitution limited slavery? </a:t>
            </a:r>
            <a:endParaRPr lang="en-US" sz="3600" b="1" i="1" u="sng" dirty="0" smtClean="0"/>
          </a:p>
          <a:p>
            <a:pPr marL="742950" indent="-742950">
              <a:buAutoNum type="arabicParenR"/>
            </a:pPr>
            <a:endParaRPr lang="en-US" sz="4000" dirty="0" smtClean="0"/>
          </a:p>
        </p:txBody>
      </p:sp>
    </p:spTree>
    <p:extLst>
      <p:ext uri="{BB962C8B-B14F-4D97-AF65-F5344CB8AC3E}">
        <p14:creationId xmlns:p14="http://schemas.microsoft.com/office/powerpoint/2010/main" val="277810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fontScale="90000"/>
          </a:bodyPr>
          <a:lstStyle/>
          <a:p>
            <a:r>
              <a:rPr lang="en-US" b="1" u="sng" dirty="0" smtClean="0"/>
              <a:t> Three Fifths Compromise Background</a:t>
            </a:r>
            <a:endParaRPr lang="en-US" b="1" u="sng" dirty="0"/>
          </a:p>
        </p:txBody>
      </p:sp>
      <p:sp>
        <p:nvSpPr>
          <p:cNvPr id="3" name="Content Placeholder 2"/>
          <p:cNvSpPr>
            <a:spLocks noGrp="1"/>
          </p:cNvSpPr>
          <p:nvPr>
            <p:ph sz="quarter" idx="1"/>
          </p:nvPr>
        </p:nvSpPr>
        <p:spPr>
          <a:xfrm>
            <a:off x="0" y="762000"/>
            <a:ext cx="9144000" cy="6096000"/>
          </a:xfrm>
        </p:spPr>
        <p:txBody>
          <a:bodyPr>
            <a:normAutofit fontScale="92500" lnSpcReduction="20000"/>
          </a:bodyPr>
          <a:lstStyle/>
          <a:p>
            <a:r>
              <a:rPr lang="en-US" dirty="0" smtClean="0"/>
              <a:t>Once the Great Compromise was made, the delegates at the Philadelphia Convention had to decide who would be counted as part of the states population.</a:t>
            </a:r>
          </a:p>
          <a:p>
            <a:pPr lvl="1"/>
            <a:r>
              <a:rPr lang="en-US" dirty="0" smtClean="0"/>
              <a:t>States with large numbers of enslaved persons wanted to count slaves as part of their population so they would have more representatives in the House of Representatives. They did not want to count slaves for taxation purposes because they wanted to keep taxes low. (Virginia Plan)</a:t>
            </a:r>
          </a:p>
          <a:p>
            <a:pPr lvl="1"/>
            <a:r>
              <a:rPr lang="en-US" dirty="0" smtClean="0"/>
              <a:t>States with few states did not want count slaves as part of the population for representation but wanted to count them for taxation so that the South would pay higher taxes. (New Jersey Plan)</a:t>
            </a:r>
          </a:p>
          <a:p>
            <a:r>
              <a:rPr lang="en-US" dirty="0" smtClean="0"/>
              <a:t>The compromise that solved the dispute was called the three fifths compromise because it decided to count three of every slaves for both taxation and representation.   </a:t>
            </a:r>
          </a:p>
          <a:p>
            <a:endParaRPr lang="en-US" dirty="0" smtClean="0"/>
          </a:p>
          <a:p>
            <a:endParaRPr lang="en-US" dirty="0" smtClean="0"/>
          </a:p>
        </p:txBody>
      </p:sp>
    </p:spTree>
    <p:extLst>
      <p:ext uri="{BB962C8B-B14F-4D97-AF65-F5344CB8AC3E}">
        <p14:creationId xmlns:p14="http://schemas.microsoft.com/office/powerpoint/2010/main" val="2477259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7"/>
            <a:ext cx="8229600" cy="1143000"/>
          </a:xfrm>
        </p:spPr>
        <p:txBody>
          <a:bodyPr>
            <a:normAutofit/>
          </a:bodyPr>
          <a:lstStyle/>
          <a:p>
            <a:r>
              <a:rPr lang="en-US" u="sng" dirty="0" smtClean="0"/>
              <a:t>Slave Trade</a:t>
            </a:r>
            <a:endParaRPr lang="en-US" u="sng" dirty="0"/>
          </a:p>
        </p:txBody>
      </p:sp>
      <p:sp>
        <p:nvSpPr>
          <p:cNvPr id="3" name="Content Placeholder 2"/>
          <p:cNvSpPr>
            <a:spLocks noGrp="1"/>
          </p:cNvSpPr>
          <p:nvPr>
            <p:ph sz="quarter" idx="1"/>
          </p:nvPr>
        </p:nvSpPr>
        <p:spPr>
          <a:xfrm>
            <a:off x="-23813" y="1066800"/>
            <a:ext cx="9144000" cy="5334000"/>
          </a:xfrm>
        </p:spPr>
        <p:txBody>
          <a:bodyPr>
            <a:normAutofit/>
          </a:bodyPr>
          <a:lstStyle/>
          <a:p>
            <a:r>
              <a:rPr lang="en-US" dirty="0" smtClean="0"/>
              <a:t>Issue 2</a:t>
            </a:r>
          </a:p>
          <a:p>
            <a:pPr lvl="1"/>
            <a:r>
              <a:rPr lang="en-US" dirty="0" smtClean="0"/>
              <a:t>Should the federal government ban the importation of slaves from foreign nations (i.e. the slave trade).</a:t>
            </a:r>
          </a:p>
          <a:p>
            <a:pPr lvl="2"/>
            <a:r>
              <a:rPr lang="en-US" dirty="0"/>
              <a:t> </a:t>
            </a:r>
            <a:r>
              <a:rPr lang="en-US" dirty="0" smtClean="0"/>
              <a:t>Slave holding states – no, slavery is important to our economic survival and our natural right to own property (yes that was very racist). Threaten to leave is slavery trade is limited. </a:t>
            </a:r>
          </a:p>
          <a:p>
            <a:pPr lvl="2"/>
            <a:r>
              <a:rPr lang="en-US" dirty="0" smtClean="0"/>
              <a:t>Non-slave holding states/abolitionists – no slavery is wrong and makes us look bad internationally. </a:t>
            </a:r>
          </a:p>
          <a:p>
            <a:pPr lvl="1"/>
            <a:r>
              <a:rPr lang="en-US" dirty="0"/>
              <a:t> </a:t>
            </a:r>
            <a:r>
              <a:rPr lang="en-US" dirty="0" smtClean="0"/>
              <a:t> Congress agrees to make no laws regarding the slave trade until 1808. However, owners of imported slaves can be taxed. </a:t>
            </a:r>
          </a:p>
          <a:p>
            <a:pPr marL="914400" lvl="2" indent="0">
              <a:buNone/>
            </a:pPr>
            <a:endParaRPr lang="en-US" dirty="0" smtClean="0"/>
          </a:p>
        </p:txBody>
      </p:sp>
    </p:spTree>
    <p:extLst>
      <p:ext uri="{BB962C8B-B14F-4D97-AF65-F5344CB8AC3E}">
        <p14:creationId xmlns:p14="http://schemas.microsoft.com/office/powerpoint/2010/main" val="9332099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Constitutional Convention Slavery Debate Quotes:</a:t>
            </a:r>
            <a:endParaRPr lang="en-US" b="1" i="1" dirty="0"/>
          </a:p>
        </p:txBody>
      </p:sp>
      <p:sp>
        <p:nvSpPr>
          <p:cNvPr id="3" name="Content Placeholder 2"/>
          <p:cNvSpPr>
            <a:spLocks noGrp="1"/>
          </p:cNvSpPr>
          <p:nvPr>
            <p:ph sz="quarter" idx="1"/>
          </p:nvPr>
        </p:nvSpPr>
        <p:spPr>
          <a:xfrm>
            <a:off x="0" y="1600200"/>
            <a:ext cx="9144000" cy="5257800"/>
          </a:xfrm>
        </p:spPr>
        <p:txBody>
          <a:bodyPr>
            <a:normAutofit/>
          </a:bodyPr>
          <a:lstStyle/>
          <a:p>
            <a:r>
              <a:rPr lang="en-US" sz="3400" dirty="0" smtClean="0"/>
              <a:t>Were the founding fathers for or against slavery?</a:t>
            </a:r>
          </a:p>
          <a:p>
            <a:r>
              <a:rPr lang="en-US" sz="3400" dirty="0" smtClean="0"/>
              <a:t>We are going to read quotes from several delegates at the Constitutional Convention. </a:t>
            </a:r>
          </a:p>
          <a:p>
            <a:r>
              <a:rPr lang="en-US" sz="3400" dirty="0" smtClean="0"/>
              <a:t>Use a plus sign to mark supporters of slavery and a minus sign to mark slavery’s opponents. </a:t>
            </a:r>
          </a:p>
          <a:p>
            <a:r>
              <a:rPr lang="en-US" sz="3400" dirty="0" smtClean="0"/>
              <a:t>Underline the part of their quote that supports your opinion.</a:t>
            </a:r>
          </a:p>
        </p:txBody>
      </p:sp>
    </p:spTree>
    <p:extLst>
      <p:ext uri="{BB962C8B-B14F-4D97-AF65-F5344CB8AC3E}">
        <p14:creationId xmlns:p14="http://schemas.microsoft.com/office/powerpoint/2010/main" val="1888990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685800"/>
          </a:xfrm>
        </p:spPr>
        <p:txBody>
          <a:bodyPr>
            <a:normAutofit fontScale="90000"/>
          </a:bodyPr>
          <a:lstStyle/>
          <a:p>
            <a:r>
              <a:rPr lang="en-US" sz="4000" b="1"/>
              <a:t>Constitutional Convention Debates</a:t>
            </a:r>
          </a:p>
        </p:txBody>
      </p:sp>
      <p:sp>
        <p:nvSpPr>
          <p:cNvPr id="43011" name="Rectangle 3"/>
          <p:cNvSpPr>
            <a:spLocks noGrp="1" noChangeArrowheads="1"/>
          </p:cNvSpPr>
          <p:nvPr>
            <p:ph type="body" idx="1"/>
          </p:nvPr>
        </p:nvSpPr>
        <p:spPr>
          <a:xfrm>
            <a:off x="0" y="685800"/>
            <a:ext cx="9144000" cy="5867400"/>
          </a:xfrm>
        </p:spPr>
        <p:txBody>
          <a:bodyPr/>
          <a:lstStyle/>
          <a:p>
            <a:pPr marL="609600" indent="-609600">
              <a:lnSpc>
                <a:spcPct val="90000"/>
              </a:lnSpc>
            </a:pPr>
            <a:r>
              <a:rPr lang="en-US" sz="2900">
                <a:latin typeface="Times New Roman" pitchFamily="-107" charset="0"/>
              </a:rPr>
              <a:t>Create a T-Chart showing why the Founders allowed slavery to continue when they wrote the Constitution.</a:t>
            </a:r>
          </a:p>
          <a:p>
            <a:pPr marL="609600" indent="-609600">
              <a:lnSpc>
                <a:spcPct val="90000"/>
              </a:lnSpc>
              <a:buFont typeface="Wingdings" pitchFamily="-107" charset="2"/>
              <a:buNone/>
            </a:pPr>
            <a:endParaRPr lang="en-US" sz="2900">
              <a:latin typeface="Times New Roman" pitchFamily="-107" charset="0"/>
            </a:endParaRPr>
          </a:p>
          <a:p>
            <a:pPr marL="609600" indent="-609600">
              <a:lnSpc>
                <a:spcPct val="90000"/>
              </a:lnSpc>
            </a:pPr>
            <a:endParaRPr lang="en-US" sz="2900" i="1">
              <a:effectLst/>
              <a:latin typeface="Times New Roman" pitchFamily="-107" charset="0"/>
            </a:endParaRPr>
          </a:p>
          <a:p>
            <a:pPr marL="609600" indent="-609600">
              <a:lnSpc>
                <a:spcPct val="90000"/>
              </a:lnSpc>
              <a:buFont typeface="Wingdings" pitchFamily="-107" charset="2"/>
              <a:buAutoNum type="arabicParenR"/>
            </a:pPr>
            <a:endParaRPr lang="en-US" sz="2900">
              <a:latin typeface="Times New Roman" pitchFamily="-107" charset="0"/>
            </a:endParaRPr>
          </a:p>
        </p:txBody>
      </p:sp>
      <p:pic>
        <p:nvPicPr>
          <p:cNvPr id="43012" name="Picture 4"/>
          <p:cNvPicPr>
            <a:picLocks noChangeAspect="1" noChangeArrowheads="1"/>
          </p:cNvPicPr>
          <p:nvPr/>
        </p:nvPicPr>
        <p:blipFill>
          <a:blip r:embed="rId2"/>
          <a:srcRect/>
          <a:stretch>
            <a:fillRect/>
          </a:stretch>
        </p:blipFill>
        <p:spPr bwMode="auto">
          <a:xfrm>
            <a:off x="0" y="1524000"/>
            <a:ext cx="9144000" cy="5334000"/>
          </a:xfrm>
          <a:prstGeom prst="rect">
            <a:avLst/>
          </a:prstGeom>
          <a:noFill/>
        </p:spPr>
      </p:pic>
    </p:spTree>
    <p:extLst>
      <p:ext uri="{BB962C8B-B14F-4D97-AF65-F5344CB8AC3E}">
        <p14:creationId xmlns:p14="http://schemas.microsoft.com/office/powerpoint/2010/main" val="39489897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Slavery Spectrum </a:t>
            </a:r>
            <a:endParaRPr lang="en-US" b="1" dirty="0"/>
          </a:p>
        </p:txBody>
      </p:sp>
      <p:graphicFrame>
        <p:nvGraphicFramePr>
          <p:cNvPr id="4" name="Content Placeholder 3"/>
          <p:cNvGraphicFramePr>
            <a:graphicFrameLocks noGrp="1"/>
          </p:cNvGraphicFramePr>
          <p:nvPr>
            <p:ph sz="quarter" idx="1"/>
          </p:nvPr>
        </p:nvGraphicFramePr>
        <p:xfrm>
          <a:off x="0" y="1600200"/>
          <a:ext cx="9144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4171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u="sng" dirty="0" smtClean="0"/>
              <a:t>Warm-up #6</a:t>
            </a:r>
            <a:endParaRPr lang="en-US" b="1" u="sng" dirty="0"/>
          </a:p>
        </p:txBody>
      </p:sp>
      <p:sp>
        <p:nvSpPr>
          <p:cNvPr id="5" name="Content Placeholder 4"/>
          <p:cNvSpPr>
            <a:spLocks noGrp="1"/>
          </p:cNvSpPr>
          <p:nvPr>
            <p:ph sz="quarter" idx="1"/>
          </p:nvPr>
        </p:nvSpPr>
        <p:spPr>
          <a:xfrm>
            <a:off x="0" y="1143000"/>
            <a:ext cx="9144000" cy="5715000"/>
          </a:xfrm>
        </p:spPr>
        <p:txBody>
          <a:bodyPr>
            <a:normAutofit/>
          </a:bodyPr>
          <a:lstStyle/>
          <a:p>
            <a:pPr marL="742950" indent="-742950">
              <a:buNone/>
            </a:pPr>
            <a:r>
              <a:rPr lang="en-US" dirty="0" smtClean="0"/>
              <a:t>Quick Write: </a:t>
            </a:r>
          </a:p>
          <a:p>
            <a:pPr marL="742950" indent="-742950">
              <a:buNone/>
            </a:pPr>
            <a:r>
              <a:rPr lang="en-US" dirty="0"/>
              <a:t>	</a:t>
            </a:r>
            <a:r>
              <a:rPr lang="en-US" dirty="0" smtClean="0"/>
              <a:t>Write a paragraph explaining if the </a:t>
            </a:r>
            <a:r>
              <a:rPr lang="en-US" sz="3200" dirty="0" smtClean="0"/>
              <a:t>founders (authors of the Constitution) for or against the slave trade? Use at least two pieces of evidence from yesterday’s handout to support you opinion. </a:t>
            </a:r>
          </a:p>
        </p:txBody>
      </p:sp>
    </p:spTree>
    <p:extLst>
      <p:ext uri="{BB962C8B-B14F-4D97-AF65-F5344CB8AC3E}">
        <p14:creationId xmlns:p14="http://schemas.microsoft.com/office/powerpoint/2010/main" val="36919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508</Words>
  <Application>Microsoft Office PowerPoint</Application>
  <PresentationFormat>On-screen Show (4:3)</PresentationFormat>
  <Paragraphs>51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Warm-up #5</vt:lpstr>
      <vt:lpstr>Chapter 8 Worksheet </vt:lpstr>
      <vt:lpstr>Essential Question</vt:lpstr>
      <vt:lpstr>PowerPoint Presentation</vt:lpstr>
      <vt:lpstr>Three Fifths Compromise Worksheet</vt:lpstr>
      <vt:lpstr>PowerPoint Presentation</vt:lpstr>
      <vt:lpstr>Pair Share</vt:lpstr>
      <vt:lpstr> Three Fifths Compromise Background</vt:lpstr>
      <vt:lpstr>Slave Trade</vt:lpstr>
      <vt:lpstr>Constitutional Convention Slavery Debate Quotes:</vt:lpstr>
      <vt:lpstr>Constitutional Convention Debates</vt:lpstr>
      <vt:lpstr>Slavery Spectrum </vt:lpstr>
      <vt:lpstr>Warm-up #6</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#5</dc:title>
  <dc:creator>Josephine Schaller</dc:creator>
  <cp:lastModifiedBy>Josephine Schaller</cp:lastModifiedBy>
  <cp:revision>3</cp:revision>
  <dcterms:created xsi:type="dcterms:W3CDTF">2013-10-14T23:09:20Z</dcterms:created>
  <dcterms:modified xsi:type="dcterms:W3CDTF">2013-10-14T23:22:09Z</dcterms:modified>
</cp:coreProperties>
</file>