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media/image18.jpg" ContentType="image/gif"/>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sldIdLst>
    <p:sldId id="256" r:id="rId3"/>
    <p:sldId id="257" r:id="rId4"/>
    <p:sldId id="258" r:id="rId5"/>
    <p:sldId id="260" r:id="rId6"/>
    <p:sldId id="261" r:id="rId7"/>
    <p:sldId id="264" r:id="rId8"/>
    <p:sldId id="265" r:id="rId9"/>
    <p:sldId id="262" r:id="rId10"/>
    <p:sldId id="263"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55" autoAdjust="0"/>
    <p:restoredTop sz="94660"/>
  </p:normalViewPr>
  <p:slideViewPr>
    <p:cSldViewPr>
      <p:cViewPr varScale="1">
        <p:scale>
          <a:sx n="69" d="100"/>
          <a:sy n="69" d="100"/>
        </p:scale>
        <p:origin x="-140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20BB70-5D8D-4F66-8A9E-08439FA84832}" type="datetimeFigureOut">
              <a:rPr lang="en-US" smtClean="0"/>
              <a:t>4/29/2014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E5331C-FE48-4BC1-9001-8F22BD56B86B}" type="slidenum">
              <a:rPr lang="en-US" smtClean="0"/>
              <a:t>‹#›</a:t>
            </a:fld>
            <a:endParaRPr lang="en-US"/>
          </a:p>
        </p:txBody>
      </p:sp>
    </p:spTree>
    <p:extLst>
      <p:ext uri="{BB962C8B-B14F-4D97-AF65-F5344CB8AC3E}">
        <p14:creationId xmlns:p14="http://schemas.microsoft.com/office/powerpoint/2010/main" val="3961665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20BB70-5D8D-4F66-8A9E-08439FA84832}" type="datetimeFigureOut">
              <a:rPr lang="en-US" smtClean="0"/>
              <a:t>4/29/2014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E5331C-FE48-4BC1-9001-8F22BD56B86B}" type="slidenum">
              <a:rPr lang="en-US" smtClean="0"/>
              <a:t>‹#›</a:t>
            </a:fld>
            <a:endParaRPr lang="en-US"/>
          </a:p>
        </p:txBody>
      </p:sp>
    </p:spTree>
    <p:extLst>
      <p:ext uri="{BB962C8B-B14F-4D97-AF65-F5344CB8AC3E}">
        <p14:creationId xmlns:p14="http://schemas.microsoft.com/office/powerpoint/2010/main" val="196503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20BB70-5D8D-4F66-8A9E-08439FA84832}" type="datetimeFigureOut">
              <a:rPr lang="en-US" smtClean="0"/>
              <a:t>4/29/2014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E5331C-FE48-4BC1-9001-8F22BD56B86B}" type="slidenum">
              <a:rPr lang="en-US" smtClean="0"/>
              <a:t>‹#›</a:t>
            </a:fld>
            <a:endParaRPr lang="en-US"/>
          </a:p>
        </p:txBody>
      </p:sp>
    </p:spTree>
    <p:extLst>
      <p:ext uri="{BB962C8B-B14F-4D97-AF65-F5344CB8AC3E}">
        <p14:creationId xmlns:p14="http://schemas.microsoft.com/office/powerpoint/2010/main" val="1421768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20BB70-5D8D-4F66-8A9E-08439FA84832}" type="datetimeFigureOut">
              <a:rPr lang="en-US" smtClean="0"/>
              <a:t>4/29/2014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E5331C-FE48-4BC1-9001-8F22BD56B86B}" type="slidenum">
              <a:rPr lang="en-US" smtClean="0"/>
              <a:t>‹#›</a:t>
            </a:fld>
            <a:endParaRPr lang="en-US"/>
          </a:p>
        </p:txBody>
      </p:sp>
    </p:spTree>
    <p:extLst>
      <p:ext uri="{BB962C8B-B14F-4D97-AF65-F5344CB8AC3E}">
        <p14:creationId xmlns:p14="http://schemas.microsoft.com/office/powerpoint/2010/main" val="3275977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20BB70-5D8D-4F66-8A9E-08439FA84832}" type="datetimeFigureOut">
              <a:rPr lang="en-US" smtClean="0"/>
              <a:t>4/29/2014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E5331C-FE48-4BC1-9001-8F22BD56B86B}" type="slidenum">
              <a:rPr lang="en-US" smtClean="0"/>
              <a:t>‹#›</a:t>
            </a:fld>
            <a:endParaRPr lang="en-US"/>
          </a:p>
        </p:txBody>
      </p:sp>
    </p:spTree>
    <p:extLst>
      <p:ext uri="{BB962C8B-B14F-4D97-AF65-F5344CB8AC3E}">
        <p14:creationId xmlns:p14="http://schemas.microsoft.com/office/powerpoint/2010/main" val="2735898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20BB70-5D8D-4F66-8A9E-08439FA84832}" type="datetimeFigureOut">
              <a:rPr lang="en-US" smtClean="0"/>
              <a:t>4/29/2014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E5331C-FE48-4BC1-9001-8F22BD56B86B}" type="slidenum">
              <a:rPr lang="en-US" smtClean="0"/>
              <a:t>‹#›</a:t>
            </a:fld>
            <a:endParaRPr lang="en-US"/>
          </a:p>
        </p:txBody>
      </p:sp>
    </p:spTree>
    <p:extLst>
      <p:ext uri="{BB962C8B-B14F-4D97-AF65-F5344CB8AC3E}">
        <p14:creationId xmlns:p14="http://schemas.microsoft.com/office/powerpoint/2010/main" val="2476593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20BB70-5D8D-4F66-8A9E-08439FA84832}" type="datetimeFigureOut">
              <a:rPr lang="en-US" smtClean="0"/>
              <a:t>4/29/2014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E5331C-FE48-4BC1-9001-8F22BD56B86B}" type="slidenum">
              <a:rPr lang="en-US" smtClean="0"/>
              <a:t>‹#›</a:t>
            </a:fld>
            <a:endParaRPr lang="en-US"/>
          </a:p>
        </p:txBody>
      </p:sp>
    </p:spTree>
    <p:extLst>
      <p:ext uri="{BB962C8B-B14F-4D97-AF65-F5344CB8AC3E}">
        <p14:creationId xmlns:p14="http://schemas.microsoft.com/office/powerpoint/2010/main" val="2668968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20BB70-5D8D-4F66-8A9E-08439FA84832}" type="datetimeFigureOut">
              <a:rPr lang="en-US" smtClean="0"/>
              <a:t>4/29/2014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E5331C-FE48-4BC1-9001-8F22BD56B86B}" type="slidenum">
              <a:rPr lang="en-US" smtClean="0"/>
              <a:t>‹#›</a:t>
            </a:fld>
            <a:endParaRPr lang="en-US"/>
          </a:p>
        </p:txBody>
      </p:sp>
    </p:spTree>
    <p:extLst>
      <p:ext uri="{BB962C8B-B14F-4D97-AF65-F5344CB8AC3E}">
        <p14:creationId xmlns:p14="http://schemas.microsoft.com/office/powerpoint/2010/main" val="1331942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20BB70-5D8D-4F66-8A9E-08439FA84832}" type="datetimeFigureOut">
              <a:rPr lang="en-US" smtClean="0"/>
              <a:t>4/29/2014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E5331C-FE48-4BC1-9001-8F22BD56B86B}" type="slidenum">
              <a:rPr lang="en-US" smtClean="0"/>
              <a:t>‹#›</a:t>
            </a:fld>
            <a:endParaRPr lang="en-US"/>
          </a:p>
        </p:txBody>
      </p:sp>
    </p:spTree>
    <p:extLst>
      <p:ext uri="{BB962C8B-B14F-4D97-AF65-F5344CB8AC3E}">
        <p14:creationId xmlns:p14="http://schemas.microsoft.com/office/powerpoint/2010/main" val="714672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20BB70-5D8D-4F66-8A9E-08439FA84832}" type="datetimeFigureOut">
              <a:rPr lang="en-US" smtClean="0"/>
              <a:t>4/29/2014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E5331C-FE48-4BC1-9001-8F22BD56B86B}" type="slidenum">
              <a:rPr lang="en-US" smtClean="0"/>
              <a:t>‹#›</a:t>
            </a:fld>
            <a:endParaRPr lang="en-US"/>
          </a:p>
        </p:txBody>
      </p:sp>
    </p:spTree>
    <p:extLst>
      <p:ext uri="{BB962C8B-B14F-4D97-AF65-F5344CB8AC3E}">
        <p14:creationId xmlns:p14="http://schemas.microsoft.com/office/powerpoint/2010/main" val="4091931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20BB70-5D8D-4F66-8A9E-08439FA84832}" type="datetimeFigureOut">
              <a:rPr lang="en-US" smtClean="0"/>
              <a:t>4/29/2014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E5331C-FE48-4BC1-9001-8F22BD56B86B}" type="slidenum">
              <a:rPr lang="en-US" smtClean="0"/>
              <a:t>‹#›</a:t>
            </a:fld>
            <a:endParaRPr lang="en-US"/>
          </a:p>
        </p:txBody>
      </p:sp>
    </p:spTree>
    <p:extLst>
      <p:ext uri="{BB962C8B-B14F-4D97-AF65-F5344CB8AC3E}">
        <p14:creationId xmlns:p14="http://schemas.microsoft.com/office/powerpoint/2010/main" val="17236409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5620BB70-5D8D-4F66-8A9E-08439FA84832}" type="datetimeFigureOut">
              <a:rPr lang="en-US" smtClean="0"/>
              <a:t>4/29/2014</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4EE5331C-FE48-4BC1-9001-8F22BD56B86B}"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620BB70-5D8D-4F66-8A9E-08439FA84832}" type="datetimeFigureOut">
              <a:rPr lang="en-US" smtClean="0"/>
              <a:t>4/29/2014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EE5331C-FE48-4BC1-9001-8F22BD56B86B}"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5620BB70-5D8D-4F66-8A9E-08439FA84832}" type="datetimeFigureOut">
              <a:rPr lang="en-US" smtClean="0"/>
              <a:t>4/29/2014</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4EE5331C-FE48-4BC1-9001-8F22BD56B86B}"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620BB70-5D8D-4F66-8A9E-08439FA84832}" type="datetimeFigureOut">
              <a:rPr lang="en-US" smtClean="0"/>
              <a:t>4/29/2014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EE5331C-FE48-4BC1-9001-8F22BD56B86B}"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620BB70-5D8D-4F66-8A9E-08439FA84832}" type="datetimeFigureOut">
              <a:rPr lang="en-US" smtClean="0"/>
              <a:t>4/29/2014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4EE5331C-FE48-4BC1-9001-8F22BD56B86B}"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5620BB70-5D8D-4F66-8A9E-08439FA84832}" type="datetimeFigureOut">
              <a:rPr lang="en-US" smtClean="0"/>
              <a:t>4/29/2014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4EE5331C-FE48-4BC1-9001-8F22BD56B86B}" type="slidenum">
              <a:rPr lang="en-US" smtClean="0"/>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5620BB70-5D8D-4F66-8A9E-08439FA84832}" type="datetimeFigureOut">
              <a:rPr lang="en-US" smtClean="0"/>
              <a:t>4/29/2014</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4EE5331C-FE48-4BC1-9001-8F22BD56B86B}"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620BB70-5D8D-4F66-8A9E-08439FA84832}" type="datetimeFigureOut">
              <a:rPr lang="en-US" smtClean="0"/>
              <a:t>4/29/2014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EE5331C-FE48-4BC1-9001-8F22BD56B86B}"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5620BB70-5D8D-4F66-8A9E-08439FA84832}" type="datetimeFigureOut">
              <a:rPr lang="en-US" smtClean="0"/>
              <a:t>4/29/2014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EE5331C-FE48-4BC1-9001-8F22BD56B86B}" type="slidenum">
              <a:rPr lang="en-US" smtClean="0"/>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620BB70-5D8D-4F66-8A9E-08439FA84832}" type="datetimeFigureOut">
              <a:rPr lang="en-US" smtClean="0"/>
              <a:t>4/29/2014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EE5331C-FE48-4BC1-9001-8F22BD56B86B}" type="slidenum">
              <a:rPr lang="en-US" smtClean="0"/>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5620BB70-5D8D-4F66-8A9E-08439FA84832}" type="datetimeFigureOut">
              <a:rPr lang="en-US" smtClean="0"/>
              <a:t>4/29/2014</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4EE5331C-FE48-4BC1-9001-8F22BD56B86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20BB70-5D8D-4F66-8A9E-08439FA84832}" type="datetimeFigureOut">
              <a:rPr lang="en-US" smtClean="0"/>
              <a:t>4/29/2014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E5331C-FE48-4BC1-9001-8F22BD56B86B}" type="slidenum">
              <a:rPr lang="en-US" smtClean="0"/>
              <a:t>‹#›</a:t>
            </a:fld>
            <a:endParaRPr lang="en-US"/>
          </a:p>
        </p:txBody>
      </p:sp>
    </p:spTree>
    <p:extLst>
      <p:ext uri="{BB962C8B-B14F-4D97-AF65-F5344CB8AC3E}">
        <p14:creationId xmlns:p14="http://schemas.microsoft.com/office/powerpoint/2010/main" val="281489160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5620BB70-5D8D-4F66-8A9E-08439FA84832}" type="datetimeFigureOut">
              <a:rPr lang="en-US" smtClean="0"/>
              <a:t>4/29/2014</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4EE5331C-FE48-4BC1-9001-8F22BD56B86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gif"/></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jp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solidFill>
            <a:schemeClr val="bg1">
              <a:alpha val="23000"/>
            </a:schemeClr>
          </a:solidFill>
          <a:effectLst>
            <a:outerShdw blurRad="50800" dist="50800" dir="5400000" algn="ctr" rotWithShape="0">
              <a:srgbClr val="000000">
                <a:alpha val="56000"/>
              </a:srgbClr>
            </a:outerShdw>
          </a:effectLst>
        </p:spPr>
        <p:txBody>
          <a:bodyPr/>
          <a:lstStyle/>
          <a:p>
            <a:r>
              <a:rPr lang="en-US" dirty="0" smtClean="0">
                <a:effectLst>
                  <a:glow rad="127000">
                    <a:schemeClr val="accent1">
                      <a:alpha val="10000"/>
                    </a:schemeClr>
                  </a:glow>
                </a:effectLst>
              </a:rPr>
              <a:t>Crude Oil</a:t>
            </a:r>
            <a:endParaRPr lang="en-US" dirty="0">
              <a:effectLst>
                <a:glow rad="127000">
                  <a:schemeClr val="accent1">
                    <a:alpha val="10000"/>
                  </a:schemeClr>
                </a:glow>
              </a:effectLst>
            </a:endParaRPr>
          </a:p>
        </p:txBody>
      </p:sp>
      <p:sp>
        <p:nvSpPr>
          <p:cNvPr id="3" name="Subtitle 2"/>
          <p:cNvSpPr>
            <a:spLocks noGrp="1"/>
          </p:cNvSpPr>
          <p:nvPr>
            <p:ph type="subTitle" idx="1"/>
          </p:nvPr>
        </p:nvSpPr>
        <p:spPr>
          <a:solidFill>
            <a:schemeClr val="bg1">
              <a:alpha val="38000"/>
            </a:schemeClr>
          </a:solidFill>
        </p:spPr>
        <p:txBody>
          <a:bodyPr>
            <a:normAutofit/>
          </a:bodyPr>
          <a:lstStyle/>
          <a:p>
            <a:r>
              <a:rPr lang="en-US" dirty="0" smtClean="0">
                <a:solidFill>
                  <a:schemeClr val="tx1"/>
                </a:solidFill>
              </a:rPr>
              <a:t>Kevin Chang</a:t>
            </a:r>
          </a:p>
          <a:p>
            <a:r>
              <a:rPr lang="en-US" dirty="0" smtClean="0">
                <a:solidFill>
                  <a:schemeClr val="tx1"/>
                </a:solidFill>
              </a:rPr>
              <a:t>Academic Decathlon</a:t>
            </a:r>
          </a:p>
          <a:p>
            <a:r>
              <a:rPr lang="en-US" dirty="0" smtClean="0">
                <a:solidFill>
                  <a:schemeClr val="tx1"/>
                </a:solidFill>
              </a:rPr>
              <a:t>5/1/14</a:t>
            </a:r>
            <a:endParaRPr lang="en-US" dirty="0">
              <a:solidFill>
                <a:schemeClr val="tx1"/>
              </a:solidFill>
            </a:endParaRPr>
          </a:p>
        </p:txBody>
      </p:sp>
    </p:spTree>
    <p:extLst>
      <p:ext uri="{BB962C8B-B14F-4D97-AF65-F5344CB8AC3E}">
        <p14:creationId xmlns:p14="http://schemas.microsoft.com/office/powerpoint/2010/main" val="3967508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alpha val="44000"/>
            </a:schemeClr>
          </a:solidFill>
        </p:spPr>
        <p:txBody>
          <a:bodyPr/>
          <a:lstStyle/>
          <a:p>
            <a:r>
              <a:rPr lang="en-US" dirty="0" smtClean="0"/>
              <a:t>Facts about crude oil</a:t>
            </a:r>
            <a:endParaRPr lang="en-US" dirty="0"/>
          </a:p>
        </p:txBody>
      </p:sp>
      <p:sp>
        <p:nvSpPr>
          <p:cNvPr id="3" name="Content Placeholder 2"/>
          <p:cNvSpPr>
            <a:spLocks noGrp="1"/>
          </p:cNvSpPr>
          <p:nvPr>
            <p:ph idx="1"/>
          </p:nvPr>
        </p:nvSpPr>
        <p:spPr>
          <a:xfrm>
            <a:off x="457200" y="1600200"/>
            <a:ext cx="8305800" cy="4953000"/>
          </a:xfrm>
          <a:solidFill>
            <a:schemeClr val="bg1">
              <a:alpha val="58000"/>
            </a:schemeClr>
          </a:solidFill>
        </p:spPr>
        <p:txBody>
          <a:bodyPr>
            <a:normAutofit/>
          </a:bodyPr>
          <a:lstStyle/>
          <a:p>
            <a:r>
              <a:rPr lang="en-US" sz="2500" dirty="0" smtClean="0"/>
              <a:t>Also known as petroleum, and when refined as diesel, gasoline, oil, propane, kerosene, paraffin, butane, and fossil fuels.</a:t>
            </a:r>
          </a:p>
          <a:p>
            <a:r>
              <a:rPr lang="en-US" sz="2500" dirty="0" smtClean="0"/>
              <a:t>Consists of hydrocarbons and other organic  compounds. Formed when decayed organisms (mainly plants) are buried under rock with pressure and heat.</a:t>
            </a:r>
          </a:p>
          <a:p>
            <a:r>
              <a:rPr lang="en-US" sz="2500" dirty="0" smtClean="0"/>
              <a:t>With the </a:t>
            </a:r>
            <a:r>
              <a:rPr lang="en-US" sz="2500" dirty="0"/>
              <a:t>i</a:t>
            </a:r>
            <a:r>
              <a:rPr lang="en-US" sz="2500" dirty="0" smtClean="0"/>
              <a:t>nternal combustion engine, airplanes, and discoveries in the use of industrial chemicals, oil became the most dominant form of energy</a:t>
            </a:r>
            <a:r>
              <a:rPr lang="en-US" sz="2500" dirty="0"/>
              <a:t> </a:t>
            </a:r>
            <a:r>
              <a:rPr lang="en-US" sz="2500" dirty="0" smtClean="0"/>
              <a:t>in order to fuel these new discoveries. </a:t>
            </a:r>
          </a:p>
          <a:p>
            <a:r>
              <a:rPr lang="en-US" sz="2500" dirty="0" smtClean="0"/>
              <a:t>Petroleum energy makes up about 40 percent of all energy consumption in the world.</a:t>
            </a:r>
            <a:endParaRPr lang="en-US" sz="25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2667000"/>
            <a:ext cx="3042574" cy="294322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224212"/>
            <a:ext cx="3352800" cy="2647950"/>
          </a:xfrm>
          <a:prstGeom prst="rect">
            <a:avLst/>
          </a:prstGeom>
        </p:spPr>
      </p:pic>
    </p:spTree>
    <p:extLst>
      <p:ext uri="{BB962C8B-B14F-4D97-AF65-F5344CB8AC3E}">
        <p14:creationId xmlns:p14="http://schemas.microsoft.com/office/powerpoint/2010/main" val="34822416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20762"/>
          </a:xfrm>
          <a:solidFill>
            <a:schemeClr val="bg1">
              <a:alpha val="34000"/>
            </a:schemeClr>
          </a:solidFill>
        </p:spPr>
        <p:txBody>
          <a:bodyPr/>
          <a:lstStyle/>
          <a:p>
            <a:r>
              <a:rPr lang="en-US" dirty="0" smtClean="0"/>
              <a:t>History</a:t>
            </a:r>
            <a:endParaRPr lang="en-US" dirty="0"/>
          </a:p>
        </p:txBody>
      </p:sp>
      <p:sp>
        <p:nvSpPr>
          <p:cNvPr id="3" name="Content Placeholder 2"/>
          <p:cNvSpPr>
            <a:spLocks noGrp="1"/>
          </p:cNvSpPr>
          <p:nvPr>
            <p:ph idx="1"/>
          </p:nvPr>
        </p:nvSpPr>
        <p:spPr>
          <a:xfrm>
            <a:off x="457200" y="1371600"/>
            <a:ext cx="8229600" cy="5310981"/>
          </a:xfrm>
          <a:solidFill>
            <a:schemeClr val="bg1">
              <a:alpha val="59000"/>
            </a:schemeClr>
          </a:solidFill>
        </p:spPr>
        <p:txBody>
          <a:bodyPr>
            <a:normAutofit/>
          </a:bodyPr>
          <a:lstStyle/>
          <a:p>
            <a:r>
              <a:rPr lang="en-US" sz="2500" dirty="0">
                <a:solidFill>
                  <a:srgbClr val="002060"/>
                </a:solidFill>
              </a:rPr>
              <a:t>Oil before </a:t>
            </a:r>
            <a:r>
              <a:rPr lang="en-US" sz="2500" dirty="0" smtClean="0">
                <a:solidFill>
                  <a:srgbClr val="002060"/>
                </a:solidFill>
              </a:rPr>
              <a:t>the 19</a:t>
            </a:r>
            <a:r>
              <a:rPr lang="en-US" sz="2500" baseline="30000" dirty="0" smtClean="0">
                <a:solidFill>
                  <a:srgbClr val="002060"/>
                </a:solidFill>
              </a:rPr>
              <a:t>th</a:t>
            </a:r>
            <a:r>
              <a:rPr lang="en-US" sz="2500" dirty="0" smtClean="0">
                <a:solidFill>
                  <a:srgbClr val="002060"/>
                </a:solidFill>
              </a:rPr>
              <a:t> century </a:t>
            </a:r>
            <a:r>
              <a:rPr lang="en-US" sz="2500" dirty="0">
                <a:solidFill>
                  <a:srgbClr val="002060"/>
                </a:solidFill>
              </a:rPr>
              <a:t>were mainly for lighting, heating, and sometimes for </a:t>
            </a:r>
            <a:r>
              <a:rPr lang="en-US" sz="2500" dirty="0" smtClean="0">
                <a:solidFill>
                  <a:srgbClr val="002060"/>
                </a:solidFill>
              </a:rPr>
              <a:t>construction.</a:t>
            </a:r>
          </a:p>
          <a:p>
            <a:r>
              <a:rPr lang="en-US" sz="2500" dirty="0" smtClean="0">
                <a:solidFill>
                  <a:srgbClr val="002060"/>
                </a:solidFill>
              </a:rPr>
              <a:t>In 1847, paraffin was managed to be refined from crude oil. Business with oil started, and kerosene was started to be refined from oil. In 1859, the first commercial oil rig was made in Titusville, Pennsylvania by Edwin Drake.</a:t>
            </a:r>
          </a:p>
          <a:p>
            <a:r>
              <a:rPr lang="en-US" sz="2500" dirty="0" smtClean="0">
                <a:solidFill>
                  <a:srgbClr val="002060"/>
                </a:solidFill>
              </a:rPr>
              <a:t>The internal combustion engine, combined with Ford cars in the 20</a:t>
            </a:r>
            <a:r>
              <a:rPr lang="en-US" sz="2500" baseline="30000" dirty="0" smtClean="0">
                <a:solidFill>
                  <a:srgbClr val="002060"/>
                </a:solidFill>
              </a:rPr>
              <a:t>th</a:t>
            </a:r>
            <a:r>
              <a:rPr lang="en-US" sz="2500" dirty="0" smtClean="0">
                <a:solidFill>
                  <a:srgbClr val="002060"/>
                </a:solidFill>
              </a:rPr>
              <a:t> century makes oil in high demand. This high demand is still in place today.</a:t>
            </a:r>
          </a:p>
          <a:p>
            <a:r>
              <a:rPr lang="en-US" sz="2500" dirty="0" smtClean="0">
                <a:solidFill>
                  <a:srgbClr val="002060"/>
                </a:solidFill>
              </a:rPr>
              <a:t>Internal Combustion Engine is where a fuel is combusted with an oxidizer and creates force through the expanding heat and pressure of the combustion reaction. This allowed for oil to become very useful for transportation.</a:t>
            </a:r>
            <a:endParaRPr lang="en-US" sz="2500" dirty="0">
              <a:solidFill>
                <a:srgbClr val="002060"/>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0" y="1371600"/>
            <a:ext cx="3781156" cy="2124529"/>
          </a:xfrm>
          <a:prstGeom prst="rect">
            <a:avLst/>
          </a:prstGeom>
        </p:spPr>
      </p:pic>
    </p:spTree>
    <p:extLst>
      <p:ext uri="{BB962C8B-B14F-4D97-AF65-F5344CB8AC3E}">
        <p14:creationId xmlns:p14="http://schemas.microsoft.com/office/powerpoint/2010/main" val="374824973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3900" y="152400"/>
            <a:ext cx="7848600" cy="868362"/>
          </a:xfrm>
          <a:solidFill>
            <a:schemeClr val="bg1">
              <a:alpha val="35000"/>
            </a:schemeClr>
          </a:solidFill>
        </p:spPr>
        <p:txBody>
          <a:bodyPr/>
          <a:lstStyle/>
          <a:p>
            <a:r>
              <a:rPr lang="en-US" dirty="0" smtClean="0"/>
              <a:t>Economy</a:t>
            </a:r>
            <a:endParaRPr lang="en-US" dirty="0"/>
          </a:p>
        </p:txBody>
      </p:sp>
      <p:sp>
        <p:nvSpPr>
          <p:cNvPr id="3" name="Content Placeholder 2"/>
          <p:cNvSpPr>
            <a:spLocks noGrp="1"/>
          </p:cNvSpPr>
          <p:nvPr>
            <p:ph idx="1"/>
          </p:nvPr>
        </p:nvSpPr>
        <p:spPr>
          <a:xfrm>
            <a:off x="533400" y="1219200"/>
            <a:ext cx="8229600" cy="4525963"/>
          </a:xfrm>
          <a:solidFill>
            <a:schemeClr val="bg1">
              <a:alpha val="60000"/>
            </a:schemeClr>
          </a:solidFill>
        </p:spPr>
        <p:txBody>
          <a:bodyPr>
            <a:normAutofit/>
          </a:bodyPr>
          <a:lstStyle/>
          <a:p>
            <a:r>
              <a:rPr lang="en-US" sz="2500" dirty="0" smtClean="0"/>
              <a:t>Steps:  It is gathered/drilled from the ground, then refined and transported by pipeline or a vehicle to storage. From there, it is can be  used for commercial uses.</a:t>
            </a:r>
          </a:p>
          <a:p>
            <a:r>
              <a:rPr lang="en-US" sz="2500" dirty="0" smtClean="0"/>
              <a:t>Some refining techniques are distillation, catalytic cracking,  and isomerization.</a:t>
            </a:r>
          </a:p>
          <a:p>
            <a:r>
              <a:rPr lang="en-US" sz="2500" dirty="0" smtClean="0"/>
              <a:t>The biggest oil exporters in the world are in the Middle East, Russia, and Nigeria.</a:t>
            </a:r>
          </a:p>
          <a:p>
            <a:r>
              <a:rPr lang="en-US" sz="2500" dirty="0" smtClean="0"/>
              <a:t>We use 90 million barrels per day. </a:t>
            </a:r>
            <a:endParaRPr lang="en-US" sz="25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0" y="4724400"/>
            <a:ext cx="3810000" cy="173355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4724400"/>
            <a:ext cx="4099649" cy="1752600"/>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04449" y="1295400"/>
            <a:ext cx="3985017" cy="2819400"/>
          </a:xfrm>
          <a:prstGeom prst="rect">
            <a:avLst/>
          </a:prstGeom>
        </p:spPr>
      </p:pic>
    </p:spTree>
    <p:extLst>
      <p:ext uri="{BB962C8B-B14F-4D97-AF65-F5344CB8AC3E}">
        <p14:creationId xmlns:p14="http://schemas.microsoft.com/office/powerpoint/2010/main" val="34977957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9000" b="-2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alpha val="35000"/>
            </a:schemeClr>
          </a:solidFill>
        </p:spPr>
        <p:txBody>
          <a:bodyPr/>
          <a:lstStyle/>
          <a:p>
            <a:r>
              <a:rPr lang="en-US" dirty="0" smtClean="0"/>
              <a:t>Science</a:t>
            </a:r>
            <a:endParaRPr lang="en-US" dirty="0"/>
          </a:p>
        </p:txBody>
      </p:sp>
      <p:sp>
        <p:nvSpPr>
          <p:cNvPr id="3" name="Content Placeholder 2"/>
          <p:cNvSpPr>
            <a:spLocks noGrp="1"/>
          </p:cNvSpPr>
          <p:nvPr>
            <p:ph idx="1"/>
          </p:nvPr>
        </p:nvSpPr>
        <p:spPr>
          <a:solidFill>
            <a:schemeClr val="bg1">
              <a:alpha val="53000"/>
            </a:schemeClr>
          </a:solidFill>
        </p:spPr>
        <p:txBody>
          <a:bodyPr>
            <a:normAutofit/>
          </a:bodyPr>
          <a:lstStyle/>
          <a:p>
            <a:r>
              <a:rPr lang="en-US" sz="2500" dirty="0" smtClean="0"/>
              <a:t>Petroleum is made up of hydrocarbons and other organic compounds (have Carbon in them)</a:t>
            </a:r>
          </a:p>
          <a:p>
            <a:r>
              <a:rPr lang="en-US" sz="2500" dirty="0" smtClean="0"/>
              <a:t>To utilize fossil fuels it is reacted with oxygen by heat to release energy, carbon dioxide and water vapor (combustion reaction). </a:t>
            </a:r>
          </a:p>
          <a:p>
            <a:r>
              <a:rPr lang="en-US" sz="2500" dirty="0" smtClean="0"/>
              <a:t>Hydrocarbons also include aromatic hydrocarbons and asphaltene molecules.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6800" y="4800600"/>
            <a:ext cx="3967576" cy="1773416"/>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4400" y="5124808"/>
            <a:ext cx="1755000" cy="11250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55545" y="4525241"/>
            <a:ext cx="2028825" cy="224790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60588" y="2705100"/>
            <a:ext cx="2095500" cy="2095500"/>
          </a:xfrm>
          <a:prstGeom prst="rect">
            <a:avLst/>
          </a:prstGeom>
        </p:spPr>
      </p:pic>
    </p:spTree>
    <p:extLst>
      <p:ext uri="{BB962C8B-B14F-4D97-AF65-F5344CB8AC3E}">
        <p14:creationId xmlns:p14="http://schemas.microsoft.com/office/powerpoint/2010/main" val="368863744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alpha val="48000"/>
            </a:schemeClr>
          </a:solidFill>
        </p:spPr>
        <p:txBody>
          <a:bodyPr>
            <a:normAutofit/>
          </a:bodyPr>
          <a:lstStyle/>
          <a:p>
            <a:r>
              <a:rPr lang="en-US" dirty="0" smtClean="0"/>
              <a:t>Saturated Hydrocarbons(Alkanes)</a:t>
            </a:r>
            <a:endParaRPr lang="en-US" dirty="0"/>
          </a:p>
        </p:txBody>
      </p:sp>
      <p:sp>
        <p:nvSpPr>
          <p:cNvPr id="3" name="Content Placeholder 2"/>
          <p:cNvSpPr>
            <a:spLocks noGrp="1"/>
          </p:cNvSpPr>
          <p:nvPr>
            <p:ph idx="1"/>
          </p:nvPr>
        </p:nvSpPr>
        <p:spPr>
          <a:solidFill>
            <a:schemeClr val="bg1">
              <a:alpha val="71000"/>
            </a:schemeClr>
          </a:solidFill>
        </p:spPr>
        <p:txBody>
          <a:bodyPr>
            <a:normAutofit/>
          </a:bodyPr>
          <a:lstStyle/>
          <a:p>
            <a:r>
              <a:rPr lang="en-US" sz="2500" dirty="0" smtClean="0"/>
              <a:t>Saturated Hydrocarbons are where all of the available valence electrons of the carbons are filled (No electrons left un-bonded).</a:t>
            </a:r>
          </a:p>
          <a:p>
            <a:r>
              <a:rPr lang="en-US" sz="2500" dirty="0" smtClean="0"/>
              <a:t>These are called alkanes, which make up the long chains found in crude oil.</a:t>
            </a:r>
          </a:p>
          <a:p>
            <a:r>
              <a:rPr lang="en-US" sz="2500" dirty="0" smtClean="0"/>
              <a:t>The more carbon atoms in the molecule chains, the more condensed the molecule tends to be. This explains why methane, with one carbon atom is a gas, and explains why </a:t>
            </a:r>
            <a:r>
              <a:rPr lang="en-US" sz="2500" dirty="0" err="1" smtClean="0"/>
              <a:t>asphaltenes</a:t>
            </a:r>
            <a:r>
              <a:rPr lang="en-US" sz="2500" dirty="0" smtClean="0"/>
              <a:t>, with many carbon atoms, is a solid.</a:t>
            </a:r>
            <a:endParaRPr lang="en-US" sz="2500" dirty="0"/>
          </a:p>
        </p:txBody>
      </p:sp>
    </p:spTree>
    <p:extLst>
      <p:ext uri="{BB962C8B-B14F-4D97-AF65-F5344CB8AC3E}">
        <p14:creationId xmlns:p14="http://schemas.microsoft.com/office/powerpoint/2010/main" val="2051210060"/>
      </p:ext>
    </p:extLst>
  </p:cSld>
  <p:clrMapOvr>
    <a:masterClrMapping/>
  </p:clrMapOvr>
  <p:transition spd="slow">
    <p:randomBa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71600" y="304800"/>
            <a:ext cx="7315200" cy="762000"/>
          </a:xfrm>
        </p:spPr>
        <p:txBody>
          <a:bodyPr/>
          <a:lstStyle/>
          <a:p>
            <a:r>
              <a:rPr lang="en-US" dirty="0" smtClean="0"/>
              <a:t>List of common alkanes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28800" y="1371600"/>
            <a:ext cx="5272087" cy="5272087"/>
          </a:xfrm>
        </p:spPr>
      </p:pic>
    </p:spTree>
    <p:extLst>
      <p:ext uri="{BB962C8B-B14F-4D97-AF65-F5344CB8AC3E}">
        <p14:creationId xmlns:p14="http://schemas.microsoft.com/office/powerpoint/2010/main" val="335059963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alpha val="41000"/>
            </a:schemeClr>
          </a:solidFill>
        </p:spPr>
        <p:txBody>
          <a:bodyPr/>
          <a:lstStyle/>
          <a:p>
            <a:r>
              <a:rPr lang="en-US" dirty="0" smtClean="0"/>
              <a:t>Positives of Petroleum</a:t>
            </a:r>
            <a:endParaRPr lang="en-US" dirty="0"/>
          </a:p>
        </p:txBody>
      </p:sp>
      <p:sp>
        <p:nvSpPr>
          <p:cNvPr id="3" name="Content Placeholder 2"/>
          <p:cNvSpPr>
            <a:spLocks noGrp="1"/>
          </p:cNvSpPr>
          <p:nvPr>
            <p:ph idx="1"/>
          </p:nvPr>
        </p:nvSpPr>
        <p:spPr>
          <a:xfrm>
            <a:off x="457200" y="1600200"/>
            <a:ext cx="8229600" cy="4525963"/>
          </a:xfrm>
          <a:solidFill>
            <a:schemeClr val="bg1">
              <a:alpha val="64000"/>
            </a:schemeClr>
          </a:solidFill>
        </p:spPr>
        <p:txBody>
          <a:bodyPr/>
          <a:lstStyle/>
          <a:p>
            <a:r>
              <a:rPr lang="en-US" sz="2500" dirty="0" smtClean="0"/>
              <a:t>Oil is a very important energy resource that powered the 20</a:t>
            </a:r>
            <a:r>
              <a:rPr lang="en-US" sz="2500" baseline="30000" dirty="0" smtClean="0"/>
              <a:t>th</a:t>
            </a:r>
            <a:r>
              <a:rPr lang="en-US" sz="2500" dirty="0" smtClean="0"/>
              <a:t> century.</a:t>
            </a:r>
          </a:p>
          <a:p>
            <a:r>
              <a:rPr lang="en-US" sz="2500" dirty="0" smtClean="0"/>
              <a:t>Hydrocarbons are very effective fuels since they have high energy density, are easy/safe to manage, and stay in liquid form under many conditions. </a:t>
            </a:r>
          </a:p>
          <a:p>
            <a:r>
              <a:rPr lang="en-US" sz="2500" dirty="0" smtClean="0"/>
              <a:t>Petroleum has enabled us to advance greatly in technology and improve our standards of living.</a:t>
            </a:r>
          </a:p>
          <a:p>
            <a:r>
              <a:rPr lang="en-US" sz="2500" dirty="0" smtClean="0"/>
              <a:t>It is cheaper and less harmful than coal mining.</a:t>
            </a:r>
            <a:endParaRPr lang="en-US" sz="2500" dirty="0"/>
          </a:p>
        </p:txBody>
      </p:sp>
    </p:spTree>
    <p:extLst>
      <p:ext uri="{BB962C8B-B14F-4D97-AF65-F5344CB8AC3E}">
        <p14:creationId xmlns:p14="http://schemas.microsoft.com/office/powerpoint/2010/main" val="514724386"/>
      </p:ext>
    </p:extLst>
  </p:cSld>
  <p:clrMapOvr>
    <a:masterClrMapping/>
  </p:clrMapOvr>
  <p:transition spd="slow">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5214" y="228600"/>
            <a:ext cx="8153400" cy="792162"/>
          </a:xfrm>
          <a:solidFill>
            <a:schemeClr val="bg1">
              <a:alpha val="27000"/>
            </a:schemeClr>
          </a:solidFill>
        </p:spPr>
        <p:txBody>
          <a:bodyPr/>
          <a:lstStyle/>
          <a:p>
            <a:r>
              <a:rPr lang="en-US" dirty="0" smtClean="0"/>
              <a:t>Negatives of Petroleum</a:t>
            </a:r>
            <a:endParaRPr lang="en-US" dirty="0"/>
          </a:p>
        </p:txBody>
      </p:sp>
      <p:sp>
        <p:nvSpPr>
          <p:cNvPr id="3" name="TextBox 2"/>
          <p:cNvSpPr txBox="1"/>
          <p:nvPr/>
        </p:nvSpPr>
        <p:spPr>
          <a:xfrm>
            <a:off x="381000" y="1143000"/>
            <a:ext cx="8382000" cy="5586145"/>
          </a:xfrm>
          <a:prstGeom prst="rect">
            <a:avLst/>
          </a:prstGeom>
          <a:solidFill>
            <a:schemeClr val="bg1">
              <a:alpha val="44000"/>
            </a:schemeClr>
          </a:solidFill>
        </p:spPr>
        <p:txBody>
          <a:bodyPr wrap="square" rtlCol="0">
            <a:spAutoFit/>
          </a:bodyPr>
          <a:lstStyle/>
          <a:p>
            <a:pPr marL="285750" indent="-285750">
              <a:buFont typeface="Arial" panose="020B0604020202020204" pitchFamily="34" charset="0"/>
              <a:buChar char="•"/>
            </a:pPr>
            <a:r>
              <a:rPr lang="en-US" sz="2500" dirty="0" smtClean="0"/>
              <a:t>Fracking, a way to get shale gas by fracturing the ground with a high pressure mixture can be very damaging to the surrounding area.</a:t>
            </a:r>
          </a:p>
          <a:p>
            <a:pPr marL="285750" indent="-285750">
              <a:buFont typeface="Arial" panose="020B0604020202020204" pitchFamily="34" charset="0"/>
              <a:buChar char="•"/>
            </a:pPr>
            <a:r>
              <a:rPr lang="en-US" sz="2500" dirty="0" smtClean="0"/>
              <a:t>A “Peak oil”, of petroleum has been predicted, which is also known as the Hubbert Curve. This predicts the peak production of oil.</a:t>
            </a:r>
          </a:p>
          <a:p>
            <a:pPr marL="285750" indent="-285750">
              <a:buFont typeface="Arial" panose="020B0604020202020204" pitchFamily="34" charset="0"/>
              <a:buChar char="•"/>
            </a:pPr>
            <a:r>
              <a:rPr lang="en-US" sz="2500" dirty="0" smtClean="0"/>
              <a:t>During the 1970’s the price of oil skyrocketed due to many different factors. This also happened during the 2008 recession.  </a:t>
            </a:r>
          </a:p>
          <a:p>
            <a:pPr marL="285750" indent="-285750">
              <a:buFont typeface="Arial" panose="020B0604020202020204" pitchFamily="34" charset="0"/>
              <a:buChar char="•"/>
            </a:pPr>
            <a:r>
              <a:rPr lang="en-US" sz="2500" dirty="0" smtClean="0"/>
              <a:t>With the </a:t>
            </a:r>
            <a:r>
              <a:rPr lang="en-US" sz="2500" i="1" dirty="0" smtClean="0"/>
              <a:t>Deepwater </a:t>
            </a:r>
            <a:r>
              <a:rPr lang="en-US" sz="2500" i="1" dirty="0"/>
              <a:t>Horizon</a:t>
            </a:r>
            <a:r>
              <a:rPr lang="en-US" sz="2500" dirty="0"/>
              <a:t> oil </a:t>
            </a:r>
            <a:r>
              <a:rPr lang="en-US" sz="2500" dirty="0" smtClean="0"/>
              <a:t>spill</a:t>
            </a:r>
            <a:r>
              <a:rPr lang="en-US" sz="2500" dirty="0"/>
              <a:t> </a:t>
            </a:r>
            <a:r>
              <a:rPr lang="en-US" sz="2500" dirty="0" smtClean="0"/>
              <a:t>and other oil-related incidents, other environmental issues have been raised.</a:t>
            </a:r>
          </a:p>
          <a:p>
            <a:pPr marL="285750" indent="-285750">
              <a:buFont typeface="Arial" panose="020B0604020202020204" pitchFamily="34" charset="0"/>
              <a:buChar char="•"/>
            </a:pPr>
            <a:r>
              <a:rPr lang="en-US" sz="2500" dirty="0" smtClean="0"/>
              <a:t>Since burning petroleum releases carbon dioxide, use of oil has been attributed to global warming.</a:t>
            </a:r>
          </a:p>
          <a:p>
            <a:pPr marL="285750" indent="-285750">
              <a:buFont typeface="Arial" panose="020B0604020202020204" pitchFamily="34" charset="0"/>
              <a:buChar char="•"/>
            </a:pPr>
            <a:endParaRPr lang="en-US" sz="3200" dirty="0"/>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276600" y="3200400"/>
            <a:ext cx="4972050" cy="2867025"/>
          </a:xfrm>
        </p:spPr>
      </p:pic>
    </p:spTree>
    <p:extLst>
      <p:ext uri="{BB962C8B-B14F-4D97-AF65-F5344CB8AC3E}">
        <p14:creationId xmlns:p14="http://schemas.microsoft.com/office/powerpoint/2010/main" val="227539537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52552"/>
            <a:ext cx="9109364" cy="6910552"/>
          </a:xfrm>
        </p:spPr>
      </p:pic>
      <p:sp>
        <p:nvSpPr>
          <p:cNvPr id="5" name="TextBox 4"/>
          <p:cNvSpPr txBox="1"/>
          <p:nvPr/>
        </p:nvSpPr>
        <p:spPr>
          <a:xfrm>
            <a:off x="3657600" y="1035907"/>
            <a:ext cx="2514600" cy="707886"/>
          </a:xfrm>
          <a:prstGeom prst="rect">
            <a:avLst/>
          </a:prstGeom>
          <a:noFill/>
        </p:spPr>
        <p:txBody>
          <a:bodyPr wrap="square" rtlCol="0">
            <a:spAutoFit/>
          </a:bodyPr>
          <a:lstStyle/>
          <a:p>
            <a:r>
              <a:rPr lang="en-US" sz="4000" b="1" dirty="0" smtClean="0"/>
              <a:t>Fracking</a:t>
            </a:r>
            <a:endParaRPr lang="en-US" sz="4000" b="1" dirty="0"/>
          </a:p>
        </p:txBody>
      </p:sp>
    </p:spTree>
    <p:extLst>
      <p:ext uri="{BB962C8B-B14F-4D97-AF65-F5344CB8AC3E}">
        <p14:creationId xmlns:p14="http://schemas.microsoft.com/office/powerpoint/2010/main" val="128376330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380</TotalTime>
  <Words>603</Words>
  <Application>Microsoft Office PowerPoint</Application>
  <PresentationFormat>On-screen Show (4:3)</PresentationFormat>
  <Paragraphs>40</Paragraphs>
  <Slides>10</Slides>
  <Notes>0</Notes>
  <HiddenSlides>0</HiddenSlides>
  <MMClips>0</MMClips>
  <ScaleCrop>false</ScaleCrop>
  <HeadingPairs>
    <vt:vector size="4" baseType="variant">
      <vt:variant>
        <vt:lpstr>Theme</vt:lpstr>
      </vt:variant>
      <vt:variant>
        <vt:i4>2</vt:i4>
      </vt:variant>
      <vt:variant>
        <vt:lpstr>Slide Titles</vt:lpstr>
      </vt:variant>
      <vt:variant>
        <vt:i4>10</vt:i4>
      </vt:variant>
    </vt:vector>
  </HeadingPairs>
  <TitlesOfParts>
    <vt:vector size="12" baseType="lpstr">
      <vt:lpstr>Office Theme</vt:lpstr>
      <vt:lpstr>Opulent</vt:lpstr>
      <vt:lpstr>Crude Oil</vt:lpstr>
      <vt:lpstr>Facts about crude oil</vt:lpstr>
      <vt:lpstr>History</vt:lpstr>
      <vt:lpstr>Economy</vt:lpstr>
      <vt:lpstr>Science</vt:lpstr>
      <vt:lpstr>Saturated Hydrocarbons(Alkanes)</vt:lpstr>
      <vt:lpstr>List of common alkanes</vt:lpstr>
      <vt:lpstr>Positives of Petroleum</vt:lpstr>
      <vt:lpstr>Negatives of Petroleum</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Crude Oil</dc:title>
  <dc:creator>Kevin</dc:creator>
  <cp:lastModifiedBy>Kevin</cp:lastModifiedBy>
  <cp:revision>63</cp:revision>
  <dcterms:created xsi:type="dcterms:W3CDTF">2014-04-27T04:20:20Z</dcterms:created>
  <dcterms:modified xsi:type="dcterms:W3CDTF">2014-04-30T05:31:39Z</dcterms:modified>
</cp:coreProperties>
</file>