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4" r:id="rId2"/>
    <p:sldId id="265" r:id="rId3"/>
    <p:sldId id="257" r:id="rId4"/>
    <p:sldId id="258" r:id="rId5"/>
    <p:sldId id="263" r:id="rId6"/>
    <p:sldId id="259" r:id="rId7"/>
    <p:sldId id="260" r:id="rId8"/>
    <p:sldId id="261"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39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671028-AA79-4D82-A89C-F352D23142B3}" type="datetimeFigureOut">
              <a:rPr lang="en-US" smtClean="0"/>
              <a:t>9/5/2013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4CB4C1-7591-4C7B-A807-AAA1179F9073}" type="slidenum">
              <a:rPr lang="en-US" smtClean="0"/>
              <a:t>‹#›</a:t>
            </a:fld>
            <a:endParaRPr lang="en-US"/>
          </a:p>
        </p:txBody>
      </p:sp>
    </p:spTree>
    <p:extLst>
      <p:ext uri="{BB962C8B-B14F-4D97-AF65-F5344CB8AC3E}">
        <p14:creationId xmlns:p14="http://schemas.microsoft.com/office/powerpoint/2010/main" val="391270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107" charset="0"/>
                <a:ea typeface="ＭＳ Ｐゴシック" charset="-128"/>
              </a:defRPr>
            </a:lvl1pPr>
            <a:lvl2pPr marL="37931725" indent="-37474525">
              <a:defRPr sz="2400">
                <a:solidFill>
                  <a:schemeClr val="tx1"/>
                </a:solidFill>
                <a:latin typeface="Verdana" pitchFamily="-107" charset="0"/>
                <a:ea typeface="ＭＳ Ｐゴシック" charset="-128"/>
              </a:defRPr>
            </a:lvl2pPr>
            <a:lvl3pPr>
              <a:defRPr sz="2400">
                <a:solidFill>
                  <a:schemeClr val="tx1"/>
                </a:solidFill>
                <a:latin typeface="Verdana" pitchFamily="-107" charset="0"/>
                <a:ea typeface="ＭＳ Ｐゴシック" charset="-128"/>
              </a:defRPr>
            </a:lvl3pPr>
            <a:lvl4pPr>
              <a:defRPr sz="2400">
                <a:solidFill>
                  <a:schemeClr val="tx1"/>
                </a:solidFill>
                <a:latin typeface="Verdana" pitchFamily="-107" charset="0"/>
                <a:ea typeface="ＭＳ Ｐゴシック" charset="-128"/>
              </a:defRPr>
            </a:lvl4pPr>
            <a:lvl5pPr>
              <a:defRPr sz="2400">
                <a:solidFill>
                  <a:schemeClr val="tx1"/>
                </a:solidFill>
                <a:latin typeface="Verdana" pitchFamily="-107" charset="0"/>
                <a:ea typeface="ＭＳ Ｐゴシック" charset="-128"/>
              </a:defRPr>
            </a:lvl5pPr>
            <a:lvl6pPr marL="457200" eaLnBrk="0" fontAlgn="base" hangingPunct="0">
              <a:spcBef>
                <a:spcPct val="0"/>
              </a:spcBef>
              <a:spcAft>
                <a:spcPct val="0"/>
              </a:spcAft>
              <a:defRPr sz="2400">
                <a:solidFill>
                  <a:schemeClr val="tx1"/>
                </a:solidFill>
                <a:latin typeface="Verdana" pitchFamily="-107" charset="0"/>
                <a:ea typeface="ＭＳ Ｐゴシック" charset="-128"/>
              </a:defRPr>
            </a:lvl6pPr>
            <a:lvl7pPr marL="914400" eaLnBrk="0" fontAlgn="base" hangingPunct="0">
              <a:spcBef>
                <a:spcPct val="0"/>
              </a:spcBef>
              <a:spcAft>
                <a:spcPct val="0"/>
              </a:spcAft>
              <a:defRPr sz="2400">
                <a:solidFill>
                  <a:schemeClr val="tx1"/>
                </a:solidFill>
                <a:latin typeface="Verdana" pitchFamily="-107" charset="0"/>
                <a:ea typeface="ＭＳ Ｐゴシック" charset="-128"/>
              </a:defRPr>
            </a:lvl7pPr>
            <a:lvl8pPr marL="1371600" eaLnBrk="0" fontAlgn="base" hangingPunct="0">
              <a:spcBef>
                <a:spcPct val="0"/>
              </a:spcBef>
              <a:spcAft>
                <a:spcPct val="0"/>
              </a:spcAft>
              <a:defRPr sz="2400">
                <a:solidFill>
                  <a:schemeClr val="tx1"/>
                </a:solidFill>
                <a:latin typeface="Verdana" pitchFamily="-107" charset="0"/>
                <a:ea typeface="ＭＳ Ｐゴシック" charset="-128"/>
              </a:defRPr>
            </a:lvl8pPr>
            <a:lvl9pPr marL="1828800" eaLnBrk="0" fontAlgn="base" hangingPunct="0">
              <a:spcBef>
                <a:spcPct val="0"/>
              </a:spcBef>
              <a:spcAft>
                <a:spcPct val="0"/>
              </a:spcAft>
              <a:defRPr sz="2400">
                <a:solidFill>
                  <a:schemeClr val="tx1"/>
                </a:solidFill>
                <a:latin typeface="Verdana" pitchFamily="-107" charset="0"/>
                <a:ea typeface="ＭＳ Ｐゴシック" charset="-128"/>
              </a:defRPr>
            </a:lvl9pPr>
          </a:lstStyle>
          <a:p>
            <a:fld id="{CAAFC41F-366C-464A-8712-2E95958F11B5}" type="slidenum">
              <a:rPr lang="en-US" altLang="en-US" sz="1200"/>
              <a:pPr/>
              <a:t>8</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CFA61F-32C4-4BEF-89AD-F28BDBAFD758}" type="datetimeFigureOut">
              <a:rPr lang="en-US" smtClean="0"/>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4208341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CFA61F-32C4-4BEF-89AD-F28BDBAFD758}" type="datetimeFigureOut">
              <a:rPr lang="en-US" smtClean="0"/>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310926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CFA61F-32C4-4BEF-89AD-F28BDBAFD758}" type="datetimeFigureOut">
              <a:rPr lang="en-US" smtClean="0"/>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763400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CFA61F-32C4-4BEF-89AD-F28BDBAFD758}" type="datetimeFigureOut">
              <a:rPr lang="en-US" smtClean="0"/>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1289346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CFA61F-32C4-4BEF-89AD-F28BDBAFD758}" type="datetimeFigureOut">
              <a:rPr lang="en-US" smtClean="0"/>
              <a:t>9/5/2013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3256233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CFA61F-32C4-4BEF-89AD-F28BDBAFD758}" type="datetimeFigureOut">
              <a:rPr lang="en-US" smtClean="0"/>
              <a:t>9/5/2013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2387090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CFA61F-32C4-4BEF-89AD-F28BDBAFD758}" type="datetimeFigureOut">
              <a:rPr lang="en-US" smtClean="0"/>
              <a:t>9/5/2013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80277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CFA61F-32C4-4BEF-89AD-F28BDBAFD758}" type="datetimeFigureOut">
              <a:rPr lang="en-US" smtClean="0"/>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3258882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CFA61F-32C4-4BEF-89AD-F28BDBAFD758}" type="datetimeFigureOut">
              <a:rPr lang="en-US" smtClean="0"/>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971772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CFA61F-32C4-4BEF-89AD-F28BDBAFD758}" type="datetimeFigureOut">
              <a:rPr lang="en-US" smtClean="0"/>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1549242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CFA61F-32C4-4BEF-89AD-F28BDBAFD758}" type="datetimeFigureOut">
              <a:rPr lang="en-US" smtClean="0"/>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3450B-80F6-4586-9152-78225DEF6380}" type="slidenum">
              <a:rPr lang="en-US" smtClean="0"/>
              <a:t>‹#›</a:t>
            </a:fld>
            <a:endParaRPr lang="en-US"/>
          </a:p>
        </p:txBody>
      </p:sp>
    </p:spTree>
    <p:extLst>
      <p:ext uri="{BB962C8B-B14F-4D97-AF65-F5344CB8AC3E}">
        <p14:creationId xmlns:p14="http://schemas.microsoft.com/office/powerpoint/2010/main" val="3454504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FA61F-32C4-4BEF-89AD-F28BDBAFD758}" type="datetimeFigureOut">
              <a:rPr lang="en-US" smtClean="0"/>
              <a:t>9/5/2013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33450B-80F6-4586-9152-78225DEF6380}" type="slidenum">
              <a:rPr lang="en-US" smtClean="0"/>
              <a:t>‹#›</a:t>
            </a:fld>
            <a:endParaRPr lang="en-US"/>
          </a:p>
        </p:txBody>
      </p:sp>
    </p:spTree>
    <p:extLst>
      <p:ext uri="{BB962C8B-B14F-4D97-AF65-F5344CB8AC3E}">
        <p14:creationId xmlns:p14="http://schemas.microsoft.com/office/powerpoint/2010/main" val="1159999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png"/><Relationship Id="rId4" Type="http://schemas.openxmlformats.org/officeDocument/2006/relationships/hyperlink" Target="http://www.youtube.com/watch?v=FfAq0Lp-AmA"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United_States_Bill_of_Rights" TargetMode="External"/><Relationship Id="rId2" Type="http://schemas.openxmlformats.org/officeDocument/2006/relationships/hyperlink" Target="http://en.wikipedia.org/wiki/United_States_Constitution" TargetMode="Externa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hyperlink" Target="http://en.wikipedia.org/wiki/Image:Magna_Carta.jpg" TargetMode="External"/><Relationship Id="rId4" Type="http://schemas.openxmlformats.org/officeDocument/2006/relationships/hyperlink" Target="http://www.youtube.com/watch?v=FfAq0Lp-AmA"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u="sng" dirty="0" smtClean="0"/>
              <a:t>Warm-up #5 </a:t>
            </a:r>
            <a:endParaRPr lang="en-US" b="1" u="sng" dirty="0"/>
          </a:p>
        </p:txBody>
      </p:sp>
      <p:sp>
        <p:nvSpPr>
          <p:cNvPr id="3" name="Content Placeholder 2"/>
          <p:cNvSpPr>
            <a:spLocks noGrp="1"/>
          </p:cNvSpPr>
          <p:nvPr>
            <p:ph idx="1"/>
          </p:nvPr>
        </p:nvSpPr>
        <p:spPr>
          <a:xfrm>
            <a:off x="152400" y="609600"/>
            <a:ext cx="8534400" cy="5516563"/>
          </a:xfrm>
        </p:spPr>
        <p:txBody>
          <a:bodyPr/>
          <a:lstStyle/>
          <a:p>
            <a:r>
              <a:rPr lang="en-US" dirty="0" smtClean="0"/>
              <a:t>Read the section about city and country life on pages 50-51 of the Brown History Alive textbook (you’ll have to share) and create a T-Chart.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29680586"/>
              </p:ext>
            </p:extLst>
          </p:nvPr>
        </p:nvGraphicFramePr>
        <p:xfrm>
          <a:off x="228600" y="2209800"/>
          <a:ext cx="8686800" cy="4410751"/>
        </p:xfrm>
        <a:graphic>
          <a:graphicData uri="http://schemas.openxmlformats.org/drawingml/2006/table">
            <a:tbl>
              <a:tblPr firstRow="1" bandRow="1">
                <a:tableStyleId>{5C22544A-7EE6-4342-B048-85BDC9FD1C3A}</a:tableStyleId>
              </a:tblPr>
              <a:tblGrid>
                <a:gridCol w="4343400"/>
                <a:gridCol w="4343400"/>
              </a:tblGrid>
              <a:tr h="457200">
                <a:tc>
                  <a:txBody>
                    <a:bodyPr/>
                    <a:lstStyle/>
                    <a:p>
                      <a:r>
                        <a:rPr lang="en-US" sz="3600" dirty="0" smtClean="0"/>
                        <a:t>City Life</a:t>
                      </a:r>
                      <a:endParaRPr lang="en-US" sz="3600" dirty="0"/>
                    </a:p>
                  </a:txBody>
                  <a:tcPr/>
                </a:tc>
                <a:tc>
                  <a:txBody>
                    <a:bodyPr/>
                    <a:lstStyle/>
                    <a:p>
                      <a:r>
                        <a:rPr lang="en-US" sz="3600" dirty="0" smtClean="0"/>
                        <a:t>Country Life</a:t>
                      </a:r>
                      <a:endParaRPr lang="en-US" sz="3600" dirty="0"/>
                    </a:p>
                  </a:txBody>
                  <a:tcPr/>
                </a:tc>
              </a:tr>
              <a:tr h="3770671">
                <a:tc>
                  <a:txBody>
                    <a:bodyPr/>
                    <a:lstStyle/>
                    <a:p>
                      <a:endParaRPr lang="en-US" dirty="0"/>
                    </a:p>
                  </a:txBody>
                  <a:tcPr/>
                </a:tc>
                <a:tc>
                  <a:txBody>
                    <a:bodyPr/>
                    <a:lstStyle/>
                    <a:p>
                      <a:pPr marL="0" indent="0">
                        <a:buFont typeface="Arial" charset="0"/>
                        <a:buNone/>
                      </a:pPr>
                      <a:endParaRPr lang="en-US" dirty="0"/>
                    </a:p>
                  </a:txBody>
                  <a:tcPr/>
                </a:tc>
              </a:tr>
            </a:tbl>
          </a:graphicData>
        </a:graphic>
      </p:graphicFrame>
    </p:spTree>
    <p:extLst>
      <p:ext uri="{BB962C8B-B14F-4D97-AF65-F5344CB8AC3E}">
        <p14:creationId xmlns:p14="http://schemas.microsoft.com/office/powerpoint/2010/main" val="1304586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08644051"/>
              </p:ext>
            </p:extLst>
          </p:nvPr>
        </p:nvGraphicFramePr>
        <p:xfrm>
          <a:off x="0" y="19372"/>
          <a:ext cx="9144000" cy="7456415"/>
        </p:xfrm>
        <a:graphic>
          <a:graphicData uri="http://schemas.openxmlformats.org/drawingml/2006/table">
            <a:tbl>
              <a:tblPr firstRow="1" bandRow="1">
                <a:tableStyleId>{5C22544A-7EE6-4342-B048-85BDC9FD1C3A}</a:tableStyleId>
              </a:tblPr>
              <a:tblGrid>
                <a:gridCol w="5486400"/>
                <a:gridCol w="3657600"/>
              </a:tblGrid>
              <a:tr h="903215">
                <a:tc>
                  <a:txBody>
                    <a:bodyPr/>
                    <a:lstStyle/>
                    <a:p>
                      <a:r>
                        <a:rPr lang="en-US" sz="4000" dirty="0" smtClean="0"/>
                        <a:t>City Life</a:t>
                      </a:r>
                      <a:endParaRPr lang="en-US" sz="4000" dirty="0"/>
                    </a:p>
                  </a:txBody>
                  <a:tcPr/>
                </a:tc>
                <a:tc>
                  <a:txBody>
                    <a:bodyPr/>
                    <a:lstStyle/>
                    <a:p>
                      <a:r>
                        <a:rPr lang="en-US" sz="3200" dirty="0" smtClean="0"/>
                        <a:t>Country Life</a:t>
                      </a:r>
                      <a:endParaRPr lang="en-US" sz="3200" dirty="0"/>
                    </a:p>
                  </a:txBody>
                  <a:tcPr/>
                </a:tc>
              </a:tr>
              <a:tr h="5935412">
                <a:tc>
                  <a:txBody>
                    <a:bodyPr/>
                    <a:lstStyle/>
                    <a:p>
                      <a:pPr marL="285750" indent="-285750">
                        <a:buFont typeface="Arial" charset="0"/>
                        <a:buChar char="•"/>
                      </a:pPr>
                      <a:r>
                        <a:rPr lang="en-US" sz="2600" b="1" dirty="0" smtClean="0"/>
                        <a:t>1/20 colonists lived in city. </a:t>
                      </a:r>
                    </a:p>
                    <a:p>
                      <a:pPr marL="285750" indent="-285750">
                        <a:buFont typeface="Arial" charset="0"/>
                        <a:buChar char="•"/>
                      </a:pPr>
                      <a:r>
                        <a:rPr lang="en-US" sz="2600" b="1" dirty="0" smtClean="0"/>
                        <a:t>Waterfront = heart of the city. </a:t>
                      </a:r>
                    </a:p>
                    <a:p>
                      <a:pPr marL="285750" indent="-285750">
                        <a:buFont typeface="Arial" charset="0"/>
                        <a:buChar char="•"/>
                      </a:pPr>
                      <a:r>
                        <a:rPr lang="en-US" sz="2600" b="1" dirty="0" smtClean="0"/>
                        <a:t>Marketplaces sold</a:t>
                      </a:r>
                      <a:r>
                        <a:rPr lang="en-US" sz="2600" b="1" baseline="0" dirty="0" smtClean="0"/>
                        <a:t> eggs, milk, fish, cheese, and other goods.  Information/gossip gathered here. </a:t>
                      </a:r>
                    </a:p>
                    <a:p>
                      <a:pPr marL="285750" indent="-285750">
                        <a:buFont typeface="Arial" charset="0"/>
                        <a:buChar char="•"/>
                      </a:pPr>
                      <a:r>
                        <a:rPr lang="en-US" sz="2600" b="1" baseline="0" dirty="0" smtClean="0"/>
                        <a:t>Streets lined with shops (tailor, cobbler, clockmakers, silversmiths…)</a:t>
                      </a:r>
                    </a:p>
                    <a:p>
                      <a:pPr marL="285750" indent="-285750">
                        <a:buFont typeface="Arial" charset="0"/>
                        <a:buChar char="•"/>
                      </a:pPr>
                      <a:r>
                        <a:rPr lang="en-US" sz="2600" b="1" baseline="0" dirty="0" smtClean="0"/>
                        <a:t>Noisy and smelly from garbage, animals, and open sewers.</a:t>
                      </a:r>
                    </a:p>
                    <a:p>
                      <a:pPr marL="285750" indent="-285750">
                        <a:buFont typeface="Arial" charset="0"/>
                        <a:buChar char="•"/>
                      </a:pPr>
                      <a:r>
                        <a:rPr lang="en-US" sz="2600" b="1" baseline="0" dirty="0" smtClean="0"/>
                        <a:t>Homes close together made with wood and thatched roofs, small windows. </a:t>
                      </a:r>
                    </a:p>
                    <a:p>
                      <a:pPr marL="285750" indent="-285750">
                        <a:buFont typeface="Arial" charset="0"/>
                        <a:buChar char="•"/>
                      </a:pPr>
                      <a:r>
                        <a:rPr lang="en-US" sz="2600" b="1" baseline="0" dirty="0" smtClean="0"/>
                        <a:t>Torches, candles, and betty lamps provide light. </a:t>
                      </a:r>
                    </a:p>
                    <a:p>
                      <a:pPr marL="285750" indent="-285750">
                        <a:buFont typeface="Arial" charset="0"/>
                        <a:buChar char="•"/>
                      </a:pPr>
                      <a:r>
                        <a:rPr lang="en-US" sz="2600" b="1" baseline="0" dirty="0" smtClean="0"/>
                        <a:t>Handed buckets of water up the lines to get h20. </a:t>
                      </a:r>
                    </a:p>
                  </a:txBody>
                  <a:tcPr/>
                </a:tc>
                <a:tc>
                  <a:txBody>
                    <a:bodyPr/>
                    <a:lstStyle/>
                    <a:p>
                      <a:pPr marL="285750" indent="-285750">
                        <a:buFont typeface="Arial" charset="0"/>
                        <a:buChar char="•"/>
                      </a:pPr>
                      <a:r>
                        <a:rPr lang="en-US" sz="2800" b="1" dirty="0" smtClean="0"/>
                        <a:t>Economy based on farming, commerce, and handcrafts. </a:t>
                      </a:r>
                    </a:p>
                    <a:p>
                      <a:pPr marL="285750" indent="-285750">
                        <a:buFont typeface="Arial" charset="0"/>
                        <a:buChar char="•"/>
                      </a:pPr>
                      <a:r>
                        <a:rPr lang="en-US" sz="2800" b="1" dirty="0" smtClean="0"/>
                        <a:t>9/10 </a:t>
                      </a:r>
                      <a:r>
                        <a:rPr lang="en-US" sz="2800" b="1" dirty="0" err="1" smtClean="0"/>
                        <a:t>ppl</a:t>
                      </a:r>
                      <a:r>
                        <a:rPr lang="en-US" sz="2800" b="1" baseline="0" dirty="0" smtClean="0"/>
                        <a:t> lived on farms making everything they needed.</a:t>
                      </a:r>
                    </a:p>
                    <a:p>
                      <a:pPr marL="285750" indent="-285750">
                        <a:buFont typeface="Arial" charset="0"/>
                        <a:buChar char="•"/>
                      </a:pPr>
                      <a:r>
                        <a:rPr lang="en-US" sz="2800" b="1" baseline="0" dirty="0" smtClean="0"/>
                        <a:t>Only simple tools made clearing land etc…hard. </a:t>
                      </a:r>
                    </a:p>
                    <a:p>
                      <a:pPr marL="285750" indent="-285750">
                        <a:buFont typeface="Arial" charset="0"/>
                        <a:buChar char="•"/>
                      </a:pPr>
                      <a:r>
                        <a:rPr lang="en-US" sz="2800" b="1" baseline="0" dirty="0" smtClean="0"/>
                        <a:t>Fire heat only for warmth and cooking.</a:t>
                      </a:r>
                    </a:p>
                    <a:p>
                      <a:pPr marL="285750" indent="-285750">
                        <a:buFont typeface="Arial" charset="0"/>
                        <a:buChar char="•"/>
                      </a:pPr>
                      <a:r>
                        <a:rPr lang="en-US" sz="2800" b="1" baseline="0" dirty="0" smtClean="0"/>
                        <a:t>Work sun up to sun down. </a:t>
                      </a:r>
                      <a:endParaRPr lang="en-US" sz="2800" b="1" dirty="0" smtClean="0"/>
                    </a:p>
                    <a:p>
                      <a:pPr marL="285750" indent="-285750">
                        <a:buFont typeface="Arial" charset="0"/>
                        <a:buChar char="•"/>
                      </a:pPr>
                      <a:endParaRPr lang="en-US" sz="1600" dirty="0" smtClean="0"/>
                    </a:p>
                    <a:p>
                      <a:pPr marL="285750" indent="-285750">
                        <a:buFont typeface="Arial" charset="0"/>
                        <a:buChar char="•"/>
                      </a:pPr>
                      <a:endParaRPr lang="en-US" sz="1600" dirty="0"/>
                    </a:p>
                  </a:txBody>
                  <a:tcPr/>
                </a:tc>
              </a:tr>
            </a:tbl>
          </a:graphicData>
        </a:graphic>
      </p:graphicFrame>
    </p:spTree>
    <p:extLst>
      <p:ext uri="{BB962C8B-B14F-4D97-AF65-F5344CB8AC3E}">
        <p14:creationId xmlns:p14="http://schemas.microsoft.com/office/powerpoint/2010/main" val="1708261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8915400" cy="1600200"/>
          </a:xfrm>
        </p:spPr>
        <p:txBody>
          <a:bodyPr/>
          <a:lstStyle/>
          <a:p>
            <a:pPr eaLnBrk="1" hangingPunct="1"/>
            <a:r>
              <a:rPr lang="en-US" altLang="en-US" sz="6600" smtClean="0">
                <a:solidFill>
                  <a:schemeClr val="folHlink"/>
                </a:solidFill>
              </a:rPr>
              <a:t> Ideology of Revolution</a:t>
            </a:r>
            <a:endParaRPr lang="en-US" altLang="en-US" sz="4800" smtClean="0"/>
          </a:p>
        </p:txBody>
      </p:sp>
      <p:sp>
        <p:nvSpPr>
          <p:cNvPr id="2051" name="Rectangle 3"/>
          <p:cNvSpPr>
            <a:spLocks noGrp="1" noChangeArrowheads="1"/>
          </p:cNvSpPr>
          <p:nvPr>
            <p:ph type="subTitle" idx="1"/>
          </p:nvPr>
        </p:nvSpPr>
        <p:spPr>
          <a:xfrm>
            <a:off x="1066800" y="1676400"/>
            <a:ext cx="7086600" cy="1752600"/>
          </a:xfrm>
        </p:spPr>
        <p:txBody>
          <a:bodyPr/>
          <a:lstStyle/>
          <a:p>
            <a:pPr eaLnBrk="1" hangingPunct="1"/>
            <a:r>
              <a:rPr lang="en-US" altLang="en-US" smtClean="0"/>
              <a:t>Defining the rights of Englishmen</a:t>
            </a:r>
          </a:p>
          <a:p>
            <a:pPr eaLnBrk="1" hangingPunct="1"/>
            <a:endParaRPr lang="en-US" altLang="en-US" smtClean="0"/>
          </a:p>
        </p:txBody>
      </p:sp>
      <p:pic>
        <p:nvPicPr>
          <p:cNvPr id="16388" name="Picture 5" descr="ca21a709d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7432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667000"/>
            <a:ext cx="4648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7957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838200"/>
          </a:xfrm>
        </p:spPr>
        <p:txBody>
          <a:bodyPr/>
          <a:lstStyle/>
          <a:p>
            <a:pPr eaLnBrk="1" hangingPunct="1"/>
            <a:r>
              <a:rPr lang="en-US" altLang="en-US" b="1" u="sng" dirty="0" smtClean="0"/>
              <a:t>Mayflower Compact 1620</a:t>
            </a:r>
          </a:p>
        </p:txBody>
      </p:sp>
      <p:sp>
        <p:nvSpPr>
          <p:cNvPr id="13316" name="Rectangle 4"/>
          <p:cNvSpPr>
            <a:spLocks noGrp="1" noChangeArrowheads="1"/>
          </p:cNvSpPr>
          <p:nvPr>
            <p:ph type="body" sz="half" idx="1"/>
          </p:nvPr>
        </p:nvSpPr>
        <p:spPr>
          <a:xfrm>
            <a:off x="152400" y="838200"/>
            <a:ext cx="3733800" cy="5287963"/>
          </a:xfrm>
        </p:spPr>
        <p:txBody>
          <a:bodyPr/>
          <a:lstStyle/>
          <a:p>
            <a:pPr eaLnBrk="1" hangingPunct="1"/>
            <a:r>
              <a:rPr lang="en-US" altLang="en-US" dirty="0" smtClean="0"/>
              <a:t>Why did the Pilgrims write the Mayflower Compact?</a:t>
            </a:r>
          </a:p>
          <a:p>
            <a:pPr eaLnBrk="1" hangingPunct="1">
              <a:buFont typeface="Wingdings" pitchFamily="-107" charset="2"/>
              <a:buNone/>
            </a:pPr>
            <a:endParaRPr lang="en-US" altLang="en-US" dirty="0" smtClean="0"/>
          </a:p>
          <a:p>
            <a:pPr eaLnBrk="1" hangingPunct="1">
              <a:buFont typeface="Wingdings" pitchFamily="-107" charset="2"/>
              <a:buNone/>
            </a:pPr>
            <a:endParaRPr lang="en-US" altLang="en-US" dirty="0" smtClean="0"/>
          </a:p>
          <a:p>
            <a:pPr eaLnBrk="1" hangingPunct="1"/>
            <a:r>
              <a:rPr lang="en-US" altLang="en-US" dirty="0" smtClean="0"/>
              <a:t>What does it say?</a:t>
            </a:r>
          </a:p>
        </p:txBody>
      </p:sp>
      <p:sp>
        <p:nvSpPr>
          <p:cNvPr id="13317" name="Rectangle 5"/>
          <p:cNvSpPr>
            <a:spLocks noGrp="1" noChangeArrowheads="1"/>
          </p:cNvSpPr>
          <p:nvPr>
            <p:ph type="body" sz="half" idx="2"/>
          </p:nvPr>
        </p:nvSpPr>
        <p:spPr>
          <a:xfrm>
            <a:off x="3581400" y="838200"/>
            <a:ext cx="5562600" cy="5715000"/>
          </a:xfrm>
        </p:spPr>
        <p:txBody>
          <a:bodyPr/>
          <a:lstStyle/>
          <a:p>
            <a:pPr eaLnBrk="1" hangingPunct="1"/>
            <a:r>
              <a:rPr lang="en-US" altLang="en-US" dirty="0" smtClean="0"/>
              <a:t>They wanted to make rules before they started their </a:t>
            </a:r>
            <a:r>
              <a:rPr lang="en-US" altLang="en-US" dirty="0" smtClean="0"/>
              <a:t>community because they landed outside of their charter. </a:t>
            </a:r>
            <a:endParaRPr lang="en-US" altLang="en-US" dirty="0" smtClean="0"/>
          </a:p>
          <a:p>
            <a:pPr eaLnBrk="1" hangingPunct="1">
              <a:buFont typeface="Wingdings" pitchFamily="-107" charset="2"/>
              <a:buNone/>
            </a:pPr>
            <a:r>
              <a:rPr lang="en-US" altLang="en-US" dirty="0" smtClean="0"/>
              <a:t> </a:t>
            </a:r>
          </a:p>
          <a:p>
            <a:pPr eaLnBrk="1" hangingPunct="1"/>
            <a:r>
              <a:rPr lang="en-US" altLang="en-US" dirty="0" smtClean="0"/>
              <a:t>Colonists will be ruled by a representative assembly (people elected by their peers</a:t>
            </a:r>
            <a:r>
              <a:rPr lang="en-US" altLang="en-US" dirty="0" smtClean="0"/>
              <a:t>)</a:t>
            </a:r>
          </a:p>
          <a:p>
            <a:pPr eaLnBrk="1" hangingPunct="1"/>
            <a:r>
              <a:rPr lang="en-US" altLang="en-US" dirty="0" smtClean="0"/>
              <a:t>All colonist agreed to abide by the assembly. = first representative government in North America. </a:t>
            </a:r>
          </a:p>
        </p:txBody>
      </p:sp>
      <p:pic>
        <p:nvPicPr>
          <p:cNvPr id="17413" name="Picture 5" descr="ca21a709d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34340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867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5831"/>
            <a:ext cx="8229600" cy="487362"/>
          </a:xfrm>
        </p:spPr>
        <p:txBody>
          <a:bodyPr>
            <a:normAutofit fontScale="90000"/>
          </a:bodyPr>
          <a:lstStyle/>
          <a:p>
            <a:pPr eaLnBrk="1" hangingPunct="1"/>
            <a:r>
              <a:rPr lang="en-US" altLang="en-US" b="1" u="sng" dirty="0" smtClean="0"/>
              <a:t>Mayflower Compact 1620</a:t>
            </a:r>
          </a:p>
        </p:txBody>
      </p:sp>
      <p:sp>
        <p:nvSpPr>
          <p:cNvPr id="13316" name="Rectangle 4"/>
          <p:cNvSpPr>
            <a:spLocks noGrp="1" noChangeArrowheads="1"/>
          </p:cNvSpPr>
          <p:nvPr>
            <p:ph type="body" sz="half" idx="1"/>
          </p:nvPr>
        </p:nvSpPr>
        <p:spPr>
          <a:xfrm>
            <a:off x="0" y="457200"/>
            <a:ext cx="2057400" cy="6400800"/>
          </a:xfrm>
        </p:spPr>
        <p:txBody>
          <a:bodyPr>
            <a:normAutofit fontScale="92500"/>
          </a:bodyPr>
          <a:lstStyle/>
          <a:p>
            <a:pPr eaLnBrk="1" hangingPunct="1"/>
            <a:r>
              <a:rPr lang="en-US" altLang="en-US" sz="2400" dirty="0" smtClean="0"/>
              <a:t>Watch the video and add at least three facts to your notes. </a:t>
            </a:r>
          </a:p>
          <a:p>
            <a:pPr eaLnBrk="1" hangingPunct="1"/>
            <a:r>
              <a:rPr lang="en-US" altLang="en-US" sz="2400" dirty="0" smtClean="0"/>
              <a:t>Pair Share – tell your partner what you added.</a:t>
            </a:r>
          </a:p>
          <a:p>
            <a:pPr eaLnBrk="1" hangingPunct="1"/>
            <a:r>
              <a:rPr lang="en-US" altLang="en-US" sz="2400" dirty="0" smtClean="0"/>
              <a:t> If they have something good, add it to your notes. </a:t>
            </a:r>
          </a:p>
          <a:p>
            <a:r>
              <a:rPr lang="en-US" sz="2400" u="sng" dirty="0">
                <a:hlinkClick r:id="rId4"/>
              </a:rPr>
              <a:t>http://www.youtube.com/watch?v=FfAq0Lp-AmA</a:t>
            </a:r>
            <a:endParaRPr lang="en-US" sz="2400" dirty="0"/>
          </a:p>
          <a:p>
            <a:pPr marL="0" indent="0" eaLnBrk="1" hangingPunct="1">
              <a:buNone/>
            </a:pPr>
            <a:endParaRPr lang="en-US" altLang="en-US" dirty="0" smtClean="0"/>
          </a:p>
        </p:txBody>
      </p:sp>
      <p:pic>
        <p:nvPicPr>
          <p:cNvPr id="2" name="The Creation of the Mayflower Compac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00585" y="685800"/>
            <a:ext cx="6938249" cy="5791200"/>
          </a:xfrm>
          <a:prstGeom prst="rect">
            <a:avLst/>
          </a:prstGeom>
        </p:spPr>
      </p:pic>
    </p:spTree>
    <p:extLst>
      <p:ext uri="{BB962C8B-B14F-4D97-AF65-F5344CB8AC3E}">
        <p14:creationId xmlns:p14="http://schemas.microsoft.com/office/powerpoint/2010/main" val="29820651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457200" y="228600"/>
            <a:ext cx="8229600" cy="609600"/>
          </a:xfrm>
        </p:spPr>
        <p:txBody>
          <a:bodyPr>
            <a:normAutofit fontScale="90000"/>
          </a:bodyPr>
          <a:lstStyle/>
          <a:p>
            <a:pPr eaLnBrk="1" hangingPunct="1"/>
            <a:r>
              <a:rPr lang="en-US" altLang="en-US" sz="4000" b="1" u="sng" dirty="0" smtClean="0"/>
              <a:t>Magna </a:t>
            </a:r>
            <a:r>
              <a:rPr lang="en-US" altLang="en-US" sz="4000" b="1" u="sng" dirty="0" err="1" smtClean="0"/>
              <a:t>Carta</a:t>
            </a:r>
            <a:r>
              <a:rPr lang="en-US" altLang="en-US" sz="4000" b="1" u="sng" dirty="0" smtClean="0"/>
              <a:t> 1215 </a:t>
            </a:r>
            <a:endParaRPr lang="en-US" altLang="en-US" sz="4000" b="1" u="sng" dirty="0" smtClean="0"/>
          </a:p>
        </p:txBody>
      </p:sp>
      <p:sp>
        <p:nvSpPr>
          <p:cNvPr id="28680" name="Rectangle 8"/>
          <p:cNvSpPr>
            <a:spLocks noGrp="1" noChangeArrowheads="1"/>
          </p:cNvSpPr>
          <p:nvPr>
            <p:ph type="body" sz="half" idx="2"/>
          </p:nvPr>
        </p:nvSpPr>
        <p:spPr>
          <a:xfrm>
            <a:off x="228600" y="609600"/>
            <a:ext cx="8915400" cy="6019800"/>
          </a:xfrm>
        </p:spPr>
        <p:txBody>
          <a:bodyPr/>
          <a:lstStyle/>
          <a:p>
            <a:pPr eaLnBrk="1" hangingPunct="1">
              <a:lnSpc>
                <a:spcPct val="80000"/>
              </a:lnSpc>
              <a:buFont typeface="Wingdings" pitchFamily="-107" charset="2"/>
              <a:buNone/>
            </a:pPr>
            <a:endParaRPr lang="en-US" altLang="en-US" dirty="0" smtClean="0"/>
          </a:p>
          <a:p>
            <a:pPr eaLnBrk="1" hangingPunct="1">
              <a:lnSpc>
                <a:spcPct val="80000"/>
              </a:lnSpc>
            </a:pPr>
            <a:r>
              <a:rPr lang="en-US" altLang="en-US" dirty="0" smtClean="0"/>
              <a:t>It protected the Church and nobles by  reducing the rights of King John; he had to follow the law.</a:t>
            </a:r>
          </a:p>
          <a:p>
            <a:pPr eaLnBrk="1" hangingPunct="1">
              <a:lnSpc>
                <a:spcPct val="80000"/>
              </a:lnSpc>
              <a:buFont typeface="Wingdings" pitchFamily="-107" charset="2"/>
              <a:buNone/>
            </a:pPr>
            <a:r>
              <a:rPr lang="en-US" altLang="en-US" dirty="0" smtClean="0"/>
              <a:t> </a:t>
            </a:r>
          </a:p>
          <a:p>
            <a:pPr eaLnBrk="1" hangingPunct="1">
              <a:lnSpc>
                <a:spcPct val="80000"/>
              </a:lnSpc>
            </a:pPr>
            <a:r>
              <a:rPr lang="en-US" altLang="en-US" dirty="0" smtClean="0"/>
              <a:t>The Magna </a:t>
            </a:r>
            <a:r>
              <a:rPr lang="en-US" altLang="en-US" dirty="0" err="1" smtClean="0"/>
              <a:t>Carta</a:t>
            </a:r>
            <a:r>
              <a:rPr lang="en-US" altLang="en-US" dirty="0" smtClean="0"/>
              <a:t> was the foundation for constitutional  law. </a:t>
            </a:r>
          </a:p>
          <a:p>
            <a:pPr eaLnBrk="1" hangingPunct="1">
              <a:lnSpc>
                <a:spcPct val="80000"/>
              </a:lnSpc>
            </a:pPr>
            <a:r>
              <a:rPr lang="en-US" altLang="en-US" dirty="0" smtClean="0"/>
              <a:t>The influence of Magna </a:t>
            </a:r>
            <a:r>
              <a:rPr lang="en-US" altLang="en-US" dirty="0" err="1" smtClean="0"/>
              <a:t>Carta</a:t>
            </a:r>
            <a:r>
              <a:rPr lang="en-US" altLang="en-US" dirty="0" smtClean="0"/>
              <a:t> can be seen in the </a:t>
            </a:r>
            <a:r>
              <a:rPr lang="en-US" altLang="en-US" dirty="0" smtClean="0">
                <a:hlinkClick r:id="rId2" tooltip="United States Constitution"/>
              </a:rPr>
              <a:t>United States Constitution</a:t>
            </a:r>
            <a:r>
              <a:rPr lang="en-US" altLang="en-US" dirty="0" smtClean="0"/>
              <a:t> and </a:t>
            </a:r>
            <a:r>
              <a:rPr lang="en-US" altLang="en-US" dirty="0" smtClean="0">
                <a:hlinkClick r:id="rId3" tooltip="United States Bill of Rights"/>
              </a:rPr>
              <a:t>Bill of </a:t>
            </a:r>
            <a:r>
              <a:rPr lang="en-US" altLang="en-US" dirty="0" smtClean="0">
                <a:hlinkClick r:id="rId3" tooltip="United States Bill of Rights"/>
              </a:rPr>
              <a:t>Rights</a:t>
            </a:r>
            <a:r>
              <a:rPr lang="en-US" altLang="en-US" dirty="0" smtClean="0"/>
              <a:t>. </a:t>
            </a:r>
            <a:endParaRPr lang="en-US" altLang="en-US" dirty="0" smtClean="0"/>
          </a:p>
          <a:p>
            <a:pPr eaLnBrk="1" hangingPunct="1">
              <a:lnSpc>
                <a:spcPct val="80000"/>
              </a:lnSpc>
            </a:pPr>
            <a:endParaRPr lang="en-US" altLang="en-US" dirty="0"/>
          </a:p>
          <a:p>
            <a:pPr>
              <a:lnSpc>
                <a:spcPct val="80000"/>
              </a:lnSpc>
            </a:pPr>
            <a:r>
              <a:rPr lang="en-US" sz="2000" u="sng" dirty="0">
                <a:hlinkClick r:id="rId4"/>
              </a:rPr>
              <a:t>http://www.youtube.com/watch?v=FfAq0Lp-AmA</a:t>
            </a:r>
            <a:endParaRPr lang="en-US" sz="2000" dirty="0"/>
          </a:p>
          <a:p>
            <a:pPr marL="0" indent="0" eaLnBrk="1" hangingPunct="1">
              <a:lnSpc>
                <a:spcPct val="80000"/>
              </a:lnSpc>
              <a:buNone/>
            </a:pPr>
            <a:endParaRPr lang="en-US" altLang="en-US" dirty="0" smtClean="0"/>
          </a:p>
        </p:txBody>
      </p:sp>
      <p:pic>
        <p:nvPicPr>
          <p:cNvPr id="18437" name="Picture 10" descr="Magna Carta">
            <a:hlinkClick r:id="rId5" tooltip="Magna Carta"/>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5417" y="3355296"/>
            <a:ext cx="1752600" cy="351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004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291306"/>
            <a:ext cx="8229600" cy="331788"/>
          </a:xfrm>
        </p:spPr>
        <p:txBody>
          <a:bodyPr>
            <a:normAutofit fontScale="90000"/>
          </a:bodyPr>
          <a:lstStyle/>
          <a:p>
            <a:pPr eaLnBrk="1" hangingPunct="1"/>
            <a:r>
              <a:rPr lang="en-US" altLang="en-US" sz="4000" b="1" u="sng" dirty="0" smtClean="0"/>
              <a:t>English Bill of Rights</a:t>
            </a:r>
            <a:br>
              <a:rPr lang="en-US" altLang="en-US" sz="4000" b="1" u="sng" dirty="0" smtClean="0"/>
            </a:br>
            <a:endParaRPr lang="en-US" altLang="en-US" sz="4000" b="1" u="sng" dirty="0" smtClean="0"/>
          </a:p>
        </p:txBody>
      </p:sp>
      <p:sp>
        <p:nvSpPr>
          <p:cNvPr id="23555" name="Rectangle 3"/>
          <p:cNvSpPr>
            <a:spLocks noGrp="1" noChangeArrowheads="1"/>
          </p:cNvSpPr>
          <p:nvPr>
            <p:ph type="body" idx="1"/>
          </p:nvPr>
        </p:nvSpPr>
        <p:spPr>
          <a:xfrm>
            <a:off x="0" y="5867400"/>
            <a:ext cx="9144000" cy="1101725"/>
          </a:xfrm>
        </p:spPr>
        <p:txBody>
          <a:bodyPr/>
          <a:lstStyle/>
          <a:p>
            <a:pPr eaLnBrk="1" hangingPunct="1">
              <a:lnSpc>
                <a:spcPct val="80000"/>
              </a:lnSpc>
              <a:buFont typeface="Wingdings" pitchFamily="-107" charset="2"/>
              <a:buNone/>
            </a:pPr>
            <a:r>
              <a:rPr lang="en-US" altLang="en-US" sz="2400" dirty="0" smtClean="0"/>
              <a:t>   </a:t>
            </a:r>
            <a:r>
              <a:rPr lang="en-US" altLang="en-US" sz="2000" dirty="0" smtClean="0"/>
              <a:t>During the 1680s there was a revolution in England. During the revolution, William of Orange invaded England. William and his wife Mary were crowned king and queen of after accepting the English Bill of Rights in 1689.</a:t>
            </a:r>
          </a:p>
        </p:txBody>
      </p:sp>
      <p:pic>
        <p:nvPicPr>
          <p:cNvPr id="2" name="Glorious revolution and bill of rights 1689.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8468" y="490247"/>
            <a:ext cx="8584532" cy="4919953"/>
          </a:xfrm>
          <a:prstGeom prst="rect">
            <a:avLst/>
          </a:prstGeom>
        </p:spPr>
      </p:pic>
    </p:spTree>
    <p:extLst>
      <p:ext uri="{BB962C8B-B14F-4D97-AF65-F5344CB8AC3E}">
        <p14:creationId xmlns:p14="http://schemas.microsoft.com/office/powerpoint/2010/main" val="35232952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0"/>
            <a:ext cx="8229600" cy="838200"/>
          </a:xfrm>
        </p:spPr>
        <p:txBody>
          <a:bodyPr/>
          <a:lstStyle/>
          <a:p>
            <a:pPr eaLnBrk="1" hangingPunct="1"/>
            <a:r>
              <a:rPr lang="en-US" altLang="en-US" b="1" u="sng" dirty="0" smtClean="0"/>
              <a:t>English Bill of Rights 1689</a:t>
            </a:r>
          </a:p>
        </p:txBody>
      </p:sp>
      <p:sp>
        <p:nvSpPr>
          <p:cNvPr id="24579" name="Rectangle 3"/>
          <p:cNvSpPr>
            <a:spLocks noGrp="1" noChangeArrowheads="1"/>
          </p:cNvSpPr>
          <p:nvPr>
            <p:ph type="body" sz="half" idx="1"/>
          </p:nvPr>
        </p:nvSpPr>
        <p:spPr>
          <a:xfrm>
            <a:off x="0" y="990600"/>
            <a:ext cx="3505200" cy="5715000"/>
          </a:xfrm>
        </p:spPr>
        <p:txBody>
          <a:bodyPr/>
          <a:lstStyle/>
          <a:p>
            <a:pPr eaLnBrk="1" hangingPunct="1">
              <a:lnSpc>
                <a:spcPct val="80000"/>
              </a:lnSpc>
            </a:pPr>
            <a:r>
              <a:rPr lang="en-US" altLang="en-US" sz="3200" dirty="0" smtClean="0"/>
              <a:t>What is the English Bill of Rights?</a:t>
            </a:r>
          </a:p>
          <a:p>
            <a:pPr eaLnBrk="1" hangingPunct="1">
              <a:lnSpc>
                <a:spcPct val="80000"/>
              </a:lnSpc>
            </a:pPr>
            <a:endParaRPr lang="en-US" altLang="en-US" sz="3200" dirty="0" smtClean="0"/>
          </a:p>
          <a:p>
            <a:pPr eaLnBrk="1" hangingPunct="1">
              <a:lnSpc>
                <a:spcPct val="80000"/>
              </a:lnSpc>
              <a:buFont typeface="Wingdings" pitchFamily="-107" charset="2"/>
              <a:buNone/>
            </a:pPr>
            <a:endParaRPr lang="en-US" altLang="en-US" sz="3200" dirty="0" smtClean="0"/>
          </a:p>
          <a:p>
            <a:pPr eaLnBrk="1" hangingPunct="1">
              <a:lnSpc>
                <a:spcPct val="80000"/>
              </a:lnSpc>
              <a:buFont typeface="Wingdings" pitchFamily="-107" charset="2"/>
              <a:buNone/>
            </a:pPr>
            <a:endParaRPr lang="en-US" altLang="en-US" sz="3200" dirty="0" smtClean="0"/>
          </a:p>
          <a:p>
            <a:pPr marL="0" indent="0" eaLnBrk="1" hangingPunct="1">
              <a:lnSpc>
                <a:spcPct val="80000"/>
              </a:lnSpc>
              <a:buNone/>
            </a:pPr>
            <a:endParaRPr lang="en-US" altLang="en-US" sz="3200" dirty="0"/>
          </a:p>
          <a:p>
            <a:pPr marL="0" indent="0" eaLnBrk="1" hangingPunct="1">
              <a:lnSpc>
                <a:spcPct val="80000"/>
              </a:lnSpc>
              <a:buNone/>
            </a:pPr>
            <a:endParaRPr lang="en-US" altLang="en-US" sz="3200" dirty="0" smtClean="0"/>
          </a:p>
          <a:p>
            <a:pPr marL="0" indent="0" eaLnBrk="1" hangingPunct="1">
              <a:lnSpc>
                <a:spcPct val="80000"/>
              </a:lnSpc>
              <a:buNone/>
            </a:pPr>
            <a:endParaRPr lang="en-US" altLang="en-US" sz="3200" dirty="0" smtClean="0"/>
          </a:p>
          <a:p>
            <a:pPr eaLnBrk="1" hangingPunct="1">
              <a:lnSpc>
                <a:spcPct val="80000"/>
              </a:lnSpc>
            </a:pPr>
            <a:r>
              <a:rPr lang="en-US" altLang="en-US" sz="3200" dirty="0" smtClean="0"/>
              <a:t>Why is it important to US History?</a:t>
            </a:r>
          </a:p>
          <a:p>
            <a:pPr eaLnBrk="1" hangingPunct="1">
              <a:lnSpc>
                <a:spcPct val="80000"/>
              </a:lnSpc>
            </a:pPr>
            <a:endParaRPr lang="en-US" altLang="en-US" sz="2400" dirty="0" smtClean="0"/>
          </a:p>
          <a:p>
            <a:pPr eaLnBrk="1" hangingPunct="1">
              <a:lnSpc>
                <a:spcPct val="80000"/>
              </a:lnSpc>
              <a:buFont typeface="Wingdings" pitchFamily="-107" charset="2"/>
              <a:buNone/>
            </a:pPr>
            <a:endParaRPr lang="en-US" altLang="en-US" sz="2400" dirty="0" smtClean="0"/>
          </a:p>
          <a:p>
            <a:pPr eaLnBrk="1" hangingPunct="1">
              <a:lnSpc>
                <a:spcPct val="80000"/>
              </a:lnSpc>
            </a:pPr>
            <a:endParaRPr lang="en-US" altLang="en-US" sz="2400" dirty="0" smtClean="0"/>
          </a:p>
          <a:p>
            <a:pPr eaLnBrk="1" hangingPunct="1">
              <a:lnSpc>
                <a:spcPct val="80000"/>
              </a:lnSpc>
            </a:pPr>
            <a:endParaRPr lang="en-US" altLang="en-US" sz="2400" dirty="0" smtClean="0"/>
          </a:p>
          <a:p>
            <a:pPr eaLnBrk="1" hangingPunct="1">
              <a:lnSpc>
                <a:spcPct val="80000"/>
              </a:lnSpc>
            </a:pPr>
            <a:endParaRPr lang="en-US" altLang="en-US" sz="2400" dirty="0" smtClean="0"/>
          </a:p>
          <a:p>
            <a:pPr eaLnBrk="1" hangingPunct="1">
              <a:lnSpc>
                <a:spcPct val="80000"/>
              </a:lnSpc>
            </a:pPr>
            <a:endParaRPr lang="en-US" altLang="en-US" sz="1800" dirty="0" smtClean="0"/>
          </a:p>
          <a:p>
            <a:pPr eaLnBrk="1" hangingPunct="1">
              <a:lnSpc>
                <a:spcPct val="80000"/>
              </a:lnSpc>
            </a:pPr>
            <a:endParaRPr lang="en-US" altLang="en-US" sz="1800" dirty="0" smtClean="0"/>
          </a:p>
          <a:p>
            <a:pPr eaLnBrk="1" hangingPunct="1">
              <a:lnSpc>
                <a:spcPct val="80000"/>
              </a:lnSpc>
            </a:pPr>
            <a:endParaRPr lang="en-US" altLang="en-US" sz="1800" dirty="0" smtClean="0"/>
          </a:p>
          <a:p>
            <a:pPr eaLnBrk="1" hangingPunct="1">
              <a:lnSpc>
                <a:spcPct val="80000"/>
              </a:lnSpc>
            </a:pPr>
            <a:endParaRPr lang="en-US" altLang="en-US" sz="1800" dirty="0" smtClean="0"/>
          </a:p>
        </p:txBody>
      </p:sp>
      <p:sp>
        <p:nvSpPr>
          <p:cNvPr id="24580" name="Rectangle 4"/>
          <p:cNvSpPr>
            <a:spLocks noGrp="1" noChangeArrowheads="1"/>
          </p:cNvSpPr>
          <p:nvPr>
            <p:ph type="body" sz="half" idx="2"/>
          </p:nvPr>
        </p:nvSpPr>
        <p:spPr>
          <a:xfrm>
            <a:off x="3429000" y="1066800"/>
            <a:ext cx="5715000" cy="5791200"/>
          </a:xfrm>
        </p:spPr>
        <p:txBody>
          <a:bodyPr>
            <a:normAutofit fontScale="92500" lnSpcReduction="10000"/>
          </a:bodyPr>
          <a:lstStyle/>
          <a:p>
            <a:pPr eaLnBrk="1" hangingPunct="1">
              <a:lnSpc>
                <a:spcPct val="80000"/>
              </a:lnSpc>
            </a:pPr>
            <a:r>
              <a:rPr lang="en-US" altLang="en-US" dirty="0" smtClean="0"/>
              <a:t>The Bill of Rights protects citizen’s natural rights. Citizens can:</a:t>
            </a:r>
          </a:p>
          <a:p>
            <a:pPr lvl="1" eaLnBrk="1" hangingPunct="1">
              <a:lnSpc>
                <a:spcPct val="80000"/>
              </a:lnSpc>
            </a:pPr>
            <a:r>
              <a:rPr lang="en-US" altLang="en-US" sz="2800" dirty="0" smtClean="0">
                <a:ea typeface="ＭＳ Ｐゴシック" charset="-128"/>
              </a:rPr>
              <a:t>1) couldn’t suspend laws made by Parliament.</a:t>
            </a:r>
          </a:p>
          <a:p>
            <a:pPr lvl="1" eaLnBrk="1" hangingPunct="1">
              <a:lnSpc>
                <a:spcPct val="80000"/>
              </a:lnSpc>
            </a:pPr>
            <a:r>
              <a:rPr lang="en-US" altLang="en-US" sz="2800" dirty="0">
                <a:ea typeface="ＭＳ Ｐゴシック" charset="-128"/>
              </a:rPr>
              <a:t>2</a:t>
            </a:r>
            <a:r>
              <a:rPr lang="en-US" altLang="en-US" sz="2800" dirty="0" smtClean="0">
                <a:ea typeface="ＭＳ Ｐゴシック" charset="-128"/>
              </a:rPr>
              <a:t>) couldn’t raise taxes without Parliament’s approval. </a:t>
            </a:r>
          </a:p>
          <a:p>
            <a:pPr lvl="1" eaLnBrk="1" hangingPunct="1">
              <a:lnSpc>
                <a:spcPct val="80000"/>
              </a:lnSpc>
            </a:pPr>
            <a:r>
              <a:rPr lang="en-US" altLang="en-US" sz="2800" dirty="0">
                <a:ea typeface="ＭＳ Ｐゴシック" charset="-128"/>
              </a:rPr>
              <a:t>3</a:t>
            </a:r>
            <a:r>
              <a:rPr lang="en-US" altLang="en-US" sz="2800" dirty="0" smtClean="0">
                <a:ea typeface="ＭＳ Ｐゴシック" charset="-128"/>
              </a:rPr>
              <a:t>) no standing army without consent of Parliament </a:t>
            </a:r>
          </a:p>
          <a:p>
            <a:pPr lvl="1" eaLnBrk="1" hangingPunct="1">
              <a:lnSpc>
                <a:spcPct val="80000"/>
              </a:lnSpc>
            </a:pPr>
            <a:r>
              <a:rPr lang="en-US" altLang="en-US" sz="2800" dirty="0">
                <a:ea typeface="ＭＳ Ｐゴシック" charset="-128"/>
              </a:rPr>
              <a:t>4</a:t>
            </a:r>
            <a:r>
              <a:rPr lang="en-US" altLang="en-US" sz="2800" dirty="0" smtClean="0">
                <a:ea typeface="ＭＳ Ｐゴシック" charset="-128"/>
              </a:rPr>
              <a:t>) People determine religion of the nation/king. </a:t>
            </a:r>
          </a:p>
          <a:p>
            <a:pPr lvl="1" eaLnBrk="1" hangingPunct="1">
              <a:lnSpc>
                <a:spcPct val="80000"/>
              </a:lnSpc>
            </a:pPr>
            <a:r>
              <a:rPr lang="en-US" altLang="en-US" sz="2800" dirty="0" smtClean="0">
                <a:ea typeface="ＭＳ Ｐゴシック" charset="-128"/>
              </a:rPr>
              <a:t>5) right to demand change from the king (petition)</a:t>
            </a:r>
          </a:p>
          <a:p>
            <a:pPr lvl="1" eaLnBrk="1" hangingPunct="1">
              <a:lnSpc>
                <a:spcPct val="80000"/>
              </a:lnSpc>
            </a:pPr>
            <a:r>
              <a:rPr lang="en-US" altLang="en-US" sz="2800" dirty="0" smtClean="0">
                <a:ea typeface="ＭＳ Ｐゴシック" charset="-128"/>
              </a:rPr>
              <a:t>6) Trial by Jury. </a:t>
            </a:r>
            <a:endParaRPr lang="en-US" altLang="en-US" sz="2800" dirty="0" smtClean="0">
              <a:ea typeface="ＭＳ Ｐゴシック" charset="-128"/>
            </a:endParaRPr>
          </a:p>
          <a:p>
            <a:pPr eaLnBrk="1" hangingPunct="1">
              <a:lnSpc>
                <a:spcPct val="80000"/>
              </a:lnSpc>
            </a:pPr>
            <a:endParaRPr lang="en-US" altLang="en-US" dirty="0" smtClean="0"/>
          </a:p>
          <a:p>
            <a:pPr lvl="1" eaLnBrk="1" hangingPunct="1">
              <a:lnSpc>
                <a:spcPct val="80000"/>
              </a:lnSpc>
              <a:buClr>
                <a:schemeClr val="hlink"/>
              </a:buClr>
              <a:buSzPct val="60000"/>
              <a:buFont typeface="Wingdings" pitchFamily="-107" charset="2"/>
              <a:buChar char="n"/>
            </a:pPr>
            <a:r>
              <a:rPr lang="en-US" altLang="en-US" sz="2800" dirty="0" smtClean="0">
                <a:ea typeface="ＭＳ Ｐゴシック" charset="-128"/>
              </a:rPr>
              <a:t>The first eight amendments of the US Constitution are based on the English Bill of Rights. </a:t>
            </a:r>
          </a:p>
        </p:txBody>
      </p:sp>
      <p:pic>
        <p:nvPicPr>
          <p:cNvPr id="20485"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2362200"/>
            <a:ext cx="1600200"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636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z="4000" b="1" u="sng" smtClean="0"/>
              <a:t>Homework</a:t>
            </a:r>
          </a:p>
        </p:txBody>
      </p:sp>
      <p:sp>
        <p:nvSpPr>
          <p:cNvPr id="33795" name="Rectangle 3"/>
          <p:cNvSpPr>
            <a:spLocks noGrp="1" noChangeArrowheads="1"/>
          </p:cNvSpPr>
          <p:nvPr>
            <p:ph type="body" idx="1"/>
          </p:nvPr>
        </p:nvSpPr>
        <p:spPr>
          <a:xfrm>
            <a:off x="457200" y="1371600"/>
            <a:ext cx="8229600" cy="4530725"/>
          </a:xfrm>
        </p:spPr>
        <p:txBody>
          <a:bodyPr/>
          <a:lstStyle/>
          <a:p>
            <a:pPr eaLnBrk="1" hangingPunct="1">
              <a:buFont typeface="Wingdings" pitchFamily="-107" charset="2"/>
              <a:buNone/>
            </a:pPr>
            <a:r>
              <a:rPr lang="en-US" altLang="en-US" b="1" dirty="0" smtClean="0"/>
              <a:t>* </a:t>
            </a:r>
            <a:r>
              <a:rPr lang="en-US" altLang="en-US" b="1" dirty="0" smtClean="0"/>
              <a:t>Complete the T-chart comparing the three documents we discussed today. </a:t>
            </a:r>
            <a:endParaRPr lang="en-US" altLang="en-US" b="1" dirty="0" smtClean="0"/>
          </a:p>
        </p:txBody>
      </p:sp>
      <p:pic>
        <p:nvPicPr>
          <p:cNvPr id="22532" name="Picture 5" descr="schoolho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200400"/>
            <a:ext cx="4362450" cy="332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427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511</Words>
  <Application>Microsoft Office PowerPoint</Application>
  <PresentationFormat>On-screen Show (4:3)</PresentationFormat>
  <Paragraphs>73</Paragraphs>
  <Slides>9</Slides>
  <Notes>1</Notes>
  <HiddenSlides>0</HiddenSlides>
  <MMClips>2</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Warm-up #5 </vt:lpstr>
      <vt:lpstr>PowerPoint Presentation</vt:lpstr>
      <vt:lpstr> Ideology of Revolution</vt:lpstr>
      <vt:lpstr>Mayflower Compact 1620</vt:lpstr>
      <vt:lpstr>Mayflower Compact 1620</vt:lpstr>
      <vt:lpstr>Magna Carta 1215 </vt:lpstr>
      <vt:lpstr>English Bill of Rights </vt:lpstr>
      <vt:lpstr>English Bill of Rights 1689</vt:lpstr>
      <vt:lpstr>Homework</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Ideology of Revolution</dc:title>
  <dc:creator>Josephine Schaller</dc:creator>
  <cp:lastModifiedBy>Josephine Schaller</cp:lastModifiedBy>
  <cp:revision>12</cp:revision>
  <dcterms:created xsi:type="dcterms:W3CDTF">2013-09-05T15:09:00Z</dcterms:created>
  <dcterms:modified xsi:type="dcterms:W3CDTF">2013-09-05T17:36:16Z</dcterms:modified>
</cp:coreProperties>
</file>