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30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AB989F-C47A-43EE-A848-0D671DD67FDF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53A4EF-426D-4232-8419-2430D325F05A}">
      <dgm:prSet phldrT="[Text]" custT="1"/>
      <dgm:spPr/>
      <dgm:t>
        <a:bodyPr/>
        <a:lstStyle/>
        <a:p>
          <a:r>
            <a:rPr lang="en-US" sz="3600" dirty="0" smtClean="0"/>
            <a:t>Precipitation</a:t>
          </a:r>
          <a:endParaRPr lang="en-US" sz="3600" dirty="0"/>
        </a:p>
      </dgm:t>
    </dgm:pt>
    <dgm:pt modelId="{856B83B4-60FA-46C5-AF18-D7A977D63A45}" type="parTrans" cxnId="{1A83053B-B2C9-47CF-8FFF-9D30A8E6A37A}">
      <dgm:prSet/>
      <dgm:spPr/>
      <dgm:t>
        <a:bodyPr/>
        <a:lstStyle/>
        <a:p>
          <a:endParaRPr lang="en-US"/>
        </a:p>
      </dgm:t>
    </dgm:pt>
    <dgm:pt modelId="{2EA6EACA-FEC5-46AE-BA18-4931021A068F}" type="sibTrans" cxnId="{1A83053B-B2C9-47CF-8FFF-9D30A8E6A37A}">
      <dgm:prSet/>
      <dgm:spPr/>
      <dgm:t>
        <a:bodyPr/>
        <a:lstStyle/>
        <a:p>
          <a:endParaRPr lang="en-US"/>
        </a:p>
      </dgm:t>
    </dgm:pt>
    <dgm:pt modelId="{24608BF3-A020-4684-8FD3-654087D08BE6}">
      <dgm:prSet phldrT="[Text]"/>
      <dgm:spPr/>
      <dgm:t>
        <a:bodyPr/>
        <a:lstStyle/>
        <a:p>
          <a:r>
            <a:rPr lang="en-US" dirty="0" smtClean="0"/>
            <a:t>Runoff</a:t>
          </a:r>
          <a:endParaRPr lang="en-US" dirty="0"/>
        </a:p>
      </dgm:t>
    </dgm:pt>
    <dgm:pt modelId="{43F2C1C1-7FB8-4D77-AC1C-0B5C6012A829}" type="parTrans" cxnId="{463BD120-DC28-4D79-90D7-8FB873CC4ACC}">
      <dgm:prSet/>
      <dgm:spPr/>
      <dgm:t>
        <a:bodyPr/>
        <a:lstStyle/>
        <a:p>
          <a:endParaRPr lang="en-US"/>
        </a:p>
      </dgm:t>
    </dgm:pt>
    <dgm:pt modelId="{392E8EE6-A624-41B1-A62D-5A27C25423E6}" type="sibTrans" cxnId="{463BD120-DC28-4D79-90D7-8FB873CC4ACC}">
      <dgm:prSet/>
      <dgm:spPr/>
      <dgm:t>
        <a:bodyPr/>
        <a:lstStyle/>
        <a:p>
          <a:endParaRPr lang="en-US"/>
        </a:p>
      </dgm:t>
    </dgm:pt>
    <dgm:pt modelId="{EE61F913-38AA-44E3-87DE-C6F3BF769C29}">
      <dgm:prSet phldrT="[Text]"/>
      <dgm:spPr/>
      <dgm:t>
        <a:bodyPr/>
        <a:lstStyle/>
        <a:p>
          <a:r>
            <a:rPr lang="en-US" dirty="0" smtClean="0"/>
            <a:t>Seepage</a:t>
          </a:r>
          <a:endParaRPr lang="en-US" dirty="0"/>
        </a:p>
      </dgm:t>
    </dgm:pt>
    <dgm:pt modelId="{43AC21F5-56A7-4AEA-9E70-EEC6F3D252ED}" type="parTrans" cxnId="{718130B6-FB93-400F-953E-704A804F3D85}">
      <dgm:prSet/>
      <dgm:spPr/>
      <dgm:t>
        <a:bodyPr/>
        <a:lstStyle/>
        <a:p>
          <a:endParaRPr lang="en-US"/>
        </a:p>
      </dgm:t>
    </dgm:pt>
    <dgm:pt modelId="{DED5F9D4-467E-4BFE-A75C-BF633B09E7CE}" type="sibTrans" cxnId="{718130B6-FB93-400F-953E-704A804F3D85}">
      <dgm:prSet/>
      <dgm:spPr/>
      <dgm:t>
        <a:bodyPr/>
        <a:lstStyle/>
        <a:p>
          <a:endParaRPr lang="en-US"/>
        </a:p>
      </dgm:t>
    </dgm:pt>
    <dgm:pt modelId="{9E0660A7-213E-420C-9F86-997C0189D441}">
      <dgm:prSet phldrT="[Text]"/>
      <dgm:spPr/>
      <dgm:t>
        <a:bodyPr/>
        <a:lstStyle/>
        <a:p>
          <a:r>
            <a:rPr lang="en-US" dirty="0" smtClean="0"/>
            <a:t>Evaporation/Transpiration</a:t>
          </a:r>
          <a:endParaRPr lang="en-US" dirty="0"/>
        </a:p>
      </dgm:t>
    </dgm:pt>
    <dgm:pt modelId="{96BC4984-5157-44A3-906A-9BABE76CBEE3}" type="parTrans" cxnId="{B460B0B7-125D-4846-9581-4137A3B6D83D}">
      <dgm:prSet/>
      <dgm:spPr/>
      <dgm:t>
        <a:bodyPr/>
        <a:lstStyle/>
        <a:p>
          <a:endParaRPr lang="en-US"/>
        </a:p>
      </dgm:t>
    </dgm:pt>
    <dgm:pt modelId="{CA2F5245-E032-41CB-BF39-F8C3D79C6131}" type="sibTrans" cxnId="{B460B0B7-125D-4846-9581-4137A3B6D83D}">
      <dgm:prSet/>
      <dgm:spPr/>
      <dgm:t>
        <a:bodyPr/>
        <a:lstStyle/>
        <a:p>
          <a:endParaRPr lang="en-US"/>
        </a:p>
      </dgm:t>
    </dgm:pt>
    <dgm:pt modelId="{FE1B5687-2E1F-41B6-B2D7-F114AF2A5589}">
      <dgm:prSet phldrT="[Text]" custT="1"/>
      <dgm:spPr/>
      <dgm:t>
        <a:bodyPr/>
        <a:lstStyle/>
        <a:p>
          <a:r>
            <a:rPr lang="en-US" sz="3600" dirty="0" smtClean="0"/>
            <a:t>Condensation</a:t>
          </a:r>
          <a:endParaRPr lang="en-US" sz="3600" dirty="0"/>
        </a:p>
      </dgm:t>
    </dgm:pt>
    <dgm:pt modelId="{BDE88B9E-C2A5-4026-9F3B-E3335DBF820E}" type="parTrans" cxnId="{F2DF13DC-939D-404C-8320-5656D6A925E7}">
      <dgm:prSet/>
      <dgm:spPr/>
      <dgm:t>
        <a:bodyPr/>
        <a:lstStyle/>
        <a:p>
          <a:endParaRPr lang="en-US"/>
        </a:p>
      </dgm:t>
    </dgm:pt>
    <dgm:pt modelId="{3F45D008-AA3A-4F89-8351-6A0411F731DB}" type="sibTrans" cxnId="{F2DF13DC-939D-404C-8320-5656D6A925E7}">
      <dgm:prSet/>
      <dgm:spPr/>
      <dgm:t>
        <a:bodyPr/>
        <a:lstStyle/>
        <a:p>
          <a:endParaRPr lang="en-US"/>
        </a:p>
      </dgm:t>
    </dgm:pt>
    <dgm:pt modelId="{B492424A-E808-4780-B6EF-F195A28D29AB}" type="pres">
      <dgm:prSet presAssocID="{B1AB989F-C47A-43EE-A848-0D671DD67FD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A23AC9-0CEE-4D10-94E1-4BB44FC1499C}" type="pres">
      <dgm:prSet presAssocID="{2053A4EF-426D-4232-8419-2430D325F05A}" presName="dummy" presStyleCnt="0"/>
      <dgm:spPr/>
    </dgm:pt>
    <dgm:pt modelId="{827EE77F-F1F4-4A44-89E2-A18D75A3B096}" type="pres">
      <dgm:prSet presAssocID="{2053A4EF-426D-4232-8419-2430D325F05A}" presName="node" presStyleLbl="revTx" presStyleIdx="0" presStyleCnt="5" custScaleX="2604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9BD0F6-9D12-4DE4-8DD1-19A5A18B0E3F}" type="pres">
      <dgm:prSet presAssocID="{2EA6EACA-FEC5-46AE-BA18-4931021A068F}" presName="sibTrans" presStyleLbl="node1" presStyleIdx="0" presStyleCnt="5"/>
      <dgm:spPr/>
      <dgm:t>
        <a:bodyPr/>
        <a:lstStyle/>
        <a:p>
          <a:endParaRPr lang="en-US"/>
        </a:p>
      </dgm:t>
    </dgm:pt>
    <dgm:pt modelId="{CA812D94-145C-478E-B8BE-BE98C335AE0C}" type="pres">
      <dgm:prSet presAssocID="{24608BF3-A020-4684-8FD3-654087D08BE6}" presName="dummy" presStyleCnt="0"/>
      <dgm:spPr/>
    </dgm:pt>
    <dgm:pt modelId="{730E8266-EBDC-4658-836D-D563F3B8A43D}" type="pres">
      <dgm:prSet presAssocID="{24608BF3-A020-4684-8FD3-654087D08BE6}" presName="node" presStyleLbl="revTx" presStyleIdx="1" presStyleCnt="5" custScaleX="262474" custScaleY="1317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1547B9-815B-486A-A922-BC818527EDA0}" type="pres">
      <dgm:prSet presAssocID="{392E8EE6-A624-41B1-A62D-5A27C25423E6}" presName="sibTrans" presStyleLbl="node1" presStyleIdx="1" presStyleCnt="5" custLinFactNeighborX="11514" custLinFactNeighborY="-7031"/>
      <dgm:spPr/>
      <dgm:t>
        <a:bodyPr/>
        <a:lstStyle/>
        <a:p>
          <a:endParaRPr lang="en-US"/>
        </a:p>
      </dgm:t>
    </dgm:pt>
    <dgm:pt modelId="{44796E14-FD75-4B80-922A-692668DF9355}" type="pres">
      <dgm:prSet presAssocID="{EE61F913-38AA-44E3-87DE-C6F3BF769C29}" presName="dummy" presStyleCnt="0"/>
      <dgm:spPr/>
    </dgm:pt>
    <dgm:pt modelId="{89D586DA-512A-4116-819D-2998650E800F}" type="pres">
      <dgm:prSet presAssocID="{EE61F913-38AA-44E3-87DE-C6F3BF769C29}" presName="node" presStyleLbl="revTx" presStyleIdx="2" presStyleCnt="5" custAng="674407" custRadScaleRad="100096" custRadScaleInc="328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4BBA0-7027-45B1-88C5-FE80F8D501F1}" type="pres">
      <dgm:prSet presAssocID="{DED5F9D4-467E-4BFE-A75C-BF633B09E7CE}" presName="sibTrans" presStyleLbl="node1" presStyleIdx="2" presStyleCnt="5" custAng="1016259"/>
      <dgm:spPr/>
      <dgm:t>
        <a:bodyPr/>
        <a:lstStyle/>
        <a:p>
          <a:endParaRPr lang="en-US"/>
        </a:p>
      </dgm:t>
    </dgm:pt>
    <dgm:pt modelId="{DDF43666-D98E-4828-92A6-4B4B245F8859}" type="pres">
      <dgm:prSet presAssocID="{9E0660A7-213E-420C-9F86-997C0189D441}" presName="dummy" presStyleCnt="0"/>
      <dgm:spPr/>
    </dgm:pt>
    <dgm:pt modelId="{7EC37440-CAAA-426A-9BC0-C995918926D4}" type="pres">
      <dgm:prSet presAssocID="{9E0660A7-213E-420C-9F86-997C0189D441}" presName="node" presStyleLbl="revTx" presStyleIdx="3" presStyleCnt="5" custAng="440161" custScaleX="305597" custScaleY="1527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7C62B8-F67A-4839-BE9D-6945395C1820}" type="pres">
      <dgm:prSet presAssocID="{CA2F5245-E032-41CB-BF39-F8C3D79C6131}" presName="sibTrans" presStyleLbl="node1" presStyleIdx="3" presStyleCnt="5" custAng="393856"/>
      <dgm:spPr/>
      <dgm:t>
        <a:bodyPr/>
        <a:lstStyle/>
        <a:p>
          <a:endParaRPr lang="en-US"/>
        </a:p>
      </dgm:t>
    </dgm:pt>
    <dgm:pt modelId="{74D27C56-118F-4206-997B-A0C7F04FC46F}" type="pres">
      <dgm:prSet presAssocID="{FE1B5687-2E1F-41B6-B2D7-F114AF2A5589}" presName="dummy" presStyleCnt="0"/>
      <dgm:spPr/>
    </dgm:pt>
    <dgm:pt modelId="{A01F909F-D6C8-4D03-B555-FCB929FF4410}" type="pres">
      <dgm:prSet presAssocID="{FE1B5687-2E1F-41B6-B2D7-F114AF2A5589}" presName="node" presStyleLbl="revTx" presStyleIdx="4" presStyleCnt="5" custScaleX="197993" custRadScaleRad="98045" custRadScaleInc="-238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77ED9D-6ACB-4C5E-8B68-B1BA5837A569}" type="pres">
      <dgm:prSet presAssocID="{3F45D008-AA3A-4F89-8351-6A0411F731DB}" presName="sibTrans" presStyleLbl="node1" presStyleIdx="4" presStyleCnt="5" custScaleX="17486" custScaleY="13284" custLinFactNeighborX="222" custLinFactNeighborY="44401"/>
      <dgm:spPr>
        <a:prstGeom prst="rightArrow">
          <a:avLst/>
        </a:prstGeom>
      </dgm:spPr>
      <dgm:t>
        <a:bodyPr/>
        <a:lstStyle/>
        <a:p>
          <a:endParaRPr lang="en-US"/>
        </a:p>
      </dgm:t>
    </dgm:pt>
  </dgm:ptLst>
  <dgm:cxnLst>
    <dgm:cxn modelId="{7552DA8E-8A97-4FAE-A6AC-E03C93FB2CB5}" type="presOf" srcId="{B1AB989F-C47A-43EE-A848-0D671DD67FDF}" destId="{B492424A-E808-4780-B6EF-F195A28D29AB}" srcOrd="0" destOrd="0" presId="urn:microsoft.com/office/officeart/2005/8/layout/cycle1"/>
    <dgm:cxn modelId="{B21C5F2C-D615-440A-8A35-9603ADE8AFF1}" type="presOf" srcId="{EE61F913-38AA-44E3-87DE-C6F3BF769C29}" destId="{89D586DA-512A-4116-819D-2998650E800F}" srcOrd="0" destOrd="0" presId="urn:microsoft.com/office/officeart/2005/8/layout/cycle1"/>
    <dgm:cxn modelId="{83A2EA0D-8DE1-4F21-B12F-52F5BB372C89}" type="presOf" srcId="{24608BF3-A020-4684-8FD3-654087D08BE6}" destId="{730E8266-EBDC-4658-836D-D563F3B8A43D}" srcOrd="0" destOrd="0" presId="urn:microsoft.com/office/officeart/2005/8/layout/cycle1"/>
    <dgm:cxn modelId="{A9FA2E13-0F19-499A-AE7D-E0F9AAEEF8DD}" type="presOf" srcId="{392E8EE6-A624-41B1-A62D-5A27C25423E6}" destId="{E21547B9-815B-486A-A922-BC818527EDA0}" srcOrd="0" destOrd="0" presId="urn:microsoft.com/office/officeart/2005/8/layout/cycle1"/>
    <dgm:cxn modelId="{34504D59-280E-44F2-89CB-DEDA9C042124}" type="presOf" srcId="{2053A4EF-426D-4232-8419-2430D325F05A}" destId="{827EE77F-F1F4-4A44-89E2-A18D75A3B096}" srcOrd="0" destOrd="0" presId="urn:microsoft.com/office/officeart/2005/8/layout/cycle1"/>
    <dgm:cxn modelId="{7E1B8943-8FE7-4112-89CE-72AD81ECA97E}" type="presOf" srcId="{CA2F5245-E032-41CB-BF39-F8C3D79C6131}" destId="{A57C62B8-F67A-4839-BE9D-6945395C1820}" srcOrd="0" destOrd="0" presId="urn:microsoft.com/office/officeart/2005/8/layout/cycle1"/>
    <dgm:cxn modelId="{1A83053B-B2C9-47CF-8FFF-9D30A8E6A37A}" srcId="{B1AB989F-C47A-43EE-A848-0D671DD67FDF}" destId="{2053A4EF-426D-4232-8419-2430D325F05A}" srcOrd="0" destOrd="0" parTransId="{856B83B4-60FA-46C5-AF18-D7A977D63A45}" sibTransId="{2EA6EACA-FEC5-46AE-BA18-4931021A068F}"/>
    <dgm:cxn modelId="{0719D63D-3B34-4F0F-B278-181E2D4544F6}" type="presOf" srcId="{3F45D008-AA3A-4F89-8351-6A0411F731DB}" destId="{1C77ED9D-6ACB-4C5E-8B68-B1BA5837A569}" srcOrd="0" destOrd="0" presId="urn:microsoft.com/office/officeart/2005/8/layout/cycle1"/>
    <dgm:cxn modelId="{463BD120-DC28-4D79-90D7-8FB873CC4ACC}" srcId="{B1AB989F-C47A-43EE-A848-0D671DD67FDF}" destId="{24608BF3-A020-4684-8FD3-654087D08BE6}" srcOrd="1" destOrd="0" parTransId="{43F2C1C1-7FB8-4D77-AC1C-0B5C6012A829}" sibTransId="{392E8EE6-A624-41B1-A62D-5A27C25423E6}"/>
    <dgm:cxn modelId="{B460B0B7-125D-4846-9581-4137A3B6D83D}" srcId="{B1AB989F-C47A-43EE-A848-0D671DD67FDF}" destId="{9E0660A7-213E-420C-9F86-997C0189D441}" srcOrd="3" destOrd="0" parTransId="{96BC4984-5157-44A3-906A-9BABE76CBEE3}" sibTransId="{CA2F5245-E032-41CB-BF39-F8C3D79C6131}"/>
    <dgm:cxn modelId="{BC23CFA8-8B8C-4EE0-8F65-9510281360FD}" type="presOf" srcId="{2EA6EACA-FEC5-46AE-BA18-4931021A068F}" destId="{FB9BD0F6-9D12-4DE4-8DD1-19A5A18B0E3F}" srcOrd="0" destOrd="0" presId="urn:microsoft.com/office/officeart/2005/8/layout/cycle1"/>
    <dgm:cxn modelId="{D4C0C465-8373-41F9-B048-BC43A0FC9697}" type="presOf" srcId="{FE1B5687-2E1F-41B6-B2D7-F114AF2A5589}" destId="{A01F909F-D6C8-4D03-B555-FCB929FF4410}" srcOrd="0" destOrd="0" presId="urn:microsoft.com/office/officeart/2005/8/layout/cycle1"/>
    <dgm:cxn modelId="{0273DA43-3C3A-41AE-B534-868C921F45D0}" type="presOf" srcId="{DED5F9D4-467E-4BFE-A75C-BF633B09E7CE}" destId="{4144BBA0-7027-45B1-88C5-FE80F8D501F1}" srcOrd="0" destOrd="0" presId="urn:microsoft.com/office/officeart/2005/8/layout/cycle1"/>
    <dgm:cxn modelId="{F2DF13DC-939D-404C-8320-5656D6A925E7}" srcId="{B1AB989F-C47A-43EE-A848-0D671DD67FDF}" destId="{FE1B5687-2E1F-41B6-B2D7-F114AF2A5589}" srcOrd="4" destOrd="0" parTransId="{BDE88B9E-C2A5-4026-9F3B-E3335DBF820E}" sibTransId="{3F45D008-AA3A-4F89-8351-6A0411F731DB}"/>
    <dgm:cxn modelId="{718130B6-FB93-400F-953E-704A804F3D85}" srcId="{B1AB989F-C47A-43EE-A848-0D671DD67FDF}" destId="{EE61F913-38AA-44E3-87DE-C6F3BF769C29}" srcOrd="2" destOrd="0" parTransId="{43AC21F5-56A7-4AEA-9E70-EEC6F3D252ED}" sibTransId="{DED5F9D4-467E-4BFE-A75C-BF633B09E7CE}"/>
    <dgm:cxn modelId="{A4A11F54-44C2-4C09-A3C5-0C76A52CABC7}" type="presOf" srcId="{9E0660A7-213E-420C-9F86-997C0189D441}" destId="{7EC37440-CAAA-426A-9BC0-C995918926D4}" srcOrd="0" destOrd="0" presId="urn:microsoft.com/office/officeart/2005/8/layout/cycle1"/>
    <dgm:cxn modelId="{616607AF-1FBF-45E9-A961-DA6A6750EDAA}" type="presParOf" srcId="{B492424A-E808-4780-B6EF-F195A28D29AB}" destId="{A7A23AC9-0CEE-4D10-94E1-4BB44FC1499C}" srcOrd="0" destOrd="0" presId="urn:microsoft.com/office/officeart/2005/8/layout/cycle1"/>
    <dgm:cxn modelId="{3FB128BB-CF9C-41C2-85BF-CAB87C5C63A6}" type="presParOf" srcId="{B492424A-E808-4780-B6EF-F195A28D29AB}" destId="{827EE77F-F1F4-4A44-89E2-A18D75A3B096}" srcOrd="1" destOrd="0" presId="urn:microsoft.com/office/officeart/2005/8/layout/cycle1"/>
    <dgm:cxn modelId="{188D7A06-E66D-4750-AA34-12183A830F9B}" type="presParOf" srcId="{B492424A-E808-4780-B6EF-F195A28D29AB}" destId="{FB9BD0F6-9D12-4DE4-8DD1-19A5A18B0E3F}" srcOrd="2" destOrd="0" presId="urn:microsoft.com/office/officeart/2005/8/layout/cycle1"/>
    <dgm:cxn modelId="{62C066C6-BFB1-4257-AEAE-7EE40A18B9BC}" type="presParOf" srcId="{B492424A-E808-4780-B6EF-F195A28D29AB}" destId="{CA812D94-145C-478E-B8BE-BE98C335AE0C}" srcOrd="3" destOrd="0" presId="urn:microsoft.com/office/officeart/2005/8/layout/cycle1"/>
    <dgm:cxn modelId="{A907F6FF-DCD4-4A9D-B77D-5D5B52E3BDB9}" type="presParOf" srcId="{B492424A-E808-4780-B6EF-F195A28D29AB}" destId="{730E8266-EBDC-4658-836D-D563F3B8A43D}" srcOrd="4" destOrd="0" presId="urn:microsoft.com/office/officeart/2005/8/layout/cycle1"/>
    <dgm:cxn modelId="{974C2608-990E-43EC-99B0-BCE38DB4B5CF}" type="presParOf" srcId="{B492424A-E808-4780-B6EF-F195A28D29AB}" destId="{E21547B9-815B-486A-A922-BC818527EDA0}" srcOrd="5" destOrd="0" presId="urn:microsoft.com/office/officeart/2005/8/layout/cycle1"/>
    <dgm:cxn modelId="{E74445E2-B975-4811-A11A-AE73AD6CFCFE}" type="presParOf" srcId="{B492424A-E808-4780-B6EF-F195A28D29AB}" destId="{44796E14-FD75-4B80-922A-692668DF9355}" srcOrd="6" destOrd="0" presId="urn:microsoft.com/office/officeart/2005/8/layout/cycle1"/>
    <dgm:cxn modelId="{2F2D7973-9B7C-43F8-9610-5A910EB9DDAB}" type="presParOf" srcId="{B492424A-E808-4780-B6EF-F195A28D29AB}" destId="{89D586DA-512A-4116-819D-2998650E800F}" srcOrd="7" destOrd="0" presId="urn:microsoft.com/office/officeart/2005/8/layout/cycle1"/>
    <dgm:cxn modelId="{78AA42CD-DAEF-46FE-B6EC-87A54A8BA1AD}" type="presParOf" srcId="{B492424A-E808-4780-B6EF-F195A28D29AB}" destId="{4144BBA0-7027-45B1-88C5-FE80F8D501F1}" srcOrd="8" destOrd="0" presId="urn:microsoft.com/office/officeart/2005/8/layout/cycle1"/>
    <dgm:cxn modelId="{3FBBF08B-99D6-4E81-9E5B-35B03B2BDE7F}" type="presParOf" srcId="{B492424A-E808-4780-B6EF-F195A28D29AB}" destId="{DDF43666-D98E-4828-92A6-4B4B245F8859}" srcOrd="9" destOrd="0" presId="urn:microsoft.com/office/officeart/2005/8/layout/cycle1"/>
    <dgm:cxn modelId="{020523D4-3A75-4510-A662-AFE3C494E200}" type="presParOf" srcId="{B492424A-E808-4780-B6EF-F195A28D29AB}" destId="{7EC37440-CAAA-426A-9BC0-C995918926D4}" srcOrd="10" destOrd="0" presId="urn:microsoft.com/office/officeart/2005/8/layout/cycle1"/>
    <dgm:cxn modelId="{FB546023-A135-4A66-8264-54C193287304}" type="presParOf" srcId="{B492424A-E808-4780-B6EF-F195A28D29AB}" destId="{A57C62B8-F67A-4839-BE9D-6945395C1820}" srcOrd="11" destOrd="0" presId="urn:microsoft.com/office/officeart/2005/8/layout/cycle1"/>
    <dgm:cxn modelId="{1B5E29F7-6B6C-49A0-AEAB-9883BE3236BF}" type="presParOf" srcId="{B492424A-E808-4780-B6EF-F195A28D29AB}" destId="{74D27C56-118F-4206-997B-A0C7F04FC46F}" srcOrd="12" destOrd="0" presId="urn:microsoft.com/office/officeart/2005/8/layout/cycle1"/>
    <dgm:cxn modelId="{903007D1-EE5C-4D28-8A41-D9D597CC8710}" type="presParOf" srcId="{B492424A-E808-4780-B6EF-F195A28D29AB}" destId="{A01F909F-D6C8-4D03-B555-FCB929FF4410}" srcOrd="13" destOrd="0" presId="urn:microsoft.com/office/officeart/2005/8/layout/cycle1"/>
    <dgm:cxn modelId="{1D07F789-DB7A-40EA-ACD0-DC91CA29F98A}" type="presParOf" srcId="{B492424A-E808-4780-B6EF-F195A28D29AB}" destId="{1C77ED9D-6ACB-4C5E-8B68-B1BA5837A569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EE77F-F1F4-4A44-89E2-A18D75A3B096}">
      <dsp:nvSpPr>
        <dsp:cNvPr id="0" name=""/>
        <dsp:cNvSpPr/>
      </dsp:nvSpPr>
      <dsp:spPr>
        <a:xfrm>
          <a:off x="4450247" y="41936"/>
          <a:ext cx="3779351" cy="1451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Precipitation</a:t>
          </a:r>
          <a:endParaRPr lang="en-US" sz="3600" kern="1200" dirty="0"/>
        </a:p>
      </dsp:txBody>
      <dsp:txXfrm>
        <a:off x="4450247" y="41936"/>
        <a:ext cx="3779351" cy="1451074"/>
      </dsp:txXfrm>
    </dsp:sp>
    <dsp:sp modelId="{FB9BD0F6-9D12-4DE4-8DD1-19A5A18B0E3F}">
      <dsp:nvSpPr>
        <dsp:cNvPr id="0" name=""/>
        <dsp:cNvSpPr/>
      </dsp:nvSpPr>
      <dsp:spPr>
        <a:xfrm>
          <a:off x="2194870" y="-772"/>
          <a:ext cx="5448132" cy="5448132"/>
        </a:xfrm>
        <a:prstGeom prst="circularArrow">
          <a:avLst>
            <a:gd name="adj1" fmla="val 5194"/>
            <a:gd name="adj2" fmla="val 335442"/>
            <a:gd name="adj3" fmla="val 20967424"/>
            <a:gd name="adj4" fmla="val 19764558"/>
            <a:gd name="adj5" fmla="val 6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0E8266-EBDC-4658-836D-D563F3B8A43D}">
      <dsp:nvSpPr>
        <dsp:cNvPr id="0" name=""/>
        <dsp:cNvSpPr/>
      </dsp:nvSpPr>
      <dsp:spPr>
        <a:xfrm>
          <a:off x="5313795" y="2514601"/>
          <a:ext cx="3808692" cy="191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Runoff</a:t>
          </a:r>
          <a:endParaRPr lang="en-US" sz="2900" kern="1200" dirty="0"/>
        </a:p>
      </dsp:txBody>
      <dsp:txXfrm>
        <a:off x="5313795" y="2514601"/>
        <a:ext cx="3808692" cy="1911500"/>
      </dsp:txXfrm>
    </dsp:sp>
    <dsp:sp modelId="{E21547B9-815B-486A-A922-BC818527EDA0}">
      <dsp:nvSpPr>
        <dsp:cNvPr id="0" name=""/>
        <dsp:cNvSpPr/>
      </dsp:nvSpPr>
      <dsp:spPr>
        <a:xfrm>
          <a:off x="2819381" y="-381016"/>
          <a:ext cx="5448132" cy="5448132"/>
        </a:xfrm>
        <a:prstGeom prst="circularArrow">
          <a:avLst>
            <a:gd name="adj1" fmla="val 5194"/>
            <a:gd name="adj2" fmla="val 335442"/>
            <a:gd name="adj3" fmla="val 4498564"/>
            <a:gd name="adj4" fmla="val 2681035"/>
            <a:gd name="adj5" fmla="val 6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D586DA-512A-4116-819D-2998650E800F}">
      <dsp:nvSpPr>
        <dsp:cNvPr id="0" name=""/>
        <dsp:cNvSpPr/>
      </dsp:nvSpPr>
      <dsp:spPr>
        <a:xfrm rot="674407">
          <a:off x="3861303" y="4394708"/>
          <a:ext cx="1451074" cy="1451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Seepage</a:t>
          </a:r>
          <a:endParaRPr lang="en-US" sz="2900" kern="1200" dirty="0"/>
        </a:p>
      </dsp:txBody>
      <dsp:txXfrm>
        <a:off x="3861303" y="4394708"/>
        <a:ext cx="1451074" cy="1451074"/>
      </dsp:txXfrm>
    </dsp:sp>
    <dsp:sp modelId="{4144BBA0-7027-45B1-88C5-FE80F8D501F1}">
      <dsp:nvSpPr>
        <dsp:cNvPr id="0" name=""/>
        <dsp:cNvSpPr/>
      </dsp:nvSpPr>
      <dsp:spPr>
        <a:xfrm rot="1016259">
          <a:off x="2202237" y="5408"/>
          <a:ext cx="5448132" cy="5448132"/>
        </a:xfrm>
        <a:prstGeom prst="circularArrow">
          <a:avLst>
            <a:gd name="adj1" fmla="val 5194"/>
            <a:gd name="adj2" fmla="val 335442"/>
            <a:gd name="adj3" fmla="val 7470983"/>
            <a:gd name="adj4" fmla="val 6968274"/>
            <a:gd name="adj5" fmla="val 6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C37440-CAAA-426A-9BC0-C995918926D4}">
      <dsp:nvSpPr>
        <dsp:cNvPr id="0" name=""/>
        <dsp:cNvSpPr/>
      </dsp:nvSpPr>
      <dsp:spPr>
        <a:xfrm rot="440161">
          <a:off x="402512" y="2362202"/>
          <a:ext cx="4434439" cy="2216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Evaporation/Transpiration</a:t>
          </a:r>
          <a:endParaRPr lang="en-US" sz="2900" kern="1200" dirty="0"/>
        </a:p>
      </dsp:txBody>
      <dsp:txXfrm>
        <a:off x="402512" y="2362202"/>
        <a:ext cx="4434439" cy="2216298"/>
      </dsp:txXfrm>
    </dsp:sp>
    <dsp:sp modelId="{A57C62B8-F67A-4839-BE9D-6945395C1820}">
      <dsp:nvSpPr>
        <dsp:cNvPr id="0" name=""/>
        <dsp:cNvSpPr/>
      </dsp:nvSpPr>
      <dsp:spPr>
        <a:xfrm rot="393856">
          <a:off x="2166304" y="154020"/>
          <a:ext cx="5448132" cy="5448132"/>
        </a:xfrm>
        <a:prstGeom prst="circularArrow">
          <a:avLst>
            <a:gd name="adj1" fmla="val 5194"/>
            <a:gd name="adj2" fmla="val 335442"/>
            <a:gd name="adj3" fmla="val 12247583"/>
            <a:gd name="adj4" fmla="val 11539279"/>
            <a:gd name="adj5" fmla="val 6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1F909F-D6C8-4D03-B555-FCB929FF4410}">
      <dsp:nvSpPr>
        <dsp:cNvPr id="0" name=""/>
        <dsp:cNvSpPr/>
      </dsp:nvSpPr>
      <dsp:spPr>
        <a:xfrm>
          <a:off x="1905007" y="228602"/>
          <a:ext cx="2873025" cy="1451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Condensation</a:t>
          </a:r>
          <a:endParaRPr lang="en-US" sz="3600" kern="1200" dirty="0"/>
        </a:p>
      </dsp:txBody>
      <dsp:txXfrm>
        <a:off x="1905007" y="228602"/>
        <a:ext cx="2873025" cy="1451074"/>
      </dsp:txXfrm>
    </dsp:sp>
    <dsp:sp modelId="{1C77ED9D-6ACB-4C5E-8B68-B1BA5837A569}">
      <dsp:nvSpPr>
        <dsp:cNvPr id="0" name=""/>
        <dsp:cNvSpPr/>
      </dsp:nvSpPr>
      <dsp:spPr>
        <a:xfrm>
          <a:off x="4191007" y="-24"/>
          <a:ext cx="952660" cy="723729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EB7A-2EB0-43A4-AF32-D0806F397D0F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990A-5A48-4E7E-AD05-F6C6FE4DEBDF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EB7A-2EB0-43A4-AF32-D0806F397D0F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990A-5A48-4E7E-AD05-F6C6FE4DEB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EB7A-2EB0-43A4-AF32-D0806F397D0F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990A-5A48-4E7E-AD05-F6C6FE4DEB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EB7A-2EB0-43A4-AF32-D0806F397D0F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990A-5A48-4E7E-AD05-F6C6FE4DEB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EB7A-2EB0-43A4-AF32-D0806F397D0F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990A-5A48-4E7E-AD05-F6C6FE4DEBD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EB7A-2EB0-43A4-AF32-D0806F397D0F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990A-5A48-4E7E-AD05-F6C6FE4DEB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EB7A-2EB0-43A4-AF32-D0806F397D0F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990A-5A48-4E7E-AD05-F6C6FE4DEB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EB7A-2EB0-43A4-AF32-D0806F397D0F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990A-5A48-4E7E-AD05-F6C6FE4DEB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EB7A-2EB0-43A4-AF32-D0806F397D0F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990A-5A48-4E7E-AD05-F6C6FE4DEB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EB7A-2EB0-43A4-AF32-D0806F397D0F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990A-5A48-4E7E-AD05-F6C6FE4DEBDF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EB7A-2EB0-43A4-AF32-D0806F397D0F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990A-5A48-4E7E-AD05-F6C6FE4DEBDF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335EB7A-2EB0-43A4-AF32-D0806F397D0F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6E990A-5A48-4E7E-AD05-F6C6FE4DEBD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Cycles in Nature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dirty="0" smtClean="0"/>
              <a:t>Ch. 25-2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029200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EQ:  How does matter move among the biotic and abiotic parts of an ecosystem?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6244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Nitrogen Cycle key terms: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u="sng" dirty="0" smtClean="0"/>
              <a:t>Nitrogen fixation </a:t>
            </a:r>
            <a:r>
              <a:rPr lang="en-US" sz="2800" dirty="0" smtClean="0"/>
              <a:t>– turns nitrogen in the air into ammonia.</a:t>
            </a:r>
          </a:p>
          <a:p>
            <a:r>
              <a:rPr lang="en-US" sz="2800" b="1" u="sng" dirty="0" smtClean="0"/>
              <a:t>Nitrification</a:t>
            </a:r>
            <a:r>
              <a:rPr lang="en-US" sz="2800" dirty="0" smtClean="0"/>
              <a:t> – turns ammonia into a useful form called nitrate</a:t>
            </a:r>
          </a:p>
          <a:p>
            <a:r>
              <a:rPr lang="en-US" sz="2800" b="1" u="sng" dirty="0" err="1" smtClean="0"/>
              <a:t>Denitrification</a:t>
            </a:r>
            <a:r>
              <a:rPr lang="en-US" sz="2800" dirty="0" smtClean="0"/>
              <a:t> – changes the Nitrate to nitrogen gas.</a:t>
            </a:r>
          </a:p>
          <a:p>
            <a:r>
              <a:rPr lang="en-US" sz="2800" b="1" u="sng" dirty="0" smtClean="0"/>
              <a:t>Assimilation </a:t>
            </a:r>
            <a:r>
              <a:rPr lang="en-US" sz="2800" dirty="0" smtClean="0"/>
              <a:t>– Plants or animals taking in the useful nitrogen (Nitrate)</a:t>
            </a:r>
          </a:p>
          <a:p>
            <a:r>
              <a:rPr lang="en-US" sz="2800" b="1" u="sng" dirty="0" smtClean="0"/>
              <a:t>Ammonification</a:t>
            </a:r>
            <a:r>
              <a:rPr lang="en-US" sz="2800" dirty="0" smtClean="0"/>
              <a:t> – Animal waste that goes into the ground (think cow manure/ fertilizer)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7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Cycle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57207"/>
            <a:ext cx="7391400" cy="5212945"/>
          </a:xfrm>
        </p:spPr>
      </p:pic>
      <p:sp>
        <p:nvSpPr>
          <p:cNvPr id="6" name="TextBox 5"/>
          <p:cNvSpPr txBox="1"/>
          <p:nvPr/>
        </p:nvSpPr>
        <p:spPr>
          <a:xfrm>
            <a:off x="7696200" y="2209800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Copy again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000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Question 1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Transpiration is part of the</a:t>
            </a:r>
          </a:p>
          <a:p>
            <a:pPr marL="731520" lvl="1" indent="-457200">
              <a:buFont typeface="+mj-lt"/>
              <a:buAutoNum type="alphaUcPeriod"/>
            </a:pPr>
            <a:r>
              <a:rPr lang="en-US" sz="4400" dirty="0" smtClean="0"/>
              <a:t>Water cycle</a:t>
            </a:r>
          </a:p>
          <a:p>
            <a:pPr marL="731520" lvl="1" indent="-457200">
              <a:buFont typeface="+mj-lt"/>
              <a:buAutoNum type="alphaUcPeriod"/>
            </a:pPr>
            <a:r>
              <a:rPr lang="en-US" sz="4400" dirty="0" smtClean="0"/>
              <a:t>Carbon cycle</a:t>
            </a:r>
          </a:p>
          <a:p>
            <a:pPr marL="731520" lvl="1" indent="-457200">
              <a:buFont typeface="+mj-lt"/>
              <a:buAutoNum type="alphaUcPeriod"/>
            </a:pPr>
            <a:r>
              <a:rPr lang="en-US" sz="4400" dirty="0" smtClean="0"/>
              <a:t>Nitrogen cycle</a:t>
            </a:r>
          </a:p>
          <a:p>
            <a:pPr marL="731520" lvl="1" indent="-457200">
              <a:buFont typeface="+mj-lt"/>
              <a:buAutoNum type="alphaUcPeriod"/>
            </a:pPr>
            <a:r>
              <a:rPr lang="en-US" sz="4400" dirty="0" smtClean="0"/>
              <a:t>Nutrient cycle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3812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Question 2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Carbon is found in the atmosphere in the form of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sz="4400" dirty="0" smtClean="0"/>
              <a:t>Carbohydrates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sz="4400" dirty="0" smtClean="0"/>
              <a:t>Carbon dioxide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sz="4400" dirty="0" smtClean="0"/>
              <a:t>Calcium carbonate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sz="4400" dirty="0" smtClean="0"/>
              <a:t>ammonia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2120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Question 3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only organism that can covert nitrogen in the atmosphere into a form useful to living things are nitrogen fixing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sz="3600" dirty="0" smtClean="0"/>
              <a:t>Plants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sz="3600" dirty="0" smtClean="0"/>
              <a:t>Bacteria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sz="3600" dirty="0" err="1" smtClean="0"/>
              <a:t>Detritivores</a:t>
            </a:r>
            <a:endParaRPr lang="en-US" sz="3600" dirty="0" smtClean="0"/>
          </a:p>
          <a:p>
            <a:pPr marL="822960" lvl="1" indent="-457200">
              <a:buFont typeface="+mj-lt"/>
              <a:buAutoNum type="alphaUcPeriod"/>
            </a:pPr>
            <a:r>
              <a:rPr lang="en-US" sz="3600" dirty="0" smtClean="0"/>
              <a:t>animals</a:t>
            </a:r>
          </a:p>
        </p:txBody>
      </p:sp>
    </p:spTree>
    <p:extLst>
      <p:ext uri="{BB962C8B-B14F-4D97-AF65-F5344CB8AC3E}">
        <p14:creationId xmlns:p14="http://schemas.microsoft.com/office/powerpoint/2010/main" val="322814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1"/>
            <a:ext cx="7924800" cy="914399"/>
          </a:xfrm>
        </p:spPr>
        <p:txBody>
          <a:bodyPr>
            <a:noAutofit/>
          </a:bodyPr>
          <a:lstStyle/>
          <a:p>
            <a:r>
              <a:rPr lang="en-US" sz="5400" dirty="0" smtClean="0"/>
              <a:t>Recycling in the Biosphere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Energy and matter move through the biosphere very differently</a:t>
            </a:r>
          </a:p>
          <a:p>
            <a:endParaRPr lang="en-US" sz="4000" dirty="0"/>
          </a:p>
          <a:p>
            <a:r>
              <a:rPr lang="en-US" sz="4000" dirty="0" smtClean="0"/>
              <a:t>Unlike the one-way flow of energy, matter is recycled within and between ecosystems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2392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6600" dirty="0" smtClean="0"/>
              <a:t>The Water Cycle</a:t>
            </a:r>
            <a:endParaRPr lang="en-US" sz="66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007040"/>
              </p:ext>
            </p:extLst>
          </p:nvPr>
        </p:nvGraphicFramePr>
        <p:xfrm>
          <a:off x="-152400" y="1143000"/>
          <a:ext cx="95250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204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What these term mean: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Precipitation – Rain, snow, hail, mist</a:t>
            </a:r>
          </a:p>
          <a:p>
            <a:r>
              <a:rPr lang="en-US" sz="3200" dirty="0" smtClean="0"/>
              <a:t>Runoff – water running down a hill/ mountain</a:t>
            </a:r>
          </a:p>
          <a:p>
            <a:r>
              <a:rPr lang="en-US" sz="3200" dirty="0" smtClean="0"/>
              <a:t>Seepage – water going into the ground</a:t>
            </a:r>
          </a:p>
          <a:p>
            <a:r>
              <a:rPr lang="en-US" sz="3200" dirty="0" smtClean="0"/>
              <a:t>Evaporation – water going into the air (think steam) </a:t>
            </a:r>
          </a:p>
          <a:p>
            <a:pPr lvl="1"/>
            <a:r>
              <a:rPr lang="en-US" sz="3200" dirty="0" smtClean="0"/>
              <a:t>Transpiration – water going into the air from the water that is in plants and animals</a:t>
            </a:r>
          </a:p>
          <a:p>
            <a:r>
              <a:rPr lang="en-US" sz="3200" dirty="0" smtClean="0"/>
              <a:t>Condensation – Water forming clouds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933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Water moves between the ocean, atmosphere and land.</a:t>
            </a:r>
            <a:endParaRPr lang="en-US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308498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97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Nutrient Cycles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 nutrient is a chemical substance that an organism needs to sustain life</a:t>
            </a:r>
          </a:p>
          <a:p>
            <a:endParaRPr lang="en-US" sz="4000" dirty="0"/>
          </a:p>
          <a:p>
            <a:r>
              <a:rPr lang="en-US" sz="4000" dirty="0" smtClean="0"/>
              <a:t>Similar to water, nutrients are passed between organisms and the environment through cycles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4026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Carbon Cycle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 carbon cycle starts with producers removing 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from the air during </a:t>
            </a:r>
            <a:r>
              <a:rPr lang="en-US" sz="3200" b="1" u="sng" dirty="0" smtClean="0"/>
              <a:t>photosynthesis</a:t>
            </a:r>
          </a:p>
          <a:p>
            <a:r>
              <a:rPr lang="en-US" sz="3200" dirty="0" smtClean="0"/>
              <a:t>They use this to make sugars that make up their structure which other animals eat.</a:t>
            </a:r>
          </a:p>
          <a:p>
            <a:r>
              <a:rPr lang="en-US" sz="3200" dirty="0" smtClean="0"/>
              <a:t>Energy is released from these molecules during </a:t>
            </a:r>
            <a:r>
              <a:rPr lang="en-US" sz="3200" b="1" u="sng" dirty="0" smtClean="0"/>
              <a:t>respiration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Respiration uses oxygen and releases 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Photosynthesis then uses that 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and the cycle starts again.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3601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Carbon Cycle</a:t>
            </a:r>
            <a:endParaRPr lang="en-US" sz="6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6477000" cy="532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02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Nitrogen Cycle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All organisms require nitrogen to make proteins.</a:t>
            </a:r>
          </a:p>
          <a:p>
            <a:r>
              <a:rPr lang="en-US" sz="3600" dirty="0" smtClean="0"/>
              <a:t>Only certain types of bacteria can use the nitrogen in the air</a:t>
            </a:r>
          </a:p>
          <a:p>
            <a:r>
              <a:rPr lang="en-US" sz="3600" dirty="0" smtClean="0"/>
              <a:t>Such bacteria live in the soil and on the roots of some plants. They convert nitrogen gas into ammonia in a process called </a:t>
            </a:r>
            <a:r>
              <a:rPr lang="en-US" sz="4400" b="1" u="sng" dirty="0" smtClean="0"/>
              <a:t>nitrogen fixation</a:t>
            </a:r>
            <a:endParaRPr lang="en-US" sz="4400" b="1" u="sng" dirty="0"/>
          </a:p>
        </p:txBody>
      </p:sp>
    </p:spTree>
    <p:extLst>
      <p:ext uri="{BB962C8B-B14F-4D97-AF65-F5344CB8AC3E}">
        <p14:creationId xmlns:p14="http://schemas.microsoft.com/office/powerpoint/2010/main" val="295167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2105</TotalTime>
  <Words>393</Words>
  <Application>Microsoft Office PowerPoint</Application>
  <PresentationFormat>On-screen Show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Thatch</vt:lpstr>
      <vt:lpstr>Cycles in Nature</vt:lpstr>
      <vt:lpstr>Recycling in the Biosphere</vt:lpstr>
      <vt:lpstr>The Water Cycle</vt:lpstr>
      <vt:lpstr>What these term mean:</vt:lpstr>
      <vt:lpstr>Water moves between the ocean, atmosphere and land.</vt:lpstr>
      <vt:lpstr>Nutrient Cycles</vt:lpstr>
      <vt:lpstr>Carbon Cycle</vt:lpstr>
      <vt:lpstr>Carbon Cycle</vt:lpstr>
      <vt:lpstr>Nitrogen Cycle</vt:lpstr>
      <vt:lpstr>Nitrogen Cycle key terms:</vt:lpstr>
      <vt:lpstr>Nitrogen Cycle</vt:lpstr>
      <vt:lpstr>Question 1</vt:lpstr>
      <vt:lpstr>Question 2</vt:lpstr>
      <vt:lpstr>Question 3</vt:lpstr>
    </vt:vector>
  </TitlesOfParts>
  <Company>WVUSD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Cycles in Nature</dc:title>
  <dc:creator>Windows User</dc:creator>
  <cp:lastModifiedBy>Windows User</cp:lastModifiedBy>
  <cp:revision>13</cp:revision>
  <cp:lastPrinted>2013-02-19T19:39:13Z</cp:lastPrinted>
  <dcterms:created xsi:type="dcterms:W3CDTF">2012-03-04T18:20:50Z</dcterms:created>
  <dcterms:modified xsi:type="dcterms:W3CDTF">2013-02-21T01:35:00Z</dcterms:modified>
</cp:coreProperties>
</file>