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5745C8C-705D-4CF6-BC7D-9973EAA9F78D}" type="datetimeFigureOut">
              <a:rPr lang="en-US" smtClean="0"/>
              <a:t>9/16/2010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089372-44B6-4EEB-9AC6-FEFEE24B3BEF}"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745C8C-705D-4CF6-BC7D-9973EAA9F78D}" type="datetimeFigureOut">
              <a:rPr lang="en-US" smtClean="0"/>
              <a:t>9/16/2010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089372-44B6-4EEB-9AC6-FEFEE24B3BE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745C8C-705D-4CF6-BC7D-9973EAA9F78D}" type="datetimeFigureOut">
              <a:rPr lang="en-US" smtClean="0"/>
              <a:t>9/16/2010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089372-44B6-4EEB-9AC6-FEFEE24B3BEF}"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5745C8C-705D-4CF6-BC7D-9973EAA9F78D}" type="datetimeFigureOut">
              <a:rPr lang="en-US" smtClean="0"/>
              <a:t>9/16/2010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089372-44B6-4EEB-9AC6-FEFEE24B3BE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5745C8C-705D-4CF6-BC7D-9973EAA9F78D}" type="datetimeFigureOut">
              <a:rPr lang="en-US" smtClean="0"/>
              <a:t>9/16/2010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5089372-44B6-4EEB-9AC6-FEFEE24B3BE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5745C8C-705D-4CF6-BC7D-9973EAA9F78D}" type="datetimeFigureOut">
              <a:rPr lang="en-US" smtClean="0"/>
              <a:t>9/16/2010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5089372-44B6-4EEB-9AC6-FEFEE24B3BE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745C8C-705D-4CF6-BC7D-9973EAA9F78D}" type="datetimeFigureOut">
              <a:rPr lang="en-US" smtClean="0"/>
              <a:t>9/16/2010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5089372-44B6-4EEB-9AC6-FEFEE24B3BE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745C8C-705D-4CF6-BC7D-9973EAA9F78D}" type="datetimeFigureOut">
              <a:rPr lang="en-US" smtClean="0"/>
              <a:t>9/16/2010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089372-44B6-4EEB-9AC6-FEFEE24B3BE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745C8C-705D-4CF6-BC7D-9973EAA9F78D}" type="datetimeFigureOut">
              <a:rPr lang="en-US" smtClean="0"/>
              <a:t>9/16/2010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089372-44B6-4EEB-9AC6-FEFEE24B3BE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745C8C-705D-4CF6-BC7D-9973EAA9F78D}" type="datetimeFigureOut">
              <a:rPr lang="en-US" smtClean="0"/>
              <a:t>9/16/2010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089372-44B6-4EEB-9AC6-FEFEE24B3BE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745C8C-705D-4CF6-BC7D-9973EAA9F78D}" type="datetimeFigureOut">
              <a:rPr lang="en-US" smtClean="0"/>
              <a:t>9/16/2010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089372-44B6-4EEB-9AC6-FEFEE24B3BE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745C8C-705D-4CF6-BC7D-9973EAA9F78D}" type="datetimeFigureOut">
              <a:rPr lang="en-US" smtClean="0"/>
              <a:t>9/16/2010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089372-44B6-4EEB-9AC6-FEFEE24B3BE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Cultural Landscape</a:t>
            </a:r>
            <a:endParaRPr lang="en-US" dirty="0"/>
          </a:p>
        </p:txBody>
      </p:sp>
      <p:sp>
        <p:nvSpPr>
          <p:cNvPr id="3" name="Subtitle 2"/>
          <p:cNvSpPr>
            <a:spLocks noGrp="1"/>
          </p:cNvSpPr>
          <p:nvPr>
            <p:ph type="subTitle" idx="1"/>
          </p:nvPr>
        </p:nvSpPr>
        <p:spPr/>
        <p:txBody>
          <a:bodyPr/>
          <a:lstStyle/>
          <a:p>
            <a:r>
              <a:rPr lang="en-US" dirty="0" smtClean="0"/>
              <a:t>Ch. 1 </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u="sng" dirty="0" smtClean="0">
                <a:solidFill>
                  <a:schemeClr val="accent4">
                    <a:lumMod val="75000"/>
                  </a:schemeClr>
                </a:solidFill>
                <a:effectLst>
                  <a:outerShdw blurRad="38100" dist="38100" dir="2700000" algn="tl">
                    <a:srgbClr val="000000">
                      <a:alpha val="43137"/>
                    </a:srgbClr>
                  </a:outerShdw>
                </a:effectLst>
              </a:rPr>
              <a:t>Cultural landscape</a:t>
            </a:r>
            <a:r>
              <a:rPr lang="en-US" dirty="0" smtClean="0"/>
              <a:t>: the visible mark of human activity on the land. </a:t>
            </a:r>
          </a:p>
          <a:p>
            <a:pPr lvl="1"/>
            <a:r>
              <a:rPr lang="en-US" dirty="0" smtClean="0"/>
              <a:t>Term from famous geographer Professor Carl Sauer from UC Berkeley!</a:t>
            </a:r>
          </a:p>
          <a:p>
            <a:pPr lvl="1">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a:bodyPr>
          <a:lstStyle/>
          <a:p>
            <a:r>
              <a:rPr lang="en-US" dirty="0" smtClean="0"/>
              <a:t>No place on Earth is in a “pristine” condition- humans have made an impact on every place on the planet.</a:t>
            </a:r>
          </a:p>
          <a:p>
            <a:r>
              <a:rPr lang="en-US" dirty="0" smtClean="0"/>
              <a:t>We can see the cultural landscape in:</a:t>
            </a:r>
          </a:p>
          <a:p>
            <a:pPr lvl="1"/>
            <a:r>
              <a:rPr lang="en-US" dirty="0" smtClean="0"/>
              <a:t>The layers of buildings</a:t>
            </a:r>
          </a:p>
          <a:p>
            <a:pPr lvl="1"/>
            <a:r>
              <a:rPr lang="en-US" dirty="0" smtClean="0"/>
              <a:t>Roads</a:t>
            </a:r>
          </a:p>
          <a:p>
            <a:pPr lvl="1"/>
            <a:r>
              <a:rPr lang="en-US" dirty="0" smtClean="0"/>
              <a:t>Memorials</a:t>
            </a:r>
          </a:p>
          <a:p>
            <a:pPr lvl="1"/>
            <a:r>
              <a:rPr lang="en-US" dirty="0" smtClean="0"/>
              <a:t>Churches</a:t>
            </a:r>
          </a:p>
          <a:p>
            <a:pPr lvl="1"/>
            <a:r>
              <a:rPr lang="en-US" dirty="0" smtClean="0"/>
              <a:t>Fields</a:t>
            </a:r>
          </a:p>
          <a:p>
            <a:pPr lvl="1"/>
            <a:r>
              <a:rPr lang="en-US" dirty="0" smtClean="0"/>
              <a:t>homes</a:t>
            </a:r>
          </a:p>
        </p:txBody>
      </p:sp>
      <p:pic>
        <p:nvPicPr>
          <p:cNvPr id="4" name="Picture 3" descr="IMG_1069-1.jpg"/>
          <p:cNvPicPr>
            <a:picLocks noChangeAspect="1"/>
          </p:cNvPicPr>
          <p:nvPr/>
        </p:nvPicPr>
        <p:blipFill>
          <a:blip r:embed="rId2" cstate="print"/>
          <a:stretch>
            <a:fillRect/>
          </a:stretch>
        </p:blipFill>
        <p:spPr>
          <a:xfrm>
            <a:off x="3886200" y="3232994"/>
            <a:ext cx="5257800" cy="362500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533400"/>
            <a:ext cx="8610600" cy="5592763"/>
          </a:xfrm>
        </p:spPr>
        <p:txBody>
          <a:bodyPr/>
          <a:lstStyle/>
          <a:p>
            <a:r>
              <a:rPr lang="en-US" dirty="0" smtClean="0"/>
              <a:t>As each group of people arrives and occupies a place, they bring their own technological and cultural traditions, transforming the landscape.</a:t>
            </a:r>
          </a:p>
          <a:p>
            <a:r>
              <a:rPr lang="en-US" u="sng" dirty="0" smtClean="0">
                <a:solidFill>
                  <a:schemeClr val="accent4">
                    <a:lumMod val="75000"/>
                  </a:schemeClr>
                </a:solidFill>
                <a:effectLst>
                  <a:outerShdw blurRad="38100" dist="38100" dir="2700000" algn="tl">
                    <a:srgbClr val="000000">
                      <a:alpha val="43137"/>
                    </a:srgbClr>
                  </a:outerShdw>
                </a:effectLst>
              </a:rPr>
              <a:t>Sequent occupance: </a:t>
            </a:r>
            <a:r>
              <a:rPr lang="en-US" dirty="0" smtClean="0">
                <a:solidFill>
                  <a:schemeClr val="accent4">
                    <a:lumMod val="75000"/>
                  </a:schemeClr>
                </a:solidFill>
              </a:rPr>
              <a:t>each new group of residents can also be influenced by what they find when they arrive and leave some in return. The impacts are layered one on top of the other.</a:t>
            </a:r>
            <a:endParaRPr lang="en-US" u="sng" dirty="0">
              <a:solidFill>
                <a:schemeClr val="accent4">
                  <a:lumMod val="75000"/>
                </a:schemeClr>
              </a:solidFill>
              <a:effectLst>
                <a:outerShdw blurRad="38100" dist="38100" dir="2700000" algn="tl">
                  <a:srgbClr val="000000">
                    <a:alpha val="43137"/>
                  </a:srgbClr>
                </a:outerShdw>
              </a:effectLst>
            </a:endParaRPr>
          </a:p>
        </p:txBody>
      </p:sp>
      <p:pic>
        <p:nvPicPr>
          <p:cNvPr id="1026" name="Picture 2"/>
          <p:cNvPicPr>
            <a:picLocks noChangeAspect="1" noChangeArrowheads="1"/>
          </p:cNvPicPr>
          <p:nvPr/>
        </p:nvPicPr>
        <p:blipFill>
          <a:blip r:embed="rId2" cstate="print"/>
          <a:srcRect/>
          <a:stretch>
            <a:fillRect/>
          </a:stretch>
        </p:blipFill>
        <p:spPr bwMode="auto">
          <a:xfrm>
            <a:off x="228600" y="4076700"/>
            <a:ext cx="6229350" cy="2781300"/>
          </a:xfrm>
          <a:prstGeom prst="rect">
            <a:avLst/>
          </a:prstGeom>
          <a:noFill/>
          <a:ln w="9525">
            <a:noFill/>
            <a:miter lim="800000"/>
            <a:headEnd/>
            <a:tailEnd/>
          </a:ln>
        </p:spPr>
      </p:pic>
      <p:sp>
        <p:nvSpPr>
          <p:cNvPr id="5" name="TextBox 4"/>
          <p:cNvSpPr txBox="1"/>
          <p:nvPr/>
        </p:nvSpPr>
        <p:spPr>
          <a:xfrm>
            <a:off x="6477000" y="4191000"/>
            <a:ext cx="2438400" cy="1938992"/>
          </a:xfrm>
          <a:prstGeom prst="rect">
            <a:avLst/>
          </a:prstGeom>
          <a:noFill/>
        </p:spPr>
        <p:txBody>
          <a:bodyPr wrap="square" rtlCol="0">
            <a:spAutoFit/>
          </a:bodyPr>
          <a:lstStyle/>
          <a:p>
            <a:r>
              <a:rPr lang="en-US" sz="2000" b="1" dirty="0" smtClean="0"/>
              <a:t>Example: Dar-</a:t>
            </a:r>
            <a:r>
              <a:rPr lang="en-US" sz="2000" b="1" dirty="0" err="1" smtClean="0"/>
              <a:t>es</a:t>
            </a:r>
            <a:r>
              <a:rPr lang="en-US" sz="2000" b="1" dirty="0" smtClean="0"/>
              <a:t>-Salaam, Tanzania:</a:t>
            </a:r>
          </a:p>
          <a:p>
            <a:pPr>
              <a:buFontTx/>
              <a:buChar char="-"/>
            </a:pPr>
            <a:r>
              <a:rPr lang="en-US" sz="2000" b="1" dirty="0" smtClean="0"/>
              <a:t>Zanzibar Arabs</a:t>
            </a:r>
          </a:p>
          <a:p>
            <a:pPr>
              <a:buFontTx/>
              <a:buChar char="-"/>
            </a:pPr>
            <a:r>
              <a:rPr lang="en-US" sz="2000" b="1" dirty="0" smtClean="0"/>
              <a:t>Germans</a:t>
            </a:r>
          </a:p>
          <a:p>
            <a:pPr>
              <a:buFontTx/>
              <a:buChar char="-"/>
            </a:pPr>
            <a:r>
              <a:rPr lang="en-US" sz="2000" b="1" dirty="0" smtClean="0"/>
              <a:t>British</a:t>
            </a:r>
          </a:p>
          <a:p>
            <a:pPr>
              <a:buFontTx/>
              <a:buChar char="-"/>
            </a:pPr>
            <a:r>
              <a:rPr lang="en-US" sz="2000" b="1" dirty="0" smtClean="0"/>
              <a:t>Indian migration</a:t>
            </a:r>
            <a:endParaRPr lang="en-US" sz="2000" b="1"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151</TotalTime>
  <Words>141</Words>
  <Application>Microsoft Office PowerPoint</Application>
  <PresentationFormat>On-screen Show (4:3)</PresentationFormat>
  <Paragraphs>19</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Cultural Landscape</vt:lpstr>
      <vt:lpstr>Slide 2</vt:lpstr>
      <vt:lpstr>Slide 3</vt:lpstr>
      <vt:lpstr>Slide 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Cultural Landscape</dc:title>
  <dc:creator>Heather</dc:creator>
  <cp:lastModifiedBy>Heather</cp:lastModifiedBy>
  <cp:revision>16</cp:revision>
  <dcterms:created xsi:type="dcterms:W3CDTF">2010-09-16T19:09:08Z</dcterms:created>
  <dcterms:modified xsi:type="dcterms:W3CDTF">2010-09-16T21:40:24Z</dcterms:modified>
</cp:coreProperties>
</file>