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296A1-5146-432E-A39E-C9FF8C3B07CF}" type="datetimeFigureOut">
              <a:rPr lang="en-US" smtClean="0"/>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4BA18-91C1-4ECC-8A3E-75E4C6A192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408E505A-6B79-445D-ABD8-754A1CEECB59}" type="slidenum">
              <a:rPr lang="en-US">
                <a:latin typeface="Arial" charset="0"/>
              </a:rPr>
              <a:pPr/>
              <a:t>2</a:t>
            </a:fld>
            <a:endParaRPr lang="en-US">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b="1" smtClean="0">
                <a:latin typeface="MS UI Gothic" pitchFamily="34" charset="-128"/>
              </a:rPr>
              <a:t>Many hundreds of years pass after Joseph and all his family move to Egypt.  As the Israelites grow, the Egyptians become afraid of their power, and so, they start to enslave them. Pharoah hears that a Hebrew male will be king so he declares all newborn Hebrew males had to be killed to eliminate the threat.  His mother hid Moses in a basket, by the side of the Nile.</a:t>
            </a:r>
          </a:p>
          <a:p>
            <a:pPr eaLnBrk="1" hangingPunct="1"/>
            <a:r>
              <a:rPr lang="en-US" smtClean="0">
                <a:latin typeface="Arial" charset="0"/>
              </a:rPr>
              <a:t>He’s found by an Egyptian princess who raises him as a prince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B0614ECD-F12B-4BD8-B205-9DE2D4BE2E4D}" type="slidenum">
              <a:rPr lang="en-US">
                <a:latin typeface="Arial" charset="0"/>
              </a:rPr>
              <a:pPr/>
              <a:t>11</a:t>
            </a:fld>
            <a:endParaRPr lang="en-US">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smtClean="0">
                <a:latin typeface="Arno Pro Smbd Display" pitchFamily="18" charset="0"/>
              </a:rPr>
              <a:t>When Moses climbed the mountain alone to retrieve the stone tablets that God had ordered him to get, Aaron was alone and in charge of the people. Moses had not returned for some time and the people begged Aaron to create and idol that they could worship.Aaron was not very strong willed especially without his brother, so he demanded that they all give him the gold that they had.  He then took all of the gold earrings and created a golden calf for the people to worship . This angered God and do he threatened Moses that he would destroy all of his people if he did not return from the mountain and restore order.</a:t>
            </a:r>
          </a:p>
          <a:p>
            <a:pPr eaLnBrk="1" hangingPunct="1"/>
            <a:r>
              <a:rPr lang="en-US" smtClean="0">
                <a:latin typeface="Arno Pro Smbd Display" pitchFamily="18" charset="0"/>
              </a:rPr>
              <a:t>Once Moses returned he destroyed the golden calf and burnt it in a fire and then put it in water so that all of his people could drink it, in order to punish them for worshiping a false God.</a:t>
            </a:r>
          </a:p>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E32D32E2-DCF4-4F26-A129-C2B7A24B2E1D}" type="slidenum">
              <a:rPr lang="en-US">
                <a:latin typeface="Arial" charset="0"/>
              </a:rPr>
              <a:pPr/>
              <a:t>12</a:t>
            </a:fld>
            <a:endParaRPr lang="en-US">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smtClean="0">
                <a:latin typeface="Arial Narrow" pitchFamily="34" charset="0"/>
              </a:rPr>
              <a:t>He is the youngest of the sons of Jesse. When King Saul begins to be wicked, The prophet Samuel says that Saul will be replaced by another king.  David is chosen by god through Samuel to be the next king.</a:t>
            </a:r>
            <a:endParaRPr lang="en-US" smtClean="0">
              <a:latin typeface="Arial" charset="0"/>
            </a:endParaRPr>
          </a:p>
          <a:p>
            <a:pPr eaLnBrk="1" hangingPunct="1"/>
            <a:r>
              <a:rPr lang="en-US" smtClean="0">
                <a:latin typeface="Arial Narrow" pitchFamily="34" charset="0"/>
              </a:rPr>
              <a:t>David hears the Philistine champion, the giant Goliath, and insists that he can defeat Goliath.</a:t>
            </a:r>
          </a:p>
          <a:p>
            <a:pPr eaLnBrk="1" hangingPunct="1"/>
            <a:r>
              <a:rPr lang="en-US" smtClean="0">
                <a:latin typeface="Arial Narrow" pitchFamily="34" charset="0"/>
              </a:rPr>
              <a:t>David is indeed victorious, felling Goliath with a stone from his sling, at which the Philistines flee in terror and the Israelites win a great victory.</a:t>
            </a:r>
          </a:p>
          <a:p>
            <a:pPr eaLnBrk="1" hangingPunct="1"/>
            <a:r>
              <a:rPr lang="en-US" smtClean="0">
                <a:latin typeface="Arial Narrow" pitchFamily="34" charset="0"/>
              </a:rPr>
              <a:t>David brings the head of Goliath to Saul.  Saul begins to be jealous of David’s acclaim.  He tries to kill him and begins a civil war with David.</a:t>
            </a:r>
          </a:p>
          <a:p>
            <a:pPr eaLnBrk="1" hangingPunct="1"/>
            <a:r>
              <a:rPr lang="en-US" smtClean="0">
                <a:latin typeface="Arial Narrow" pitchFamily="34" charset="0"/>
              </a:rPr>
              <a:t>David was the second king of the united Kingdom of Israel according to the Hebrew Bible/Old Testament.</a:t>
            </a:r>
          </a:p>
          <a:p>
            <a:pPr eaLnBrk="1" hangingPunct="1"/>
            <a:r>
              <a:rPr lang="en-US" smtClean="0">
                <a:latin typeface="Arial Narrow" pitchFamily="34" charset="0"/>
              </a:rPr>
              <a:t>He is depicted as a righteous king as well as an acclaimed warrior, musician and poet.</a:t>
            </a:r>
          </a:p>
          <a:p>
            <a:pPr eaLnBrk="1" hangingPunct="1"/>
            <a:endParaRPr lang="en-US" smtClean="0">
              <a:latin typeface="Arial Narrow"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56DBC746-1BF9-4D5B-A1B7-723A57C36C81}" type="slidenum">
              <a:rPr lang="en-US">
                <a:latin typeface="Arial" charset="0"/>
              </a:rPr>
              <a:pPr/>
              <a:t>13</a:t>
            </a:fld>
            <a:endParaRPr lang="en-US">
              <a:latin typeface="Arial"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smtClean="0">
                <a:latin typeface="Arial" charset="0"/>
              </a:rPr>
              <a:t>Jonathan was Saul’s son, but becomes David’s best friend.  He helps David escape from his father’s murderous attacks.  Jonathan is killed in a battle and upon hearing of his son’s death, Saul commits suicide.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FF3D1A1F-F76D-4262-89E0-40A4DAEE1499}" type="slidenum">
              <a:rPr lang="en-US">
                <a:latin typeface="Arial" charset="0"/>
              </a:rPr>
              <a:pPr/>
              <a:t>14</a:t>
            </a:fld>
            <a:endParaRPr lang="en-US">
              <a:latin typeface="Arial"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smtClean="0">
                <a:latin typeface="Arial" charset="0"/>
              </a:rPr>
              <a:t>David first saw Bathsheba while she was bathing</a:t>
            </a:r>
          </a:p>
          <a:p>
            <a:pPr eaLnBrk="1" hangingPunct="1"/>
            <a:r>
              <a:rPr lang="en-US" smtClean="0">
                <a:latin typeface="Arial" charset="0"/>
              </a:rPr>
              <a:t>He found out who she was and laid with her</a:t>
            </a:r>
          </a:p>
          <a:p>
            <a:pPr eaLnBrk="1" hangingPunct="1"/>
            <a:r>
              <a:rPr lang="en-US" smtClean="0">
                <a:latin typeface="Arial" charset="0"/>
              </a:rPr>
              <a:t>However, she was married to David’s general Uriah</a:t>
            </a:r>
          </a:p>
          <a:p>
            <a:pPr eaLnBrk="1" hangingPunct="1"/>
            <a:r>
              <a:rPr lang="en-US" smtClean="0">
                <a:latin typeface="Arial" charset="0"/>
              </a:rPr>
              <a:t>Bathsheba got pregnant and David began to feel guilty</a:t>
            </a:r>
          </a:p>
          <a:p>
            <a:pPr eaLnBrk="1" hangingPunct="1"/>
            <a:r>
              <a:rPr lang="en-US" smtClean="0">
                <a:latin typeface="Arial" charset="0"/>
              </a:rPr>
              <a:t>So he had Uriah the Hittite (Bathsheba’s husband) killed in battle</a:t>
            </a:r>
          </a:p>
          <a:p>
            <a:pPr eaLnBrk="1" hangingPunct="1"/>
            <a:r>
              <a:rPr lang="en-US" smtClean="0">
                <a:latin typeface="Arial" charset="0"/>
              </a:rPr>
              <a:t>David was now able to take Bathsheba to be his wife</a:t>
            </a:r>
          </a:p>
          <a:p>
            <a:pPr eaLnBrk="1" hangingPunct="1"/>
            <a:r>
              <a:rPr lang="en-US" smtClean="0">
                <a:latin typeface="Arial" charset="0"/>
              </a:rPr>
              <a:t>God was displeased with David so he killed Bathsheba’s baby shortly after birth; they had another son named Solomon</a:t>
            </a:r>
          </a:p>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CF809E4E-C129-4E3F-926C-5DC1E20377AA}" type="slidenum">
              <a:rPr lang="en-US">
                <a:latin typeface="Arial" charset="0"/>
              </a:rPr>
              <a:pPr/>
              <a:t>15</a:t>
            </a:fld>
            <a:endParaRPr lang="en-US">
              <a:latin typeface="Arial"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buFontTx/>
              <a:buChar char="•"/>
            </a:pPr>
            <a:r>
              <a:rPr lang="en-US" smtClean="0">
                <a:latin typeface="Arial" charset="0"/>
              </a:rPr>
              <a:t>The biblical King Solomon was known for wisdom, wealth and writings. </a:t>
            </a:r>
          </a:p>
          <a:p>
            <a:pPr eaLnBrk="1" hangingPunct="1">
              <a:buFontTx/>
              <a:buChar char="•"/>
            </a:pPr>
            <a:r>
              <a:rPr lang="en-US" smtClean="0">
                <a:latin typeface="Arial" charset="0"/>
              </a:rPr>
              <a:t>Son of King David and Bathsheba, who reigned after his father’s death.</a:t>
            </a:r>
          </a:p>
          <a:p>
            <a:pPr eaLnBrk="1" hangingPunct="1">
              <a:buFontTx/>
              <a:buChar char="•"/>
            </a:pPr>
            <a:r>
              <a:rPr lang="en-US" smtClean="0">
                <a:latin typeface="Arial" charset="0"/>
              </a:rPr>
              <a:t>The finally builds a temple as the permanent home for the Ark of the Covenant, which held the original tablets of the ten commandments [remember Raiders of the Lost Ark???]  which had been carried from Moses’ time and housed in a tent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AE2E477A-29E0-4C30-9397-E0D2449C9B41}" type="slidenum">
              <a:rPr lang="en-US">
                <a:latin typeface="Arial" charset="0"/>
              </a:rPr>
              <a:pPr/>
              <a:t>16</a:t>
            </a:fld>
            <a:endParaRPr lang="en-US">
              <a:latin typeface="Arial"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smtClean="0">
                <a:latin typeface="Gulim" pitchFamily="34" charset="-127"/>
              </a:rPr>
              <a:t>Prophet who was swallowed by a fish</a:t>
            </a:r>
          </a:p>
          <a:p>
            <a:pPr eaLnBrk="1" hangingPunct="1"/>
            <a:r>
              <a:rPr lang="en-US" smtClean="0">
                <a:latin typeface="Gulim" pitchFamily="34" charset="-127"/>
              </a:rPr>
              <a:t>Seeks to flee from “the presence of the Lord” and a storm arises</a:t>
            </a:r>
          </a:p>
          <a:p>
            <a:pPr eaLnBrk="1" hangingPunct="1"/>
            <a:r>
              <a:rPr lang="en-US" smtClean="0">
                <a:latin typeface="Gulim" pitchFamily="34" charset="-127"/>
              </a:rPr>
              <a:t>The sailors throw him overboard to calm the seas after learning he is to blame for the dangerous storm.</a:t>
            </a:r>
          </a:p>
          <a:p>
            <a:pPr eaLnBrk="1" hangingPunct="1"/>
            <a:r>
              <a:rPr lang="en-US" smtClean="0">
                <a:latin typeface="Gulim" pitchFamily="34" charset="-127"/>
              </a:rPr>
              <a:t>Storm ceases and Jonah is swallowed by a great fish for 3 days and 3 nights</a:t>
            </a:r>
          </a:p>
          <a:p>
            <a:pPr eaLnBrk="1" hangingPunct="1"/>
            <a:r>
              <a:rPr lang="en-US" smtClean="0">
                <a:latin typeface="Gulim" pitchFamily="34" charset="-127"/>
              </a:rPr>
              <a:t>After Jonah commits to paying for his mistakes and thanks God for saving his life, God commands the fish to vomit Jonah out.</a:t>
            </a:r>
          </a:p>
          <a:p>
            <a:pPr eaLnBrk="1" hangingPunct="1"/>
            <a:endParaRPr lang="en-US" smtClean="0">
              <a:latin typeface="Gulim" pitchFamily="34" charset="-127"/>
            </a:endParaRP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8D676D30-E8DA-47E8-BE2B-A23C780FBB12}" type="slidenum">
              <a:rPr lang="en-US">
                <a:latin typeface="Arial" charset="0"/>
              </a:rPr>
              <a:pPr/>
              <a:t>17</a:t>
            </a:fld>
            <a:endParaRPr lang="en-US">
              <a:latin typeface="Arial"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818FAD0A-2B35-4E99-ADB2-C0BB963B7D9C}" type="slidenum">
              <a:rPr lang="en-US">
                <a:latin typeface="Arial" charset="0"/>
              </a:rPr>
              <a:pPr/>
              <a:t>18</a:t>
            </a:fld>
            <a:endParaRPr lang="en-US">
              <a:latin typeface="Arial"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AEBF4CA2-4C33-49F5-9727-1211A71D926B}" type="slidenum">
              <a:rPr lang="en-US">
                <a:latin typeface="Arial" charset="0"/>
              </a:rPr>
              <a:pPr/>
              <a:t>19</a:t>
            </a:fld>
            <a:endParaRPr lang="en-US">
              <a:latin typeface="Arial"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B3810169-E915-4B08-AD2D-490DCF65C6AE}" type="slidenum">
              <a:rPr lang="en-US">
                <a:latin typeface="Arial" charset="0"/>
              </a:rPr>
              <a:pPr/>
              <a:t>3</a:t>
            </a:fld>
            <a:endParaRPr lang="en-US">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smtClean="0">
                <a:latin typeface="Arial" charset="0"/>
              </a:rPr>
              <a:t>Prince Moses sees an Egyptian man abusing an Israelite.  He kills the Egyptian.  For this act he flees into the wilderness where he is found by a man Jethro who later becomes his father-in-law.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13BFF255-8006-4732-8E85-EDBC608A3911}" type="slidenum">
              <a:rPr lang="en-US">
                <a:latin typeface="Arial" charset="0"/>
              </a:rPr>
              <a:pPr/>
              <a:t>4</a:t>
            </a:fld>
            <a:endParaRPr lang="en-US">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smtClean="0">
                <a:latin typeface="Arial" charset="0"/>
              </a:rPr>
              <a:t>According to the Book of Exodus the </a:t>
            </a:r>
            <a:r>
              <a:rPr lang="en-US" i="1" u="sng" smtClean="0">
                <a:latin typeface="Arial" charset="0"/>
              </a:rPr>
              <a:t>burning bush </a:t>
            </a:r>
            <a:r>
              <a:rPr lang="en-US" smtClean="0">
                <a:latin typeface="Arial" charset="0"/>
              </a:rPr>
              <a:t>was a bush on fire that was not consumed by the flames. Moses saw the bush and was contacted by an Angel. God then spoke to Moses and appointed him as the leader that would lead the Israelites out of Egypt and into Canaan.</a:t>
            </a:r>
          </a:p>
          <a:p>
            <a:pPr eaLnBrk="1" hangingPunct="1">
              <a:buFontTx/>
              <a:buChar char="•"/>
            </a:pPr>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8FF558C4-9888-4C92-918E-8979EC43258E}" type="slidenum">
              <a:rPr lang="en-US">
                <a:latin typeface="Arial" charset="0"/>
              </a:rPr>
              <a:pPr/>
              <a:t>5</a:t>
            </a:fld>
            <a:endParaRPr lang="en-US">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90D9C216-4DB5-4D4E-AF78-37AD6115CF66}" type="slidenum">
              <a:rPr lang="en-US">
                <a:latin typeface="Arial" charset="0"/>
              </a:rPr>
              <a:pPr/>
              <a:t>6</a:t>
            </a:fld>
            <a:endParaRPr lang="en-US">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959880B-E320-41E6-A09A-7E2F938B79EA}" type="slidenum">
              <a:rPr lang="en-US">
                <a:latin typeface="Arial" charset="0"/>
              </a:rPr>
              <a:pPr/>
              <a:t>7</a:t>
            </a:fld>
            <a:endParaRPr lang="en-US">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2F8F5C16-7317-46AF-A5FD-D44833C91721}" type="slidenum">
              <a:rPr lang="en-US">
                <a:latin typeface="Arial" charset="0"/>
              </a:rPr>
              <a:pPr/>
              <a:t>8</a:t>
            </a:fld>
            <a:endParaRPr lang="en-US">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96D1E202-8FB3-4CA1-8137-85686B97689E}" type="slidenum">
              <a:rPr lang="en-US">
                <a:latin typeface="Arial" charset="0"/>
              </a:rPr>
              <a:pPr/>
              <a:t>9</a:t>
            </a:fld>
            <a:endParaRPr lang="en-US">
              <a:latin typeface="Arial"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smtClean="0">
                <a:latin typeface="Arial" charset="0"/>
              </a:rPr>
              <a:t>Because of the Israelites’ ungratefulness and lack of faith in God they  were punished by him.  Moses and the Israelites wandered for 40 years in a trip that should have taken less than 1 year.</a:t>
            </a:r>
          </a:p>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E7F5121D-4D7B-4D87-82E6-6FD6708124D3}" type="slidenum">
              <a:rPr lang="en-US">
                <a:latin typeface="Arial" charset="0"/>
              </a:rPr>
              <a:pPr/>
              <a:t>10</a:t>
            </a:fld>
            <a:endParaRPr lang="en-US">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smtClean="0">
                <a:latin typeface="Arno Pro Smbd Display" pitchFamily="18" charset="0"/>
              </a:rPr>
              <a:t>Aaron was the brother of Moses. He became the first high priest of the Hebrews. God sent Aaron to help Moses bring His people out of Egypt because Aaron could speak well and Moses had a speech impediment.</a:t>
            </a:r>
          </a:p>
          <a:p>
            <a:pPr eaLnBrk="1" hangingPunct="1"/>
            <a:endParaRPr lang="en-US" smtClean="0">
              <a:latin typeface="Arno Pro Smbd Display" pitchFamily="18" charset="0"/>
            </a:endParaRPr>
          </a:p>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0A0EB-66A1-4417-8241-CFA21019E563}"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0A0EB-66A1-4417-8241-CFA21019E563}"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0A0EB-66A1-4417-8241-CFA21019E563}"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AC8FCD-6C43-4BE7-9A68-8A48DEDA8E3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FAE25-5CD1-49D1-A5CA-8BDEF5D491E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99FE9-9B49-47A5-9496-94747E56C22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2205F2-9F3F-4490-8D29-920ECBBF17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0A0EB-66A1-4417-8241-CFA21019E563}"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0A0EB-66A1-4417-8241-CFA21019E563}"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0A0EB-66A1-4417-8241-CFA21019E563}"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0A0EB-66A1-4417-8241-CFA21019E563}" type="datetimeFigureOut">
              <a:rPr lang="en-US" smtClean="0"/>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0A0EB-66A1-4417-8241-CFA21019E563}" type="datetimeFigureOut">
              <a:rPr lang="en-US" smtClean="0"/>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0A0EB-66A1-4417-8241-CFA21019E563}" type="datetimeFigureOut">
              <a:rPr lang="en-US" smtClean="0"/>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0A0EB-66A1-4417-8241-CFA21019E563}"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0A0EB-66A1-4417-8241-CFA21019E563}"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6C35E-D962-4CB9-8F08-B486EB1D1E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0A0EB-66A1-4417-8241-CFA21019E563}" type="datetimeFigureOut">
              <a:rPr lang="en-US" smtClean="0"/>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6C35E-D962-4CB9-8F08-B486EB1D1E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istina" pitchFamily="66" charset="0"/>
              </a:rPr>
              <a:t>Biblical Allusions 3</a:t>
            </a:r>
            <a:endParaRPr lang="en-US" dirty="0">
              <a:latin typeface="Pristina" pitchFamily="66" charset="0"/>
            </a:endParaRPr>
          </a:p>
        </p:txBody>
      </p:sp>
      <p:sp>
        <p:nvSpPr>
          <p:cNvPr id="3" name="Subtitle 2"/>
          <p:cNvSpPr>
            <a:spLocks noGrp="1"/>
          </p:cNvSpPr>
          <p:nvPr>
            <p:ph type="subTitle" idx="1"/>
          </p:nvPr>
        </p:nvSpPr>
        <p:spPr/>
        <p:txBody>
          <a:bodyPr/>
          <a:lstStyle/>
          <a:p>
            <a:r>
              <a:rPr lang="en-US" dirty="0" smtClean="0">
                <a:solidFill>
                  <a:schemeClr val="tx1"/>
                </a:solidFill>
              </a:rPr>
              <a:t>The Old Testament: </a:t>
            </a:r>
          </a:p>
          <a:p>
            <a:r>
              <a:rPr lang="en-US" dirty="0" smtClean="0">
                <a:solidFill>
                  <a:schemeClr val="tx1"/>
                </a:solidFill>
              </a:rPr>
              <a:t>Moses to Ahab &amp; Jezebel</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7200" smtClean="0">
                <a:latin typeface="Algerian" pitchFamily="82" charset="0"/>
              </a:rPr>
              <a:t>Aaron</a:t>
            </a:r>
          </a:p>
        </p:txBody>
      </p:sp>
      <p:sp>
        <p:nvSpPr>
          <p:cNvPr id="41987" name="Rectangle 3"/>
          <p:cNvSpPr>
            <a:spLocks noGrp="1" noChangeArrowheads="1"/>
          </p:cNvSpPr>
          <p:nvPr>
            <p:ph type="body" sz="half" idx="1"/>
          </p:nvPr>
        </p:nvSpPr>
        <p:spPr/>
        <p:txBody>
          <a:bodyPr/>
          <a:lstStyle/>
          <a:p>
            <a:pPr eaLnBrk="1" hangingPunct="1"/>
            <a:endParaRPr lang="en-US" sz="2800" smtClean="0">
              <a:latin typeface="Arno Pro Smbd Display" pitchFamily="18" charset="0"/>
            </a:endParaRPr>
          </a:p>
          <a:p>
            <a:pPr eaLnBrk="1" hangingPunct="1">
              <a:buFontTx/>
              <a:buNone/>
            </a:pPr>
            <a:endParaRPr lang="en-US" sz="2400" smtClean="0">
              <a:latin typeface="Arno Pro Smbd Display" pitchFamily="18" charset="0"/>
            </a:endParaRPr>
          </a:p>
        </p:txBody>
      </p:sp>
      <p:pic>
        <p:nvPicPr>
          <p:cNvPr id="41988" name="Picture 6" descr="moses_aaron_pharaoh"/>
          <p:cNvPicPr>
            <a:picLocks noChangeAspect="1" noChangeArrowheads="1"/>
          </p:cNvPicPr>
          <p:nvPr>
            <p:ph sz="half" idx="2"/>
          </p:nvPr>
        </p:nvPicPr>
        <p:blipFill>
          <a:blip r:embed="rId3" cstate="print"/>
          <a:srcRect/>
          <a:stretch>
            <a:fillRect/>
          </a:stretch>
        </p:blipFill>
        <p:spPr>
          <a:xfrm>
            <a:off x="228600" y="1295400"/>
            <a:ext cx="8686800" cy="55070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3505200" cy="6096000"/>
          </a:xfrm>
        </p:spPr>
        <p:txBody>
          <a:bodyPr/>
          <a:lstStyle/>
          <a:p>
            <a:pPr eaLnBrk="1" hangingPunct="1"/>
            <a:r>
              <a:rPr lang="en-US" sz="3600" smtClean="0">
                <a:latin typeface="Comic Sans MS" pitchFamily="66" charset="0"/>
              </a:rPr>
              <a:t>The 10 Commandments &amp; the Golden Calf</a:t>
            </a:r>
          </a:p>
        </p:txBody>
      </p:sp>
      <p:pic>
        <p:nvPicPr>
          <p:cNvPr id="43011" name="Picture 4" descr="10commandments"/>
          <p:cNvPicPr>
            <a:picLocks noChangeAspect="1" noChangeArrowheads="1"/>
          </p:cNvPicPr>
          <p:nvPr/>
        </p:nvPicPr>
        <p:blipFill>
          <a:blip r:embed="rId3" cstate="print"/>
          <a:srcRect/>
          <a:stretch>
            <a:fillRect/>
          </a:stretch>
        </p:blipFill>
        <p:spPr bwMode="auto">
          <a:xfrm>
            <a:off x="4117975" y="0"/>
            <a:ext cx="5026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6400" smtClean="0">
                <a:latin typeface="Comic Sans MS" pitchFamily="66" charset="0"/>
              </a:rPr>
              <a:t>David</a:t>
            </a:r>
          </a:p>
        </p:txBody>
      </p:sp>
      <p:pic>
        <p:nvPicPr>
          <p:cNvPr id="44035" name="Picture 4"/>
          <p:cNvPicPr>
            <a:picLocks noChangeAspect="1" noChangeArrowheads="1"/>
          </p:cNvPicPr>
          <p:nvPr>
            <p:ph type="clipArt" sz="half" idx="1"/>
          </p:nvPr>
        </p:nvPicPr>
        <p:blipFill>
          <a:blip r:embed="rId3" cstate="print"/>
          <a:srcRect/>
          <a:stretch>
            <a:fillRect/>
          </a:stretch>
        </p:blipFill>
        <p:spPr>
          <a:xfrm>
            <a:off x="457200" y="1600200"/>
            <a:ext cx="4211638" cy="4724400"/>
          </a:xfrm>
        </p:spPr>
      </p:pic>
      <p:pic>
        <p:nvPicPr>
          <p:cNvPr id="44036" name="Picture 5"/>
          <p:cNvPicPr>
            <a:picLocks noChangeAspect="1" noChangeArrowheads="1"/>
          </p:cNvPicPr>
          <p:nvPr/>
        </p:nvPicPr>
        <p:blipFill>
          <a:blip r:embed="rId4" cstate="print"/>
          <a:srcRect/>
          <a:stretch>
            <a:fillRect/>
          </a:stretch>
        </p:blipFill>
        <p:spPr bwMode="auto">
          <a:xfrm>
            <a:off x="4800600" y="1676400"/>
            <a:ext cx="4038600" cy="468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effectLst>
            <a:outerShdw dist="35921" dir="2700000" algn="ctr" rotWithShape="0">
              <a:schemeClr val="bg2"/>
            </a:outerShdw>
          </a:effectLst>
        </p:spPr>
        <p:txBody>
          <a:bodyPr/>
          <a:lstStyle/>
          <a:p>
            <a:pPr eaLnBrk="1" hangingPunct="1"/>
            <a:r>
              <a:rPr lang="en-US" sz="3600" smtClean="0">
                <a:solidFill>
                  <a:schemeClr val="tx1"/>
                </a:solidFill>
                <a:latin typeface="Comic Sans MS" pitchFamily="66" charset="0"/>
              </a:rPr>
              <a:t>David &amp; Jonathan</a:t>
            </a:r>
          </a:p>
        </p:txBody>
      </p:sp>
      <p:pic>
        <p:nvPicPr>
          <p:cNvPr id="45059" name="Picture 5" descr="jonathan_david"/>
          <p:cNvPicPr>
            <a:picLocks noChangeAspect="1" noChangeArrowheads="1"/>
          </p:cNvPicPr>
          <p:nvPr/>
        </p:nvPicPr>
        <p:blipFill>
          <a:blip r:embed="rId3" cstate="print"/>
          <a:srcRect/>
          <a:stretch>
            <a:fillRect/>
          </a:stretch>
        </p:blipFill>
        <p:spPr bwMode="auto">
          <a:xfrm>
            <a:off x="0" y="1066800"/>
            <a:ext cx="3805238" cy="5791200"/>
          </a:xfrm>
          <a:prstGeom prst="rect">
            <a:avLst/>
          </a:prstGeom>
          <a:noFill/>
          <a:ln w="9525">
            <a:noFill/>
            <a:miter lim="800000"/>
            <a:headEnd/>
            <a:tailEnd/>
          </a:ln>
        </p:spPr>
      </p:pic>
      <p:sp>
        <p:nvSpPr>
          <p:cNvPr id="45060" name="Text Box 6"/>
          <p:cNvSpPr txBox="1">
            <a:spLocks noChangeArrowheads="1"/>
          </p:cNvSpPr>
          <p:nvPr/>
        </p:nvSpPr>
        <p:spPr bwMode="auto">
          <a:xfrm>
            <a:off x="4343400" y="4648200"/>
            <a:ext cx="4648200" cy="641350"/>
          </a:xfrm>
          <a:prstGeom prst="rect">
            <a:avLst/>
          </a:prstGeom>
          <a:noFill/>
          <a:ln w="9525">
            <a:noFill/>
            <a:miter lim="800000"/>
            <a:headEnd/>
            <a:tailEnd/>
          </a:ln>
          <a:effectLst/>
        </p:spPr>
        <p:txBody>
          <a:bodyPr>
            <a:spAutoFit/>
          </a:bodyPr>
          <a:lstStyle/>
          <a:p>
            <a:pPr algn="ctr">
              <a:spcBef>
                <a:spcPct val="50000"/>
              </a:spcBef>
            </a:pPr>
            <a:r>
              <a:rPr lang="en-US" sz="3600">
                <a:latin typeface="Comic Sans MS" pitchFamily="66" charset="0"/>
              </a:rPr>
              <a:t>Saul vs. David</a:t>
            </a:r>
          </a:p>
        </p:txBody>
      </p:sp>
      <p:pic>
        <p:nvPicPr>
          <p:cNvPr id="45061" name="Picture 5" descr="12041-saul-attacking-david-guercino"/>
          <p:cNvPicPr>
            <a:picLocks noChangeAspect="1" noChangeArrowheads="1"/>
          </p:cNvPicPr>
          <p:nvPr/>
        </p:nvPicPr>
        <p:blipFill>
          <a:blip r:embed="rId4" cstate="print"/>
          <a:srcRect/>
          <a:stretch>
            <a:fillRect/>
          </a:stretch>
        </p:blipFill>
        <p:spPr bwMode="auto">
          <a:xfrm>
            <a:off x="4267200" y="228600"/>
            <a:ext cx="4667250" cy="42799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92162"/>
          </a:xfrm>
        </p:spPr>
        <p:txBody>
          <a:bodyPr/>
          <a:lstStyle/>
          <a:p>
            <a:pPr eaLnBrk="1" hangingPunct="1"/>
            <a:r>
              <a:rPr lang="en-US" smtClean="0"/>
              <a:t>David and Bathsheba</a:t>
            </a:r>
          </a:p>
        </p:txBody>
      </p:sp>
      <p:pic>
        <p:nvPicPr>
          <p:cNvPr id="46083" name="Picture 4" descr="L44b-Bathsheba"/>
          <p:cNvPicPr>
            <a:picLocks noGrp="1" noChangeAspect="1" noChangeArrowheads="1"/>
          </p:cNvPicPr>
          <p:nvPr>
            <p:ph type="clipArt" sz="half" idx="1"/>
          </p:nvPr>
        </p:nvPicPr>
        <p:blipFill>
          <a:blip r:embed="rId3" cstate="print"/>
          <a:srcRect/>
          <a:stretch>
            <a:fillRect/>
          </a:stretch>
        </p:blipFill>
        <p:spPr>
          <a:xfrm>
            <a:off x="304800" y="1055688"/>
            <a:ext cx="8686800" cy="57578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304800"/>
            <a:ext cx="4191000" cy="990600"/>
          </a:xfrm>
        </p:spPr>
        <p:txBody>
          <a:bodyPr/>
          <a:lstStyle/>
          <a:p>
            <a:pPr eaLnBrk="1" hangingPunct="1"/>
            <a:r>
              <a:rPr lang="en-US" b="1" smtClean="0"/>
              <a:t>Solomon</a:t>
            </a:r>
          </a:p>
        </p:txBody>
      </p:sp>
      <p:pic>
        <p:nvPicPr>
          <p:cNvPr id="47107" name="Picture 4" descr="king-solomon"/>
          <p:cNvPicPr>
            <a:picLocks noChangeAspect="1" noChangeArrowheads="1"/>
          </p:cNvPicPr>
          <p:nvPr/>
        </p:nvPicPr>
        <p:blipFill>
          <a:blip r:embed="rId3" cstate="print"/>
          <a:srcRect l="17308" r="19231"/>
          <a:stretch>
            <a:fillRect/>
          </a:stretch>
        </p:blipFill>
        <p:spPr bwMode="auto">
          <a:xfrm>
            <a:off x="4954588" y="228600"/>
            <a:ext cx="4206875" cy="6629400"/>
          </a:xfrm>
          <a:prstGeom prst="rect">
            <a:avLst/>
          </a:prstGeom>
          <a:noFill/>
          <a:ln w="9525">
            <a:noFill/>
            <a:miter lim="800000"/>
            <a:headEnd/>
            <a:tailEnd/>
          </a:ln>
        </p:spPr>
      </p:pic>
      <p:pic>
        <p:nvPicPr>
          <p:cNvPr id="47108" name="Picture 6" descr="sols_temple"/>
          <p:cNvPicPr>
            <a:picLocks noChangeAspect="1" noChangeArrowheads="1"/>
          </p:cNvPicPr>
          <p:nvPr/>
        </p:nvPicPr>
        <p:blipFill>
          <a:blip r:embed="rId4" cstate="print"/>
          <a:srcRect/>
          <a:stretch>
            <a:fillRect/>
          </a:stretch>
        </p:blipFill>
        <p:spPr bwMode="auto">
          <a:xfrm>
            <a:off x="0" y="3162300"/>
            <a:ext cx="49530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2209800" cy="1143000"/>
          </a:xfrm>
        </p:spPr>
        <p:txBody>
          <a:bodyPr/>
          <a:lstStyle/>
          <a:p>
            <a:pPr eaLnBrk="1" hangingPunct="1"/>
            <a:r>
              <a:rPr lang="en-US" sz="4000" smtClean="0"/>
              <a:t>Jonah</a:t>
            </a:r>
          </a:p>
        </p:txBody>
      </p:sp>
      <p:pic>
        <p:nvPicPr>
          <p:cNvPr id="48131" name="Picture 4" descr="Jonah004"/>
          <p:cNvPicPr>
            <a:picLocks noChangeAspect="1" noChangeArrowheads="1"/>
          </p:cNvPicPr>
          <p:nvPr>
            <p:ph type="body" idx="1"/>
          </p:nvPr>
        </p:nvPicPr>
        <p:blipFill>
          <a:blip r:embed="rId3" cstate="print"/>
          <a:srcRect/>
          <a:stretch>
            <a:fillRect/>
          </a:stretch>
        </p:blipFill>
        <p:spPr>
          <a:xfrm>
            <a:off x="3022600" y="0"/>
            <a:ext cx="6121400" cy="6858000"/>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228600"/>
            <a:ext cx="7772400" cy="1470025"/>
          </a:xfrm>
        </p:spPr>
        <p:txBody>
          <a:bodyPr/>
          <a:lstStyle/>
          <a:p>
            <a:pPr eaLnBrk="1" hangingPunct="1"/>
            <a:r>
              <a:rPr lang="en-US" smtClean="0">
                <a:latin typeface="Arial Narrow" pitchFamily="34" charset="0"/>
              </a:rPr>
              <a:t>Jephthah’s Daughter</a:t>
            </a:r>
          </a:p>
        </p:txBody>
      </p:sp>
      <p:sp>
        <p:nvSpPr>
          <p:cNvPr id="49155" name="Rectangle 3"/>
          <p:cNvSpPr>
            <a:spLocks noGrp="1" noChangeArrowheads="1"/>
          </p:cNvSpPr>
          <p:nvPr>
            <p:ph type="subTitle" idx="1"/>
          </p:nvPr>
        </p:nvSpPr>
        <p:spPr>
          <a:xfrm>
            <a:off x="3276600" y="990600"/>
            <a:ext cx="5486400" cy="4800600"/>
          </a:xfrm>
        </p:spPr>
        <p:txBody>
          <a:bodyPr>
            <a:normAutofit lnSpcReduction="10000"/>
          </a:bodyPr>
          <a:lstStyle/>
          <a:p>
            <a:pPr algn="l" eaLnBrk="1" hangingPunct="1">
              <a:buFontTx/>
              <a:buChar char="•"/>
            </a:pPr>
            <a:r>
              <a:rPr lang="en-US" sz="2400" smtClean="0"/>
              <a:t>Jephthah the Gileadite vowed before going into battle that if he succeeded in battle he would offer up the Lord as a burnt offering whatever first came through the doors of his house to meet him</a:t>
            </a:r>
          </a:p>
          <a:p>
            <a:pPr algn="l" eaLnBrk="1" hangingPunct="1">
              <a:buFontTx/>
              <a:buChar char="•"/>
            </a:pPr>
            <a:r>
              <a:rPr lang="en-US" sz="2400" smtClean="0"/>
              <a:t>His daughter walks through the door</a:t>
            </a:r>
          </a:p>
          <a:p>
            <a:pPr algn="l" eaLnBrk="1" hangingPunct="1">
              <a:buFontTx/>
              <a:buChar char="•"/>
            </a:pPr>
            <a:r>
              <a:rPr lang="en-US" sz="2400" smtClean="0"/>
              <a:t>“Oh! My daughter! You have made me miserable and wretched, because I have made a vow to the Lord that I cannot break.”</a:t>
            </a:r>
          </a:p>
          <a:p>
            <a:pPr algn="l" eaLnBrk="1" hangingPunct="1">
              <a:buFontTx/>
              <a:buChar char="•"/>
            </a:pPr>
            <a:r>
              <a:rPr lang="en-US" sz="2400" smtClean="0"/>
              <a:t>She asks to spend two months in the mountains with her companions, to bewail her virginity.</a:t>
            </a:r>
          </a:p>
        </p:txBody>
      </p:sp>
      <p:pic>
        <p:nvPicPr>
          <p:cNvPr id="49156" name="Picture 4" descr="Jephthah%27sDaughter"/>
          <p:cNvPicPr>
            <a:picLocks noChangeAspect="1" noChangeArrowheads="1"/>
          </p:cNvPicPr>
          <p:nvPr/>
        </p:nvPicPr>
        <p:blipFill>
          <a:blip r:embed="rId3" cstate="print"/>
          <a:srcRect/>
          <a:stretch>
            <a:fillRect/>
          </a:stretch>
        </p:blipFill>
        <p:spPr bwMode="auto">
          <a:xfrm>
            <a:off x="304800" y="1828800"/>
            <a:ext cx="28098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914400"/>
          </a:xfrm>
        </p:spPr>
        <p:txBody>
          <a:bodyPr/>
          <a:lstStyle/>
          <a:p>
            <a:pPr eaLnBrk="1" hangingPunct="1"/>
            <a:r>
              <a:rPr lang="en-US" smtClean="0"/>
              <a:t>Ahab &amp; Jezebel</a:t>
            </a:r>
          </a:p>
        </p:txBody>
      </p:sp>
      <p:sp>
        <p:nvSpPr>
          <p:cNvPr id="50179" name="Rectangle 3"/>
          <p:cNvSpPr>
            <a:spLocks noGrp="1" noChangeArrowheads="1"/>
          </p:cNvSpPr>
          <p:nvPr>
            <p:ph type="body" idx="4294967295"/>
          </p:nvPr>
        </p:nvSpPr>
        <p:spPr>
          <a:xfrm>
            <a:off x="457200" y="990600"/>
            <a:ext cx="8229600" cy="5867400"/>
          </a:xfrm>
        </p:spPr>
        <p:txBody>
          <a:bodyPr/>
          <a:lstStyle/>
          <a:p>
            <a:pPr eaLnBrk="1" hangingPunct="1"/>
            <a:r>
              <a:rPr lang="en-US" sz="2800" smtClean="0">
                <a:latin typeface="Franklin Gothic Demi" pitchFamily="34" charset="0"/>
              </a:rPr>
              <a:t>Jezebel(Phoenician Queen) marries King Ahab of Northern Kingdom at the time the nation was divided into Northern(Israel) and Southern(Judah) kingdoms</a:t>
            </a:r>
          </a:p>
          <a:p>
            <a:pPr eaLnBrk="1" hangingPunct="1"/>
            <a:r>
              <a:rPr lang="en-US" sz="2800" smtClean="0">
                <a:latin typeface="Franklin Gothic Demi" pitchFamily="34" charset="0"/>
              </a:rPr>
              <a:t>She turns Ahab away from Yahweh and toward the worship of Phoenician god, Baal</a:t>
            </a:r>
          </a:p>
          <a:p>
            <a:pPr eaLnBrk="1" hangingPunct="1"/>
            <a:r>
              <a:rPr lang="en-US" sz="2800" smtClean="0">
                <a:latin typeface="Franklin Gothic Demi" pitchFamily="34" charset="0"/>
              </a:rPr>
              <a:t>Ahab and Jezebel let temples of Baal operate in Israel, and the pagan religion receives royal patronage</a:t>
            </a:r>
          </a:p>
          <a:p>
            <a:pPr eaLnBrk="1" hangingPunct="1"/>
            <a:r>
              <a:rPr lang="en-US" sz="2800" smtClean="0">
                <a:latin typeface="Franklin Gothic Demi" pitchFamily="34" charset="0"/>
              </a:rPr>
              <a:t>The queen uses her control over Ahab to lead the Hebrews into idolatry, sexual immorality and subjected them to tyranny</a:t>
            </a:r>
          </a:p>
          <a:p>
            <a:pPr eaLnBrk="1" hangingPunct="1"/>
            <a:endParaRPr lang="en-US" sz="2800" smtClean="0">
              <a:latin typeface="Franklin Gothic Dem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sz="half" idx="2"/>
          </p:nvPr>
        </p:nvSpPr>
        <p:spPr>
          <a:xfrm>
            <a:off x="5715000" y="152400"/>
            <a:ext cx="3048000" cy="5867400"/>
          </a:xfrm>
        </p:spPr>
        <p:txBody>
          <a:bodyPr/>
          <a:lstStyle/>
          <a:p>
            <a:pPr eaLnBrk="1" hangingPunct="1"/>
            <a:r>
              <a:rPr lang="en-US" sz="2800" smtClean="0"/>
              <a:t>She has prophets of Yahweh slaughtered</a:t>
            </a:r>
          </a:p>
          <a:p>
            <a:pPr eaLnBrk="1" hangingPunct="1"/>
            <a:r>
              <a:rPr lang="en-US" sz="2800" smtClean="0"/>
              <a:t>Elijah challenges 450 prophets to a test, exposes their god as powerless, has them slaughtered, and incurs Jezebel’s furious enmity</a:t>
            </a:r>
          </a:p>
        </p:txBody>
      </p:sp>
      <p:pic>
        <p:nvPicPr>
          <p:cNvPr id="51203" name="Picture 3" descr="ElijahConfrontsJezebel"/>
          <p:cNvPicPr>
            <a:picLocks noChangeAspect="1" noChangeArrowheads="1"/>
          </p:cNvPicPr>
          <p:nvPr/>
        </p:nvPicPr>
        <p:blipFill>
          <a:blip r:embed="rId3" cstate="print"/>
          <a:srcRect/>
          <a:stretch>
            <a:fillRect/>
          </a:stretch>
        </p:blipFill>
        <p:spPr bwMode="auto">
          <a:xfrm>
            <a:off x="152400" y="1676400"/>
            <a:ext cx="5486400" cy="4148138"/>
          </a:xfrm>
          <a:prstGeom prst="rect">
            <a:avLst/>
          </a:prstGeom>
          <a:noFill/>
          <a:ln w="9525">
            <a:noFill/>
            <a:miter lim="800000"/>
            <a:headEnd/>
            <a:tailEnd/>
          </a:ln>
        </p:spPr>
      </p:pic>
      <p:sp>
        <p:nvSpPr>
          <p:cNvPr id="51204" name="Rectangle 4"/>
          <p:cNvSpPr>
            <a:spLocks noGrp="1" noChangeArrowheads="1"/>
          </p:cNvSpPr>
          <p:nvPr>
            <p:ph type="title"/>
          </p:nvPr>
        </p:nvSpPr>
        <p:spPr>
          <a:xfrm>
            <a:off x="-914400" y="609600"/>
            <a:ext cx="8229600" cy="914400"/>
          </a:xfrm>
          <a:noFill/>
        </p:spPr>
        <p:txBody>
          <a:bodyPr/>
          <a:lstStyle/>
          <a:p>
            <a:pPr eaLnBrk="1" hangingPunct="1"/>
            <a:r>
              <a:rPr lang="en-US" smtClean="0"/>
              <a:t>Ahab &amp; Jezebel (Cont.)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8510588" cy="1325563"/>
          </a:xfrm>
        </p:spPr>
        <p:txBody>
          <a:bodyPr/>
          <a:lstStyle/>
          <a:p>
            <a:pPr eaLnBrk="1" hangingPunct="1"/>
            <a:r>
              <a:rPr lang="en-US" smtClean="0"/>
              <a:t>Moses Childhood</a:t>
            </a:r>
          </a:p>
        </p:txBody>
      </p:sp>
      <p:pic>
        <p:nvPicPr>
          <p:cNvPr id="33795" name="Picture 5" descr="baby_moses"/>
          <p:cNvPicPr>
            <a:picLocks noChangeAspect="1" noChangeArrowheads="1"/>
          </p:cNvPicPr>
          <p:nvPr/>
        </p:nvPicPr>
        <p:blipFill>
          <a:blip r:embed="rId3" cstate="print"/>
          <a:srcRect/>
          <a:stretch>
            <a:fillRect/>
          </a:stretch>
        </p:blipFill>
        <p:spPr bwMode="auto">
          <a:xfrm>
            <a:off x="0" y="990600"/>
            <a:ext cx="4335463" cy="5029200"/>
          </a:xfrm>
          <a:prstGeom prst="rect">
            <a:avLst/>
          </a:prstGeom>
          <a:noFill/>
          <a:ln w="9525">
            <a:noFill/>
            <a:miter lim="800000"/>
            <a:headEnd/>
            <a:tailEnd/>
          </a:ln>
        </p:spPr>
      </p:pic>
      <p:pic>
        <p:nvPicPr>
          <p:cNvPr id="33796" name="Picture 6" descr="princeofegypt"/>
          <p:cNvPicPr>
            <a:picLocks noChangeAspect="1" noChangeArrowheads="1"/>
          </p:cNvPicPr>
          <p:nvPr/>
        </p:nvPicPr>
        <p:blipFill>
          <a:blip r:embed="rId4" cstate="print"/>
          <a:srcRect/>
          <a:stretch>
            <a:fillRect/>
          </a:stretch>
        </p:blipFill>
        <p:spPr bwMode="auto">
          <a:xfrm>
            <a:off x="5180013" y="990600"/>
            <a:ext cx="396398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Moses Flees Egypt</a:t>
            </a:r>
          </a:p>
        </p:txBody>
      </p:sp>
      <p:pic>
        <p:nvPicPr>
          <p:cNvPr id="34819" name="Picture 5" descr="moses2"/>
          <p:cNvPicPr>
            <a:picLocks noChangeAspect="1" noChangeArrowheads="1"/>
          </p:cNvPicPr>
          <p:nvPr>
            <p:ph idx="1"/>
          </p:nvPr>
        </p:nvPicPr>
        <p:blipFill>
          <a:blip r:embed="rId3" cstate="print"/>
          <a:srcRect/>
          <a:stretch>
            <a:fillRect/>
          </a:stretch>
        </p:blipFill>
        <p:spPr>
          <a:xfrm>
            <a:off x="1676400" y="1447800"/>
            <a:ext cx="6019800" cy="497205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0" y="152400"/>
            <a:ext cx="9144000" cy="1676400"/>
          </a:xfrm>
        </p:spPr>
        <p:txBody>
          <a:bodyPr/>
          <a:lstStyle/>
          <a:p>
            <a:pPr eaLnBrk="1" hangingPunct="1"/>
            <a:r>
              <a:rPr lang="en-US" smtClean="0">
                <a:solidFill>
                  <a:schemeClr val="tx1"/>
                </a:solidFill>
              </a:rPr>
              <a:t>Moses and the burning bush</a:t>
            </a:r>
          </a:p>
        </p:txBody>
      </p:sp>
      <p:pic>
        <p:nvPicPr>
          <p:cNvPr id="35843" name="Picture 5" descr="burning-bush"/>
          <p:cNvPicPr>
            <a:picLocks noChangeAspect="1" noChangeArrowheads="1"/>
          </p:cNvPicPr>
          <p:nvPr/>
        </p:nvPicPr>
        <p:blipFill>
          <a:blip r:embed="rId3" cstate="print"/>
          <a:srcRect/>
          <a:stretch>
            <a:fillRect/>
          </a:stretch>
        </p:blipFill>
        <p:spPr bwMode="auto">
          <a:xfrm>
            <a:off x="0" y="1530350"/>
            <a:ext cx="91440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smtClean="0"/>
              <a:t>Let My People GO!</a:t>
            </a:r>
          </a:p>
        </p:txBody>
      </p:sp>
      <p:pic>
        <p:nvPicPr>
          <p:cNvPr id="36867" name="Picture 6" descr="plagues"/>
          <p:cNvPicPr>
            <a:picLocks noChangeAspect="1" noChangeArrowheads="1"/>
          </p:cNvPicPr>
          <p:nvPr>
            <p:ph idx="1"/>
          </p:nvPr>
        </p:nvPicPr>
        <p:blipFill>
          <a:blip r:embed="rId3" cstate="print"/>
          <a:srcRect/>
          <a:stretch>
            <a:fillRect/>
          </a:stretch>
        </p:blipFill>
        <p:spPr>
          <a:xfrm>
            <a:off x="304800" y="1222375"/>
            <a:ext cx="8839200" cy="56356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plagues2"/>
          <p:cNvPicPr>
            <a:picLocks noChangeAspect="1" noChangeArrowheads="1"/>
          </p:cNvPicPr>
          <p:nvPr>
            <p:ph/>
          </p:nvPr>
        </p:nvPicPr>
        <p:blipFill>
          <a:blip r:embed="rId3" cstate="print"/>
          <a:srcRect/>
          <a:stretch>
            <a:fillRect/>
          </a:stretch>
        </p:blipFill>
        <p:spPr>
          <a:xfrm>
            <a:off x="0" y="409575"/>
            <a:ext cx="9144000" cy="62198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5562600" y="274638"/>
            <a:ext cx="3124200" cy="1143000"/>
          </a:xfrm>
        </p:spPr>
        <p:txBody>
          <a:bodyPr/>
          <a:lstStyle/>
          <a:p>
            <a:pPr eaLnBrk="1" hangingPunct="1"/>
            <a:r>
              <a:rPr lang="en-US" sz="4000" smtClean="0"/>
              <a:t>The Passover</a:t>
            </a:r>
          </a:p>
        </p:txBody>
      </p:sp>
      <p:pic>
        <p:nvPicPr>
          <p:cNvPr id="38915" name="Picture 6" descr="passover1"/>
          <p:cNvPicPr>
            <a:picLocks noChangeAspect="1" noChangeArrowheads="1"/>
          </p:cNvPicPr>
          <p:nvPr>
            <p:ph idx="1"/>
          </p:nvPr>
        </p:nvPicPr>
        <p:blipFill>
          <a:blip r:embed="rId3" cstate="print"/>
          <a:srcRect/>
          <a:stretch>
            <a:fillRect/>
          </a:stretch>
        </p:blipFill>
        <p:spPr>
          <a:xfrm>
            <a:off x="0" y="0"/>
            <a:ext cx="5754688" cy="6858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152400"/>
            <a:ext cx="8229600" cy="762000"/>
          </a:xfrm>
        </p:spPr>
        <p:txBody>
          <a:bodyPr/>
          <a:lstStyle/>
          <a:p>
            <a:pPr eaLnBrk="1" hangingPunct="1"/>
            <a:r>
              <a:rPr lang="en-US" smtClean="0"/>
              <a:t>Parting the Red Sea</a:t>
            </a:r>
          </a:p>
        </p:txBody>
      </p:sp>
      <p:pic>
        <p:nvPicPr>
          <p:cNvPr id="39939" name="Picture 6" descr="Red_Sea"/>
          <p:cNvPicPr>
            <a:picLocks noChangeAspect="1" noChangeArrowheads="1"/>
          </p:cNvPicPr>
          <p:nvPr>
            <p:ph idx="1"/>
          </p:nvPr>
        </p:nvPicPr>
        <p:blipFill>
          <a:blip r:embed="rId3" cstate="print"/>
          <a:srcRect/>
          <a:stretch>
            <a:fillRect/>
          </a:stretch>
        </p:blipFill>
        <p:spPr>
          <a:xfrm>
            <a:off x="533400" y="957263"/>
            <a:ext cx="8229600" cy="588327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http://www.godsplan-today.com/0_Images/Moses4.jpg"/>
          <p:cNvPicPr>
            <a:picLocks noChangeAspect="1" noChangeArrowheads="1"/>
          </p:cNvPicPr>
          <p:nvPr/>
        </p:nvPicPr>
        <p:blipFill>
          <a:blip r:embed="rId3" cstate="print"/>
          <a:srcRect/>
          <a:stretch>
            <a:fillRect/>
          </a:stretch>
        </p:blipFill>
        <p:spPr bwMode="auto">
          <a:xfrm>
            <a:off x="2625725" y="0"/>
            <a:ext cx="6518275" cy="6858000"/>
          </a:xfrm>
          <a:prstGeom prst="rect">
            <a:avLst/>
          </a:prstGeom>
          <a:noFill/>
          <a:ln w="9525">
            <a:noFill/>
            <a:miter lim="800000"/>
            <a:headEnd/>
            <a:tailEnd/>
          </a:ln>
        </p:spPr>
      </p:pic>
      <p:sp>
        <p:nvSpPr>
          <p:cNvPr id="40963" name="Title 5"/>
          <p:cNvSpPr>
            <a:spLocks noGrp="1"/>
          </p:cNvSpPr>
          <p:nvPr>
            <p:ph type="ctrTitle" idx="4294967295"/>
          </p:nvPr>
        </p:nvSpPr>
        <p:spPr>
          <a:xfrm>
            <a:off x="0" y="76200"/>
            <a:ext cx="7162800" cy="990600"/>
          </a:xfrm>
        </p:spPr>
        <p:txBody>
          <a:bodyPr/>
          <a:lstStyle/>
          <a:p>
            <a:pPr eaLnBrk="1" hangingPunct="1"/>
            <a:r>
              <a:rPr lang="en-US" smtClean="0">
                <a:solidFill>
                  <a:schemeClr val="tx1"/>
                </a:solidFill>
              </a:rPr>
              <a:t>The 10 Commandments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1135</Words>
  <Application>Microsoft Office PowerPoint</Application>
  <PresentationFormat>On-screen Show (4:3)</PresentationFormat>
  <Paragraphs>79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Biblical Allusions 3</vt:lpstr>
      <vt:lpstr>Moses Childhood</vt:lpstr>
      <vt:lpstr>Moses Flees Egypt</vt:lpstr>
      <vt:lpstr>Moses and the burning bush</vt:lpstr>
      <vt:lpstr>Let My People GO!</vt:lpstr>
      <vt:lpstr>Slide 6</vt:lpstr>
      <vt:lpstr>The Passover</vt:lpstr>
      <vt:lpstr>Parting the Red Sea</vt:lpstr>
      <vt:lpstr>The 10 Commandments</vt:lpstr>
      <vt:lpstr>Aaron</vt:lpstr>
      <vt:lpstr>The 10 Commandments &amp; the Golden Calf</vt:lpstr>
      <vt:lpstr>David</vt:lpstr>
      <vt:lpstr>David &amp; Jonathan</vt:lpstr>
      <vt:lpstr>David and Bathsheba</vt:lpstr>
      <vt:lpstr>Solomon</vt:lpstr>
      <vt:lpstr>Jonah</vt:lpstr>
      <vt:lpstr>Jephthah’s Daughter</vt:lpstr>
      <vt:lpstr>Ahab &amp; Jezebel</vt:lpstr>
      <vt:lpstr>Ahab &amp; Jezebel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Allusions 3</dc:title>
  <dc:creator>Julie Walker</dc:creator>
  <cp:lastModifiedBy>Julie Walker</cp:lastModifiedBy>
  <cp:revision>2</cp:revision>
  <dcterms:created xsi:type="dcterms:W3CDTF">2013-06-25T17:47:30Z</dcterms:created>
  <dcterms:modified xsi:type="dcterms:W3CDTF">2013-06-25T17:55:45Z</dcterms:modified>
</cp:coreProperties>
</file>