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63" r:id="rId3"/>
    <p:sldId id="257" r:id="rId4"/>
    <p:sldId id="258" r:id="rId5"/>
    <p:sldId id="259" r:id="rId6"/>
    <p:sldId id="264" r:id="rId7"/>
    <p:sldId id="260" r:id="rId8"/>
    <p:sldId id="261" r:id="rId9"/>
    <p:sldId id="26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4" r:id="rId36"/>
    <p:sldId id="295" r:id="rId37"/>
    <p:sldId id="290" r:id="rId38"/>
    <p:sldId id="291" r:id="rId39"/>
    <p:sldId id="292" r:id="rId40"/>
    <p:sldId id="293" r:id="rId41"/>
    <p:sldId id="296" r:id="rId42"/>
    <p:sldId id="297" r:id="rId43"/>
    <p:sldId id="298" r:id="rId44"/>
    <p:sldId id="299"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18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34478DE2-084A-48C6-9A5A-554357632C77}" type="datetimeFigureOut">
              <a:rPr lang="en-US" smtClean="0"/>
              <a:t>2/14/12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91475" y="6429375"/>
            <a:ext cx="876300" cy="292100"/>
          </a:xfrm>
        </p:spPr>
        <p:txBody>
          <a:bodyPr/>
          <a:lstStyle/>
          <a:p>
            <a:fld id="{4FF3598F-EDBB-4259-A335-48F298F9331A}" type="slidenum">
              <a:rPr lang="en-US" smtClean="0"/>
              <a:t>‹#›</a:t>
            </a:fld>
            <a:endParaRPr lang="en-US"/>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34478DE2-084A-48C6-9A5A-554357632C77}" type="datetimeFigureOut">
              <a:rPr lang="en-US" smtClean="0"/>
              <a:t>2/14/12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3598F-EDBB-4259-A335-48F298F9331A}" type="slidenum">
              <a:rPr lang="en-US" smtClean="0"/>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34478DE2-084A-48C6-9A5A-554357632C77}" type="datetimeFigureOut">
              <a:rPr lang="en-US" smtClean="0"/>
              <a:t>2/14/12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3598F-EDBB-4259-A335-48F298F9331A}" type="slidenum">
              <a:rPr lang="en-US" smtClean="0"/>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478DE2-084A-48C6-9A5A-554357632C77}" type="datetimeFigureOut">
              <a:rPr lang="en-US" smtClean="0"/>
              <a:t>2/14/12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3598F-EDBB-4259-A335-48F298F9331A}" type="slidenum">
              <a:rPr lang="en-US" smtClean="0"/>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34478DE2-084A-48C6-9A5A-554357632C77}" type="datetimeFigureOut">
              <a:rPr lang="en-US" smtClean="0"/>
              <a:t>2/14/12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F3598F-EDBB-4259-A335-48F298F9331A}" type="slidenum">
              <a:rPr lang="en-US" smtClean="0"/>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34478DE2-084A-48C6-9A5A-554357632C77}" type="datetimeFigureOut">
              <a:rPr lang="en-US" smtClean="0"/>
              <a:t>2/14/12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F3598F-EDBB-4259-A335-48F298F9331A}" type="slidenum">
              <a:rPr lang="en-US" smtClean="0"/>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78DE2-084A-48C6-9A5A-554357632C77}" type="datetimeFigureOut">
              <a:rPr lang="en-US" smtClean="0"/>
              <a:t>2/14/12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F3598F-EDBB-4259-A335-48F298F9331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34478DE2-084A-48C6-9A5A-554357632C77}" type="datetimeFigureOut">
              <a:rPr lang="en-US" smtClean="0"/>
              <a:t>2/14/12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3598F-EDBB-4259-A335-48F298F9331A}" type="slidenum">
              <a:rPr lang="en-US" smtClean="0"/>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34478DE2-084A-48C6-9A5A-554357632C77}" type="datetimeFigureOut">
              <a:rPr lang="en-US" smtClean="0"/>
              <a:t>2/14/12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3598F-EDBB-4259-A335-48F298F9331A}" type="slidenum">
              <a:rPr lang="en-US" smtClean="0"/>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478DE2-084A-48C6-9A5A-554357632C77}" type="datetimeFigureOut">
              <a:rPr lang="en-US" smtClean="0"/>
              <a:t>2/14/12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3598F-EDBB-4259-A335-48F298F9331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478DE2-084A-48C6-9A5A-554357632C77}" type="datetimeFigureOut">
              <a:rPr lang="en-US" smtClean="0"/>
              <a:t>2/14/12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3598F-EDBB-4259-A335-48F298F9331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34478DE2-084A-48C6-9A5A-554357632C77}" type="datetimeFigureOut">
              <a:rPr lang="en-US" smtClean="0"/>
              <a:t>2/14/12</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4FF3598F-EDBB-4259-A335-48F298F9331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By Leila Doty</a:t>
            </a:r>
            <a:endParaRPr lang="en-US" dirty="0"/>
          </a:p>
        </p:txBody>
      </p:sp>
      <p:sp>
        <p:nvSpPr>
          <p:cNvPr id="2" name="Title 1"/>
          <p:cNvSpPr>
            <a:spLocks noGrp="1"/>
          </p:cNvSpPr>
          <p:nvPr>
            <p:ph type="title"/>
          </p:nvPr>
        </p:nvSpPr>
        <p:spPr/>
        <p:txBody>
          <a:bodyPr/>
          <a:lstStyle/>
          <a:p>
            <a:r>
              <a:rPr lang="en-US" dirty="0" smtClean="0"/>
              <a:t>European Middle Ages (7</a:t>
            </a:r>
            <a:r>
              <a:rPr lang="en-US" baseline="30000" dirty="0" smtClean="0"/>
              <a:t>th</a:t>
            </a:r>
            <a:r>
              <a:rPr lang="en-US" dirty="0" smtClean="0"/>
              <a:t> Grade)</a:t>
            </a:r>
            <a:endParaRPr lang="en-US" dirty="0"/>
          </a:p>
        </p:txBody>
      </p:sp>
    </p:spTree>
    <p:extLst>
      <p:ext uri="{BB962C8B-B14F-4D97-AF65-F5344CB8AC3E}">
        <p14:creationId xmlns:p14="http://schemas.microsoft.com/office/powerpoint/2010/main" val="39138065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normAutofit/>
          </a:bodyPr>
          <a:lstStyle/>
          <a:p>
            <a:r>
              <a:rPr lang="en-US" sz="5600" dirty="0" smtClean="0"/>
              <a:t>Geography</a:t>
            </a:r>
            <a:endParaRPr lang="en-US" sz="5600" dirty="0"/>
          </a:p>
        </p:txBody>
      </p:sp>
    </p:spTree>
    <p:extLst>
      <p:ext uri="{BB962C8B-B14F-4D97-AF65-F5344CB8AC3E}">
        <p14:creationId xmlns:p14="http://schemas.microsoft.com/office/powerpoint/2010/main" val="42759130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7200" dirty="0" smtClean="0">
                <a:solidFill>
                  <a:schemeClr val="accent6">
                    <a:lumMod val="75000"/>
                  </a:schemeClr>
                </a:solidFill>
              </a:rPr>
              <a:t>Topography</a:t>
            </a:r>
            <a:endParaRPr lang="en-US" sz="7200" dirty="0">
              <a:solidFill>
                <a:schemeClr val="accent6">
                  <a:lumMod val="75000"/>
                </a:schemeClr>
              </a:solidFill>
            </a:endParaRPr>
          </a:p>
        </p:txBody>
      </p:sp>
      <p:sp>
        <p:nvSpPr>
          <p:cNvPr id="2" name="Content Placeholder 1"/>
          <p:cNvSpPr>
            <a:spLocks noGrp="1"/>
          </p:cNvSpPr>
          <p:nvPr>
            <p:ph sz="quarter" idx="13"/>
          </p:nvPr>
        </p:nvSpPr>
        <p:spPr/>
        <p:txBody>
          <a:bodyPr>
            <a:normAutofit fontScale="77500" lnSpcReduction="20000"/>
          </a:bodyPr>
          <a:lstStyle/>
          <a:p>
            <a:r>
              <a:rPr lang="en-US" sz="3200" dirty="0" smtClean="0">
                <a:solidFill>
                  <a:schemeClr val="accent6">
                    <a:lumMod val="75000"/>
                  </a:schemeClr>
                </a:solidFill>
              </a:rPr>
              <a:t>Europe is a very large </a:t>
            </a:r>
            <a:r>
              <a:rPr lang="en-US" sz="3200" u="sng" dirty="0" smtClean="0">
                <a:solidFill>
                  <a:schemeClr val="accent6">
                    <a:lumMod val="75000"/>
                  </a:schemeClr>
                </a:solidFill>
              </a:rPr>
              <a:t>landmass</a:t>
            </a:r>
            <a:r>
              <a:rPr lang="en-US" sz="3200" dirty="0" smtClean="0">
                <a:solidFill>
                  <a:schemeClr val="accent6">
                    <a:lumMod val="75000"/>
                  </a:schemeClr>
                </a:solidFill>
              </a:rPr>
              <a:t>, connected to Asia</a:t>
            </a:r>
          </a:p>
          <a:p>
            <a:pPr lvl="2"/>
            <a:r>
              <a:rPr lang="en-US" sz="2800" u="sng" dirty="0" smtClean="0">
                <a:solidFill>
                  <a:schemeClr val="accent6">
                    <a:lumMod val="75000"/>
                  </a:schemeClr>
                </a:solidFill>
              </a:rPr>
              <a:t>Landmass</a:t>
            </a:r>
            <a:r>
              <a:rPr lang="en-US" sz="2800" dirty="0" smtClean="0">
                <a:solidFill>
                  <a:schemeClr val="accent6">
                    <a:lumMod val="75000"/>
                  </a:schemeClr>
                </a:solidFill>
              </a:rPr>
              <a:t>-one very large unbroken area of land</a:t>
            </a:r>
          </a:p>
          <a:p>
            <a:r>
              <a:rPr lang="en-US" sz="3200" dirty="0" smtClean="0">
                <a:solidFill>
                  <a:schemeClr val="accent6">
                    <a:lumMod val="75000"/>
                  </a:schemeClr>
                </a:solidFill>
              </a:rPr>
              <a:t>There are various land features; mountains in north and south, vast plains in central land</a:t>
            </a:r>
          </a:p>
          <a:p>
            <a:r>
              <a:rPr lang="en-US" sz="3200" dirty="0" smtClean="0">
                <a:solidFill>
                  <a:schemeClr val="accent6">
                    <a:lumMod val="75000"/>
                  </a:schemeClr>
                </a:solidFill>
              </a:rPr>
              <a:t>Small peninsulas extend into surrounding seas:</a:t>
            </a:r>
          </a:p>
          <a:p>
            <a:pPr lvl="2"/>
            <a:r>
              <a:rPr lang="en-US" sz="2800" dirty="0" smtClean="0">
                <a:solidFill>
                  <a:schemeClr val="accent6">
                    <a:lumMod val="75000"/>
                  </a:schemeClr>
                </a:solidFill>
              </a:rPr>
              <a:t>Scandinavian Peninsula,</a:t>
            </a:r>
            <a:r>
              <a:rPr lang="fi-FI" sz="2800" dirty="0">
                <a:solidFill>
                  <a:schemeClr val="accent6">
                    <a:lumMod val="75000"/>
                  </a:schemeClr>
                </a:solidFill>
              </a:rPr>
              <a:t> Jutland </a:t>
            </a:r>
            <a:r>
              <a:rPr lang="fi-FI" sz="2800" dirty="0" smtClean="0">
                <a:solidFill>
                  <a:schemeClr val="accent6">
                    <a:lumMod val="75000"/>
                  </a:schemeClr>
                </a:solidFill>
              </a:rPr>
              <a:t>Peninsula, Iberian Peninsula, Italian Peninsula</a:t>
            </a:r>
            <a:r>
              <a:rPr lang="en-US" sz="2800" dirty="0" smtClean="0">
                <a:solidFill>
                  <a:schemeClr val="accent6">
                    <a:lumMod val="75000"/>
                  </a:schemeClr>
                </a:solidFill>
              </a:rPr>
              <a:t>, Balkan Peninsula</a:t>
            </a:r>
          </a:p>
        </p:txBody>
      </p:sp>
      <p:sp>
        <p:nvSpPr>
          <p:cNvPr id="4" name="Content Placeholder 3"/>
          <p:cNvSpPr>
            <a:spLocks noGrp="1"/>
          </p:cNvSpPr>
          <p:nvPr>
            <p:ph sz="quarter" idx="14"/>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371600"/>
            <a:ext cx="4181475"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39855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7200" dirty="0" smtClean="0">
                <a:solidFill>
                  <a:schemeClr val="accent6">
                    <a:lumMod val="75000"/>
                  </a:schemeClr>
                </a:solidFill>
              </a:rPr>
              <a:t>Topography</a:t>
            </a:r>
            <a:endParaRPr lang="en-US" sz="7200" dirty="0">
              <a:solidFill>
                <a:schemeClr val="accent6">
                  <a:lumMod val="75000"/>
                </a:schemeClr>
              </a:solidFill>
            </a:endParaRPr>
          </a:p>
        </p:txBody>
      </p:sp>
      <p:sp>
        <p:nvSpPr>
          <p:cNvPr id="3" name="Content Placeholder 2"/>
          <p:cNvSpPr>
            <a:spLocks noGrp="1"/>
          </p:cNvSpPr>
          <p:nvPr>
            <p:ph sz="quarter" idx="13"/>
          </p:nvPr>
        </p:nvSpPr>
        <p:spPr/>
        <p:txBody>
          <a:bodyPr>
            <a:normAutofit lnSpcReduction="10000"/>
          </a:bodyPr>
          <a:lstStyle/>
          <a:p>
            <a:r>
              <a:rPr lang="en-US" sz="3200" dirty="0" smtClean="0">
                <a:solidFill>
                  <a:schemeClr val="accent6">
                    <a:lumMod val="75000"/>
                  </a:schemeClr>
                </a:solidFill>
              </a:rPr>
              <a:t>Alps is a mountain range that protects Mediterranean from invaders and blocks cool winds from entering; climate is very warm</a:t>
            </a:r>
          </a:p>
          <a:p>
            <a:r>
              <a:rPr lang="en-US" sz="3200" dirty="0" smtClean="0">
                <a:solidFill>
                  <a:schemeClr val="accent6">
                    <a:lumMod val="75000"/>
                  </a:schemeClr>
                </a:solidFill>
              </a:rPr>
              <a:t>Pyrenees m0untain range divides Spain from France</a:t>
            </a:r>
          </a:p>
          <a:p>
            <a:r>
              <a:rPr lang="en-US" sz="3200" dirty="0" smtClean="0">
                <a:solidFill>
                  <a:schemeClr val="accent6">
                    <a:lumMod val="75000"/>
                  </a:schemeClr>
                </a:solidFill>
              </a:rPr>
              <a:t>The </a:t>
            </a:r>
            <a:r>
              <a:rPr lang="en-US" sz="3200" dirty="0">
                <a:solidFill>
                  <a:schemeClr val="accent6">
                    <a:lumMod val="75000"/>
                  </a:schemeClr>
                </a:solidFill>
              </a:rPr>
              <a:t>n</a:t>
            </a:r>
            <a:r>
              <a:rPr lang="en-US" sz="3200" dirty="0" smtClean="0">
                <a:solidFill>
                  <a:schemeClr val="accent6">
                    <a:lumMod val="75000"/>
                  </a:schemeClr>
                </a:solidFill>
              </a:rPr>
              <a:t>orth European heartland is very fertile and used for farming lots of crops.</a:t>
            </a:r>
          </a:p>
          <a:p>
            <a:r>
              <a:rPr lang="en-US" sz="3200" dirty="0">
                <a:solidFill>
                  <a:schemeClr val="accent6">
                    <a:lumMod val="75000"/>
                  </a:schemeClr>
                </a:solidFill>
              </a:rPr>
              <a:t>Rivers were important: highways for trade, brought water to farmland, natural boundaries</a:t>
            </a:r>
          </a:p>
          <a:p>
            <a:pPr lvl="2"/>
            <a:r>
              <a:rPr lang="en-US" sz="2800" dirty="0">
                <a:solidFill>
                  <a:schemeClr val="accent6">
                    <a:lumMod val="75000"/>
                  </a:schemeClr>
                </a:solidFill>
              </a:rPr>
              <a:t>Many cities were built on rivers</a:t>
            </a:r>
          </a:p>
          <a:p>
            <a:endParaRPr lang="en-US" sz="3200" dirty="0" smtClean="0">
              <a:solidFill>
                <a:schemeClr val="accent6">
                  <a:lumMod val="75000"/>
                </a:schemeClr>
              </a:solidFill>
            </a:endParaRPr>
          </a:p>
        </p:txBody>
      </p:sp>
    </p:spTree>
    <p:extLst>
      <p:ext uri="{BB962C8B-B14F-4D97-AF65-F5344CB8AC3E}">
        <p14:creationId xmlns:p14="http://schemas.microsoft.com/office/powerpoint/2010/main" val="39047097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7200" dirty="0" smtClean="0">
                <a:solidFill>
                  <a:schemeClr val="accent6">
                    <a:lumMod val="75000"/>
                  </a:schemeClr>
                </a:solidFill>
              </a:rPr>
              <a:t>Topography</a:t>
            </a:r>
            <a:endParaRPr lang="en-US" sz="72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Many different people migrated through:</a:t>
            </a:r>
          </a:p>
          <a:p>
            <a:pPr lvl="2"/>
            <a:r>
              <a:rPr lang="en-US" sz="2800" dirty="0" smtClean="0">
                <a:solidFill>
                  <a:schemeClr val="accent6">
                    <a:lumMod val="75000"/>
                  </a:schemeClr>
                </a:solidFill>
              </a:rPr>
              <a:t>Romans, Germanic tribes, </a:t>
            </a:r>
            <a:r>
              <a:rPr lang="en-US" sz="2800" dirty="0" err="1" smtClean="0">
                <a:solidFill>
                  <a:schemeClr val="accent6">
                    <a:lumMod val="75000"/>
                  </a:schemeClr>
                </a:solidFill>
              </a:rPr>
              <a:t>Burgundians</a:t>
            </a:r>
            <a:r>
              <a:rPr lang="en-US" sz="2800" dirty="0" smtClean="0">
                <a:solidFill>
                  <a:schemeClr val="accent6">
                    <a:lumMod val="75000"/>
                  </a:schemeClr>
                </a:solidFill>
              </a:rPr>
              <a:t>, Angles, Saxons, Jutes</a:t>
            </a:r>
          </a:p>
          <a:p>
            <a:r>
              <a:rPr lang="en-US" sz="3200" dirty="0" smtClean="0">
                <a:solidFill>
                  <a:schemeClr val="accent6">
                    <a:lumMod val="75000"/>
                  </a:schemeClr>
                </a:solidFill>
              </a:rPr>
              <a:t>Europe had different climates because of its wide range of </a:t>
            </a:r>
            <a:r>
              <a:rPr lang="en-US" sz="3200" u="sng" dirty="0" smtClean="0">
                <a:solidFill>
                  <a:schemeClr val="accent6">
                    <a:lumMod val="75000"/>
                  </a:schemeClr>
                </a:solidFill>
              </a:rPr>
              <a:t>topography</a:t>
            </a:r>
            <a:r>
              <a:rPr lang="en-US" sz="3200" dirty="0" smtClean="0">
                <a:solidFill>
                  <a:schemeClr val="accent6">
                    <a:lumMod val="75000"/>
                  </a:schemeClr>
                </a:solidFill>
              </a:rPr>
              <a:t>.</a:t>
            </a:r>
          </a:p>
          <a:p>
            <a:pPr lvl="2"/>
            <a:r>
              <a:rPr lang="en-US" sz="2800" u="sng" dirty="0" smtClean="0">
                <a:solidFill>
                  <a:schemeClr val="accent6">
                    <a:lumMod val="75000"/>
                  </a:schemeClr>
                </a:solidFill>
              </a:rPr>
              <a:t>Topography</a:t>
            </a:r>
            <a:r>
              <a:rPr lang="en-US" sz="2800" dirty="0" smtClean="0">
                <a:solidFill>
                  <a:schemeClr val="accent6">
                    <a:lumMod val="75000"/>
                  </a:schemeClr>
                </a:solidFill>
              </a:rPr>
              <a:t>-arrangement of physical features</a:t>
            </a:r>
            <a:endParaRPr lang="en-US" sz="2800" u="sng" dirty="0">
              <a:solidFill>
                <a:schemeClr val="accent6">
                  <a:lumMod val="75000"/>
                </a:schemeClr>
              </a:solidFill>
            </a:endParaRPr>
          </a:p>
        </p:txBody>
      </p:sp>
    </p:spTree>
    <p:extLst>
      <p:ext uri="{BB962C8B-B14F-4D97-AF65-F5344CB8AC3E}">
        <p14:creationId xmlns:p14="http://schemas.microsoft.com/office/powerpoint/2010/main" val="25228480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normAutofit/>
          </a:bodyPr>
          <a:lstStyle/>
          <a:p>
            <a:r>
              <a:rPr lang="en-US" sz="5600" dirty="0" smtClean="0"/>
              <a:t>Religion</a:t>
            </a:r>
            <a:endParaRPr lang="en-US" sz="5600" dirty="0"/>
          </a:p>
        </p:txBody>
      </p:sp>
    </p:spTree>
    <p:extLst>
      <p:ext uri="{BB962C8B-B14F-4D97-AF65-F5344CB8AC3E}">
        <p14:creationId xmlns:p14="http://schemas.microsoft.com/office/powerpoint/2010/main" val="1852924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7200" dirty="0" smtClean="0">
                <a:solidFill>
                  <a:schemeClr val="accent6">
                    <a:lumMod val="75000"/>
                  </a:schemeClr>
                </a:solidFill>
              </a:rPr>
              <a:t>Religious Orders</a:t>
            </a:r>
            <a:endParaRPr lang="en-US" sz="72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Christianity centered mainly in Mediterranean.</a:t>
            </a:r>
          </a:p>
          <a:p>
            <a:r>
              <a:rPr lang="en-US" sz="3200" dirty="0" smtClean="0">
                <a:solidFill>
                  <a:schemeClr val="accent6">
                    <a:lumMod val="75000"/>
                  </a:schemeClr>
                </a:solidFill>
              </a:rPr>
              <a:t>Nuns and monks who were deeply religious decided to live in a </a:t>
            </a:r>
            <a:r>
              <a:rPr lang="en-US" sz="3200" u="sng" dirty="0" smtClean="0">
                <a:solidFill>
                  <a:schemeClr val="accent6">
                    <a:lumMod val="75000"/>
                  </a:schemeClr>
                </a:solidFill>
              </a:rPr>
              <a:t>religious order</a:t>
            </a:r>
            <a:r>
              <a:rPr lang="en-US" sz="3200" dirty="0" smtClean="0">
                <a:solidFill>
                  <a:schemeClr val="accent6">
                    <a:lumMod val="75000"/>
                  </a:schemeClr>
                </a:solidFill>
              </a:rPr>
              <a:t>.</a:t>
            </a:r>
          </a:p>
          <a:p>
            <a:pPr lvl="2"/>
            <a:r>
              <a:rPr lang="en-US" sz="2800" u="sng" dirty="0" smtClean="0">
                <a:solidFill>
                  <a:schemeClr val="accent6">
                    <a:lumMod val="75000"/>
                  </a:schemeClr>
                </a:solidFill>
              </a:rPr>
              <a:t>Religious order</a:t>
            </a:r>
            <a:r>
              <a:rPr lang="en-US" sz="2800" dirty="0" smtClean="0">
                <a:solidFill>
                  <a:schemeClr val="accent6">
                    <a:lumMod val="75000"/>
                  </a:schemeClr>
                </a:solidFill>
              </a:rPr>
              <a:t>-community of men and women devoted to prayer and service and bound by certain vows.</a:t>
            </a:r>
          </a:p>
          <a:p>
            <a:pPr lvl="2"/>
            <a:r>
              <a:rPr lang="en-US" sz="2800" dirty="0" smtClean="0">
                <a:solidFill>
                  <a:schemeClr val="accent6">
                    <a:lumMod val="75000"/>
                  </a:schemeClr>
                </a:solidFill>
              </a:rPr>
              <a:t>These were vows of poverty, chastity, and obedience to the order. Rules were founded by the Benedict of </a:t>
            </a:r>
            <a:r>
              <a:rPr lang="en-US" sz="2800" dirty="0" err="1" smtClean="0">
                <a:solidFill>
                  <a:schemeClr val="accent6">
                    <a:lumMod val="75000"/>
                  </a:schemeClr>
                </a:solidFill>
              </a:rPr>
              <a:t>Nursia</a:t>
            </a:r>
            <a:r>
              <a:rPr lang="en-US" sz="2800" dirty="0" smtClean="0">
                <a:solidFill>
                  <a:schemeClr val="accent6">
                    <a:lumMod val="75000"/>
                  </a:schemeClr>
                </a:solidFill>
              </a:rPr>
              <a:t>. He founded a monastery in 529.</a:t>
            </a:r>
            <a:endParaRPr lang="en-US" sz="2800" u="sng" dirty="0">
              <a:solidFill>
                <a:schemeClr val="accent6">
                  <a:lumMod val="75000"/>
                </a:schemeClr>
              </a:solidFill>
            </a:endParaRPr>
          </a:p>
        </p:txBody>
      </p:sp>
    </p:spTree>
    <p:extLst>
      <p:ext uri="{BB962C8B-B14F-4D97-AF65-F5344CB8AC3E}">
        <p14:creationId xmlns:p14="http://schemas.microsoft.com/office/powerpoint/2010/main" val="11154555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7200" dirty="0" smtClean="0">
                <a:solidFill>
                  <a:schemeClr val="accent6">
                    <a:lumMod val="75000"/>
                  </a:schemeClr>
                </a:solidFill>
              </a:rPr>
              <a:t>Religious Orders</a:t>
            </a:r>
            <a:endParaRPr lang="en-US" sz="72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In order to become a monk, one must:</a:t>
            </a:r>
          </a:p>
          <a:p>
            <a:pPr lvl="2"/>
            <a:r>
              <a:rPr lang="en-US" sz="2800" dirty="0" smtClean="0">
                <a:solidFill>
                  <a:schemeClr val="accent6">
                    <a:lumMod val="75000"/>
                  </a:schemeClr>
                </a:solidFill>
              </a:rPr>
              <a:t>Spend one trial year at a monastery and be approved by the </a:t>
            </a:r>
            <a:r>
              <a:rPr lang="en-US" sz="2800" u="sng" dirty="0" smtClean="0">
                <a:solidFill>
                  <a:schemeClr val="accent6">
                    <a:lumMod val="75000"/>
                  </a:schemeClr>
                </a:solidFill>
              </a:rPr>
              <a:t>abbot</a:t>
            </a:r>
            <a:r>
              <a:rPr lang="en-US" sz="2800" dirty="0" smtClean="0">
                <a:solidFill>
                  <a:schemeClr val="accent6">
                    <a:lumMod val="75000"/>
                  </a:schemeClr>
                </a:solidFill>
              </a:rPr>
              <a:t>, take Rule of St. Benedict vows.</a:t>
            </a:r>
          </a:p>
          <a:p>
            <a:pPr lvl="4"/>
            <a:r>
              <a:rPr lang="en-US" sz="2600" u="sng" dirty="0" smtClean="0">
                <a:solidFill>
                  <a:schemeClr val="accent6">
                    <a:lumMod val="75000"/>
                  </a:schemeClr>
                </a:solidFill>
              </a:rPr>
              <a:t>Abbot</a:t>
            </a:r>
            <a:r>
              <a:rPr lang="en-US" sz="2600" dirty="0" smtClean="0">
                <a:solidFill>
                  <a:schemeClr val="accent6">
                    <a:lumMod val="75000"/>
                  </a:schemeClr>
                </a:solidFill>
              </a:rPr>
              <a:t>-head monk of a religious order.</a:t>
            </a:r>
          </a:p>
          <a:p>
            <a:r>
              <a:rPr lang="en-US" sz="3200" dirty="0" smtClean="0">
                <a:solidFill>
                  <a:schemeClr val="accent6">
                    <a:lumMod val="75000"/>
                  </a:schemeClr>
                </a:solidFill>
              </a:rPr>
              <a:t>A monk’s day was very busy and long:</a:t>
            </a:r>
          </a:p>
          <a:p>
            <a:pPr lvl="2"/>
            <a:r>
              <a:rPr lang="en-US" sz="2800" dirty="0" smtClean="0">
                <a:solidFill>
                  <a:schemeClr val="accent6">
                    <a:lumMod val="75000"/>
                  </a:schemeClr>
                </a:solidFill>
              </a:rPr>
              <a:t>Started very early, prayed, studied and copied manuscripts, gardened, worked in the workshops, cared for ill, and  worked in  the library</a:t>
            </a:r>
            <a:endParaRPr lang="en-US" sz="2800" dirty="0">
              <a:solidFill>
                <a:schemeClr val="accent6">
                  <a:lumMod val="75000"/>
                </a:schemeClr>
              </a:solidFill>
            </a:endParaRPr>
          </a:p>
          <a:p>
            <a:pPr lvl="2"/>
            <a:endParaRPr lang="en-US" sz="2800" dirty="0">
              <a:solidFill>
                <a:schemeClr val="accent6">
                  <a:lumMod val="75000"/>
                </a:schemeClr>
              </a:solidFill>
            </a:endParaRPr>
          </a:p>
        </p:txBody>
      </p:sp>
    </p:spTree>
    <p:extLst>
      <p:ext uri="{BB962C8B-B14F-4D97-AF65-F5344CB8AC3E}">
        <p14:creationId xmlns:p14="http://schemas.microsoft.com/office/powerpoint/2010/main" val="25329161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7200" dirty="0" smtClean="0">
                <a:solidFill>
                  <a:schemeClr val="accent6">
                    <a:lumMod val="75000"/>
                  </a:schemeClr>
                </a:solidFill>
              </a:rPr>
              <a:t>Religious Orders</a:t>
            </a:r>
            <a:endParaRPr lang="en-US" sz="7200" dirty="0">
              <a:solidFill>
                <a:schemeClr val="accent6">
                  <a:lumMod val="75000"/>
                </a:schemeClr>
              </a:solidFill>
            </a:endParaRPr>
          </a:p>
        </p:txBody>
      </p:sp>
      <p:sp>
        <p:nvSpPr>
          <p:cNvPr id="3" name="Content Placeholder 2"/>
          <p:cNvSpPr>
            <a:spLocks noGrp="1"/>
          </p:cNvSpPr>
          <p:nvPr>
            <p:ph sz="quarter" idx="13"/>
          </p:nvPr>
        </p:nvSpPr>
        <p:spPr/>
        <p:txBody>
          <a:bodyPr>
            <a:normAutofit fontScale="77500" lnSpcReduction="20000"/>
          </a:bodyPr>
          <a:lstStyle/>
          <a:p>
            <a:r>
              <a:rPr lang="en-US" sz="3200" dirty="0" smtClean="0">
                <a:solidFill>
                  <a:schemeClr val="accent6">
                    <a:lumMod val="75000"/>
                  </a:schemeClr>
                </a:solidFill>
              </a:rPr>
              <a:t>In order to become a nun, women followed the same rituals and rules as monks. </a:t>
            </a:r>
          </a:p>
          <a:p>
            <a:r>
              <a:rPr lang="en-US" sz="3200" dirty="0" smtClean="0">
                <a:solidFill>
                  <a:schemeClr val="accent6">
                    <a:lumMod val="75000"/>
                  </a:schemeClr>
                </a:solidFill>
              </a:rPr>
              <a:t>While at the convent, nuns:</a:t>
            </a:r>
          </a:p>
          <a:p>
            <a:pPr lvl="3"/>
            <a:r>
              <a:rPr lang="en-US" sz="2800" dirty="0" smtClean="0">
                <a:solidFill>
                  <a:schemeClr val="accent6">
                    <a:lumMod val="75000"/>
                  </a:schemeClr>
                </a:solidFill>
              </a:rPr>
              <a:t>Studied, prayed, cared for ill, beekeeping, grew herbs, and cooked meals.</a:t>
            </a:r>
          </a:p>
          <a:p>
            <a:r>
              <a:rPr lang="en-US" sz="3200" dirty="0" smtClean="0">
                <a:solidFill>
                  <a:schemeClr val="accent6">
                    <a:lumMod val="75000"/>
                  </a:schemeClr>
                </a:solidFill>
              </a:rPr>
              <a:t>Women became nuns for a variety of reasons, some were widows or did not want to marry. Others came seeking a scholarly life and education. Some nuns even became musicians or poets.</a:t>
            </a:r>
            <a:endParaRPr lang="en-US" sz="32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400" y="1905000"/>
            <a:ext cx="426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7671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600" dirty="0" smtClean="0">
                <a:solidFill>
                  <a:schemeClr val="accent6">
                    <a:lumMod val="75000"/>
                  </a:schemeClr>
                </a:solidFill>
              </a:rPr>
              <a:t>The Spread of Christianity</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Missionaries spread Christianity across Europe.</a:t>
            </a:r>
          </a:p>
          <a:p>
            <a:pPr lvl="2"/>
            <a:r>
              <a:rPr lang="en-US" sz="2800" dirty="0" smtClean="0">
                <a:solidFill>
                  <a:schemeClr val="accent6">
                    <a:lumMod val="75000"/>
                  </a:schemeClr>
                </a:solidFill>
              </a:rPr>
              <a:t>Missionaries gave people fear and hope.</a:t>
            </a:r>
          </a:p>
          <a:p>
            <a:r>
              <a:rPr lang="en-US" sz="3200" dirty="0" smtClean="0">
                <a:solidFill>
                  <a:schemeClr val="accent6">
                    <a:lumMod val="75000"/>
                  </a:schemeClr>
                </a:solidFill>
              </a:rPr>
              <a:t>St. Patrick was a famous missionary.</a:t>
            </a:r>
          </a:p>
          <a:p>
            <a:pPr lvl="2"/>
            <a:r>
              <a:rPr lang="en-US" sz="2800" dirty="0" smtClean="0">
                <a:solidFill>
                  <a:schemeClr val="accent6">
                    <a:lumMod val="75000"/>
                  </a:schemeClr>
                </a:solidFill>
              </a:rPr>
              <a:t>Captured by pirates, sold into slavery. Escaped after 6 years, went home.</a:t>
            </a:r>
          </a:p>
          <a:p>
            <a:pPr lvl="2"/>
            <a:r>
              <a:rPr lang="en-US" sz="2800" dirty="0" smtClean="0">
                <a:solidFill>
                  <a:schemeClr val="accent6">
                    <a:lumMod val="75000"/>
                  </a:schemeClr>
                </a:solidFill>
              </a:rPr>
              <a:t>Went to Ireland to convert people because he was always deeply religious. </a:t>
            </a:r>
          </a:p>
          <a:p>
            <a:pPr lvl="2"/>
            <a:r>
              <a:rPr lang="en-US" sz="2800" dirty="0" smtClean="0">
                <a:solidFill>
                  <a:schemeClr val="accent6">
                    <a:lumMod val="75000"/>
                  </a:schemeClr>
                </a:solidFill>
              </a:rPr>
              <a:t>Founded 300+ churches</a:t>
            </a:r>
          </a:p>
          <a:p>
            <a:pPr lvl="2"/>
            <a:r>
              <a:rPr lang="en-US" sz="2800" dirty="0" smtClean="0">
                <a:solidFill>
                  <a:schemeClr val="accent6">
                    <a:lumMod val="75000"/>
                  </a:schemeClr>
                </a:solidFill>
              </a:rPr>
              <a:t>Almost entirely converted Ireland</a:t>
            </a:r>
          </a:p>
          <a:p>
            <a:pPr lvl="2"/>
            <a:endParaRPr lang="en-US" sz="2800" dirty="0">
              <a:solidFill>
                <a:schemeClr val="accent6">
                  <a:lumMod val="75000"/>
                </a:schemeClr>
              </a:solidFill>
            </a:endParaRPr>
          </a:p>
        </p:txBody>
      </p:sp>
    </p:spTree>
    <p:extLst>
      <p:ext uri="{BB962C8B-B14F-4D97-AF65-F5344CB8AC3E}">
        <p14:creationId xmlns:p14="http://schemas.microsoft.com/office/powerpoint/2010/main" val="7725400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The Spread of Christianity</a:t>
            </a:r>
            <a:endParaRPr lang="en-US" dirty="0"/>
          </a:p>
        </p:txBody>
      </p:sp>
      <p:sp>
        <p:nvSpPr>
          <p:cNvPr id="3" name="Content Placeholder 2"/>
          <p:cNvSpPr>
            <a:spLocks noGrp="1"/>
          </p:cNvSpPr>
          <p:nvPr>
            <p:ph sz="quarter" idx="13"/>
          </p:nvPr>
        </p:nvSpPr>
        <p:spPr/>
        <p:txBody>
          <a:bodyPr>
            <a:normAutofit fontScale="77500" lnSpcReduction="20000"/>
          </a:bodyPr>
          <a:lstStyle/>
          <a:p>
            <a:r>
              <a:rPr lang="en-US" sz="3200" dirty="0" smtClean="0">
                <a:solidFill>
                  <a:schemeClr val="accent6">
                    <a:lumMod val="75000"/>
                  </a:schemeClr>
                </a:solidFill>
              </a:rPr>
              <a:t>St. Boniface worked 35 years to convert Germany and Netherlands.</a:t>
            </a:r>
          </a:p>
          <a:p>
            <a:pPr lvl="2"/>
            <a:r>
              <a:rPr lang="en-US" sz="2800" dirty="0" smtClean="0">
                <a:solidFill>
                  <a:schemeClr val="accent6">
                    <a:lumMod val="75000"/>
                  </a:schemeClr>
                </a:solidFill>
              </a:rPr>
              <a:t>Was very successful, known as the “Apostle of Germany”.</a:t>
            </a:r>
          </a:p>
          <a:p>
            <a:pPr lvl="2"/>
            <a:r>
              <a:rPr lang="en-US" sz="2800" dirty="0" smtClean="0">
                <a:solidFill>
                  <a:schemeClr val="accent6">
                    <a:lumMod val="75000"/>
                  </a:schemeClr>
                </a:solidFill>
              </a:rPr>
              <a:t>Chopped down a fir tree to disprove Thor, who was part of the religion the people previously believed in.</a:t>
            </a:r>
          </a:p>
          <a:p>
            <a:pPr lvl="2"/>
            <a:r>
              <a:rPr lang="en-US" sz="2800" dirty="0" smtClean="0">
                <a:solidFill>
                  <a:schemeClr val="accent6">
                    <a:lumMod val="75000"/>
                  </a:schemeClr>
                </a:solidFill>
              </a:rPr>
              <a:t>Murdered at age 80 by angry pagans.</a:t>
            </a:r>
          </a:p>
          <a:p>
            <a:r>
              <a:rPr lang="en-US" sz="3200" dirty="0" smtClean="0">
                <a:solidFill>
                  <a:schemeClr val="accent6">
                    <a:lumMod val="75000"/>
                  </a:schemeClr>
                </a:solidFill>
              </a:rPr>
              <a:t>Gregory I was the pope.</a:t>
            </a:r>
          </a:p>
          <a:p>
            <a:pPr lvl="2"/>
            <a:r>
              <a:rPr lang="en-US" sz="2800" dirty="0" smtClean="0">
                <a:solidFill>
                  <a:schemeClr val="accent6">
                    <a:lumMod val="75000"/>
                  </a:schemeClr>
                </a:solidFill>
              </a:rPr>
              <a:t>Sent monks to England in 597, the king helped to almost fully convert England.</a:t>
            </a:r>
            <a:endParaRPr lang="en-US" sz="28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828799"/>
            <a:ext cx="4248149" cy="3276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0806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600" dirty="0" smtClean="0">
                <a:solidFill>
                  <a:srgbClr val="AD7D4D">
                    <a:lumMod val="75000"/>
                  </a:srgbClr>
                </a:solidFill>
              </a:rPr>
              <a:t>The Way of Christian Religion</a:t>
            </a:r>
            <a:endParaRPr lang="en-US" dirty="0"/>
          </a:p>
        </p:txBody>
      </p:sp>
      <p:sp>
        <p:nvSpPr>
          <p:cNvPr id="3" name="Content Placeholder 2"/>
          <p:cNvSpPr>
            <a:spLocks noGrp="1"/>
          </p:cNvSpPr>
          <p:nvPr>
            <p:ph sz="quarter" idx="13"/>
          </p:nvPr>
        </p:nvSpPr>
        <p:spPr/>
        <p:txBody>
          <a:bodyPr>
            <a:normAutofit/>
          </a:bodyPr>
          <a:lstStyle/>
          <a:p>
            <a:pPr marL="342900" indent="-342900"/>
            <a:r>
              <a:rPr lang="en-US" sz="3200" dirty="0" smtClean="0">
                <a:solidFill>
                  <a:schemeClr val="accent6">
                    <a:lumMod val="75000"/>
                  </a:schemeClr>
                </a:solidFill>
              </a:rPr>
              <a:t>Humans were believed to be sinful and weak.</a:t>
            </a:r>
          </a:p>
          <a:p>
            <a:pPr marL="687388" lvl="2" indent="-342900"/>
            <a:r>
              <a:rPr lang="en-US" sz="2800" dirty="0" smtClean="0">
                <a:solidFill>
                  <a:schemeClr val="accent6">
                    <a:lumMod val="75000"/>
                  </a:schemeClr>
                </a:solidFill>
              </a:rPr>
              <a:t>Devil tempted humans, the only way to resist was to follow the Church. </a:t>
            </a:r>
          </a:p>
          <a:p>
            <a:pPr marL="687388" lvl="2" indent="-342900"/>
            <a:r>
              <a:rPr lang="en-US" sz="2800" dirty="0" smtClean="0">
                <a:solidFill>
                  <a:schemeClr val="accent6">
                    <a:lumMod val="75000"/>
                  </a:schemeClr>
                </a:solidFill>
              </a:rPr>
              <a:t>Heaven and Hell were places after death, Heaven=eternal happiness, Hell=eternal suffering.</a:t>
            </a:r>
          </a:p>
          <a:p>
            <a:pPr marL="687388" lvl="2" indent="-342900"/>
            <a:r>
              <a:rPr lang="en-US" sz="2800" dirty="0" smtClean="0">
                <a:solidFill>
                  <a:schemeClr val="accent6">
                    <a:lumMod val="75000"/>
                  </a:schemeClr>
                </a:solidFill>
              </a:rPr>
              <a:t>Holy Sacraments helped to resist temptation.</a:t>
            </a:r>
          </a:p>
          <a:p>
            <a:pPr marL="342900" indent="-342900"/>
            <a:r>
              <a:rPr lang="en-US" sz="3200" dirty="0" smtClean="0">
                <a:solidFill>
                  <a:schemeClr val="accent6">
                    <a:lumMod val="75000"/>
                  </a:schemeClr>
                </a:solidFill>
              </a:rPr>
              <a:t>The Church has great power, and even kings have to submit to the power of God.</a:t>
            </a:r>
            <a:endParaRPr lang="en-US" sz="3200" dirty="0">
              <a:solidFill>
                <a:schemeClr val="accent6">
                  <a:lumMod val="75000"/>
                </a:schemeClr>
              </a:solidFill>
            </a:endParaRPr>
          </a:p>
        </p:txBody>
      </p:sp>
    </p:spTree>
    <p:extLst>
      <p:ext uri="{BB962C8B-B14F-4D97-AF65-F5344CB8AC3E}">
        <p14:creationId xmlns:p14="http://schemas.microsoft.com/office/powerpoint/2010/main" val="18579509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600" dirty="0" smtClean="0">
                <a:solidFill>
                  <a:schemeClr val="accent6">
                    <a:lumMod val="75000"/>
                  </a:schemeClr>
                </a:solidFill>
              </a:rPr>
              <a:t>Christendom</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Charlemagne wanted to rule a Christendom.</a:t>
            </a:r>
          </a:p>
          <a:p>
            <a:pPr lvl="2"/>
            <a:r>
              <a:rPr lang="en-US" sz="2800" dirty="0" smtClean="0">
                <a:solidFill>
                  <a:schemeClr val="accent6">
                    <a:lumMod val="75000"/>
                  </a:schemeClr>
                </a:solidFill>
              </a:rPr>
              <a:t>Wanted to create a large community of Christians across Europe and give people a common identity and sense of purpose.</a:t>
            </a:r>
          </a:p>
          <a:p>
            <a:pPr lvl="2"/>
            <a:r>
              <a:rPr lang="en-US" sz="2800" dirty="0" smtClean="0">
                <a:solidFill>
                  <a:schemeClr val="accent6">
                    <a:lumMod val="75000"/>
                  </a:schemeClr>
                </a:solidFill>
              </a:rPr>
              <a:t>Chose advisors from the clergy and revised manuscripts, creating Christian texts.</a:t>
            </a:r>
          </a:p>
          <a:p>
            <a:pPr lvl="2"/>
            <a:r>
              <a:rPr lang="en-US" sz="2800" dirty="0" smtClean="0">
                <a:solidFill>
                  <a:schemeClr val="accent6">
                    <a:lumMod val="75000"/>
                  </a:schemeClr>
                </a:solidFill>
              </a:rPr>
              <a:t>Wanted to have the title “Emperor” because it had a closer relationship with God.</a:t>
            </a:r>
          </a:p>
          <a:p>
            <a:pPr lvl="2"/>
            <a:r>
              <a:rPr lang="en-US" sz="2800" dirty="0" smtClean="0">
                <a:solidFill>
                  <a:schemeClr val="accent6">
                    <a:lumMod val="75000"/>
                  </a:schemeClr>
                </a:solidFill>
              </a:rPr>
              <a:t>Pope Leo III crowned him emperor, which strengthened the power of the Church.</a:t>
            </a:r>
            <a:endParaRPr lang="en-US" sz="2800" dirty="0">
              <a:solidFill>
                <a:schemeClr val="accent6">
                  <a:lumMod val="75000"/>
                </a:schemeClr>
              </a:solidFill>
            </a:endParaRPr>
          </a:p>
        </p:txBody>
      </p:sp>
    </p:spTree>
    <p:extLst>
      <p:ext uri="{BB962C8B-B14F-4D97-AF65-F5344CB8AC3E}">
        <p14:creationId xmlns:p14="http://schemas.microsoft.com/office/powerpoint/2010/main" val="18596763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Religious Trifles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lnSpcReduction="10000"/>
          </a:bodyPr>
          <a:lstStyle/>
          <a:p>
            <a:r>
              <a:rPr lang="en-US" sz="3200" dirty="0" smtClean="0">
                <a:solidFill>
                  <a:schemeClr val="accent6">
                    <a:lumMod val="75000"/>
                  </a:schemeClr>
                </a:solidFill>
              </a:rPr>
              <a:t>There was a conflict between Pope Leo III and Charlemagne.</a:t>
            </a:r>
          </a:p>
          <a:p>
            <a:pPr lvl="2"/>
            <a:r>
              <a:rPr lang="en-US" sz="2800" dirty="0" smtClean="0">
                <a:solidFill>
                  <a:schemeClr val="accent6">
                    <a:lumMod val="75000"/>
                  </a:schemeClr>
                </a:solidFill>
              </a:rPr>
              <a:t>Pope believed that it was the emperor’s duty to help the Church in God’s will.</a:t>
            </a:r>
          </a:p>
          <a:p>
            <a:pPr lvl="2"/>
            <a:r>
              <a:rPr lang="en-US" sz="2800" dirty="0" smtClean="0">
                <a:solidFill>
                  <a:schemeClr val="accent6">
                    <a:lumMod val="75000"/>
                  </a:schemeClr>
                </a:solidFill>
              </a:rPr>
              <a:t>Charlemagne believed that God made him the emperor to carry out His work.</a:t>
            </a:r>
            <a:endParaRPr lang="en-US" sz="28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0100" y="1981200"/>
            <a:ext cx="4419600" cy="3169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58233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Religious Crusades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Pope Urban II called a crusade to free the Holy Land.</a:t>
            </a:r>
          </a:p>
          <a:p>
            <a:pPr lvl="2"/>
            <a:r>
              <a:rPr lang="en-US" sz="2800" u="sng" dirty="0" smtClean="0">
                <a:solidFill>
                  <a:schemeClr val="accent6">
                    <a:lumMod val="75000"/>
                  </a:schemeClr>
                </a:solidFill>
              </a:rPr>
              <a:t>Crusade</a:t>
            </a:r>
            <a:r>
              <a:rPr lang="en-US" sz="2800" dirty="0" smtClean="0">
                <a:solidFill>
                  <a:schemeClr val="accent6">
                    <a:lumMod val="75000"/>
                  </a:schemeClr>
                </a:solidFill>
              </a:rPr>
              <a:t>-Christian religious war</a:t>
            </a:r>
          </a:p>
          <a:p>
            <a:pPr lvl="2"/>
            <a:r>
              <a:rPr lang="en-US" sz="2800" dirty="0" smtClean="0">
                <a:solidFill>
                  <a:schemeClr val="accent6">
                    <a:lumMod val="75000"/>
                  </a:schemeClr>
                </a:solidFill>
              </a:rPr>
              <a:t>Defeated Turks in 1099, liberated Jerusalem</a:t>
            </a:r>
          </a:p>
          <a:p>
            <a:pPr lvl="2"/>
            <a:r>
              <a:rPr lang="en-US" sz="2800" dirty="0" smtClean="0">
                <a:solidFill>
                  <a:schemeClr val="accent6">
                    <a:lumMod val="75000"/>
                  </a:schemeClr>
                </a:solidFill>
              </a:rPr>
              <a:t>Crusaders had a hard life: had to sell homes and leave family.</a:t>
            </a:r>
          </a:p>
          <a:p>
            <a:r>
              <a:rPr lang="en-US" sz="3200" dirty="0" smtClean="0">
                <a:solidFill>
                  <a:schemeClr val="accent6">
                    <a:lumMod val="75000"/>
                  </a:schemeClr>
                </a:solidFill>
              </a:rPr>
              <a:t>The 2</a:t>
            </a:r>
            <a:r>
              <a:rPr lang="en-US" sz="3200" baseline="30000" dirty="0" smtClean="0">
                <a:solidFill>
                  <a:schemeClr val="accent6">
                    <a:lumMod val="75000"/>
                  </a:schemeClr>
                </a:solidFill>
              </a:rPr>
              <a:t>nd</a:t>
            </a:r>
            <a:r>
              <a:rPr lang="en-US" sz="3200" dirty="0" smtClean="0">
                <a:solidFill>
                  <a:schemeClr val="accent6">
                    <a:lumMod val="75000"/>
                  </a:schemeClr>
                </a:solidFill>
              </a:rPr>
              <a:t> crusade failed against Turks of Edessa.</a:t>
            </a:r>
          </a:p>
          <a:p>
            <a:pPr lvl="2"/>
            <a:r>
              <a:rPr lang="en-US" sz="2800" dirty="0" smtClean="0">
                <a:solidFill>
                  <a:schemeClr val="accent6">
                    <a:lumMod val="75000"/>
                  </a:schemeClr>
                </a:solidFill>
              </a:rPr>
              <a:t>There was a lack of support from Palestine because they were treated cruelly and with disrespect.</a:t>
            </a:r>
            <a:endParaRPr lang="en-US" sz="2800" dirty="0">
              <a:solidFill>
                <a:schemeClr val="accent6">
                  <a:lumMod val="75000"/>
                </a:schemeClr>
              </a:solidFill>
            </a:endParaRPr>
          </a:p>
        </p:txBody>
      </p:sp>
    </p:spTree>
    <p:extLst>
      <p:ext uri="{BB962C8B-B14F-4D97-AF65-F5344CB8AC3E}">
        <p14:creationId xmlns:p14="http://schemas.microsoft.com/office/powerpoint/2010/main" val="4109138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Religious Crusades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The 3</a:t>
            </a:r>
            <a:r>
              <a:rPr lang="en-US" sz="3200" baseline="30000" dirty="0" smtClean="0">
                <a:solidFill>
                  <a:schemeClr val="accent6">
                    <a:lumMod val="75000"/>
                  </a:schemeClr>
                </a:solidFill>
              </a:rPr>
              <a:t>rd</a:t>
            </a:r>
            <a:r>
              <a:rPr lang="en-US" sz="3200" dirty="0" smtClean="0">
                <a:solidFill>
                  <a:schemeClr val="accent6">
                    <a:lumMod val="75000"/>
                  </a:schemeClr>
                </a:solidFill>
              </a:rPr>
              <a:t> crusade was against Saladin, who was a noble opponent and respected even by his enemies.</a:t>
            </a:r>
          </a:p>
          <a:p>
            <a:pPr lvl="2"/>
            <a:r>
              <a:rPr lang="en-US" sz="2800" dirty="0" smtClean="0">
                <a:solidFill>
                  <a:schemeClr val="accent6">
                    <a:lumMod val="75000"/>
                  </a:schemeClr>
                </a:solidFill>
              </a:rPr>
              <a:t>England, France, and Germany joined to defeat him.</a:t>
            </a:r>
          </a:p>
          <a:p>
            <a:r>
              <a:rPr lang="en-US" sz="3200" dirty="0" smtClean="0">
                <a:solidFill>
                  <a:schemeClr val="accent6">
                    <a:lumMod val="75000"/>
                  </a:schemeClr>
                </a:solidFill>
              </a:rPr>
              <a:t>The 4</a:t>
            </a:r>
            <a:r>
              <a:rPr lang="en-US" sz="3200" baseline="30000" dirty="0" smtClean="0">
                <a:solidFill>
                  <a:schemeClr val="accent6">
                    <a:lumMod val="75000"/>
                  </a:schemeClr>
                </a:solidFill>
              </a:rPr>
              <a:t>th</a:t>
            </a:r>
            <a:r>
              <a:rPr lang="en-US" sz="3200" dirty="0" smtClean="0">
                <a:solidFill>
                  <a:schemeClr val="accent6">
                    <a:lumMod val="75000"/>
                  </a:schemeClr>
                </a:solidFill>
              </a:rPr>
              <a:t> crusade was a disgrace to the pope.</a:t>
            </a:r>
          </a:p>
          <a:p>
            <a:pPr lvl="2"/>
            <a:r>
              <a:rPr lang="en-US" sz="2800" dirty="0" smtClean="0">
                <a:solidFill>
                  <a:schemeClr val="accent6">
                    <a:lumMod val="75000"/>
                  </a:schemeClr>
                </a:solidFill>
              </a:rPr>
              <a:t>The crusaders went wild and killed Christians, going against the mission’s purpose.</a:t>
            </a:r>
          </a:p>
          <a:p>
            <a:pPr lvl="2"/>
            <a:r>
              <a:rPr lang="en-US" sz="2800" dirty="0" smtClean="0">
                <a:solidFill>
                  <a:schemeClr val="accent6">
                    <a:lumMod val="75000"/>
                  </a:schemeClr>
                </a:solidFill>
              </a:rPr>
              <a:t>The crusaders were never forgiven, and the pope was furious.</a:t>
            </a:r>
            <a:endParaRPr lang="en-US" sz="2800" dirty="0">
              <a:solidFill>
                <a:schemeClr val="accent6">
                  <a:lumMod val="75000"/>
                </a:schemeClr>
              </a:solidFill>
            </a:endParaRPr>
          </a:p>
        </p:txBody>
      </p:sp>
    </p:spTree>
    <p:extLst>
      <p:ext uri="{BB962C8B-B14F-4D97-AF65-F5344CB8AC3E}">
        <p14:creationId xmlns:p14="http://schemas.microsoft.com/office/powerpoint/2010/main" val="6382315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600" dirty="0" smtClean="0">
                <a:solidFill>
                  <a:schemeClr val="accent6">
                    <a:lumMod val="75000"/>
                  </a:schemeClr>
                </a:solidFill>
              </a:rPr>
              <a:t>Religious Crusades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Autofit/>
          </a:bodyPr>
          <a:lstStyle/>
          <a:p>
            <a:r>
              <a:rPr lang="en-US" sz="3200" dirty="0" smtClean="0">
                <a:solidFill>
                  <a:schemeClr val="accent6">
                    <a:lumMod val="75000"/>
                  </a:schemeClr>
                </a:solidFill>
              </a:rPr>
              <a:t>Crusades never regained the Holy Land, but had lasting effects.</a:t>
            </a:r>
          </a:p>
          <a:p>
            <a:pPr lvl="2"/>
            <a:r>
              <a:rPr lang="en-US" sz="2800" dirty="0" smtClean="0">
                <a:solidFill>
                  <a:schemeClr val="accent6">
                    <a:lumMod val="75000"/>
                  </a:schemeClr>
                </a:solidFill>
              </a:rPr>
              <a:t>People traveled and saw new things; experienced new things.</a:t>
            </a:r>
          </a:p>
          <a:p>
            <a:pPr lvl="2"/>
            <a:r>
              <a:rPr lang="en-US" sz="2800" dirty="0" smtClean="0">
                <a:solidFill>
                  <a:schemeClr val="accent6">
                    <a:lumMod val="75000"/>
                  </a:schemeClr>
                </a:solidFill>
              </a:rPr>
              <a:t>Encouraged eastern trade: new goods like silks and spices</a:t>
            </a:r>
          </a:p>
          <a:p>
            <a:r>
              <a:rPr lang="en-US" sz="3200" dirty="0" smtClean="0">
                <a:solidFill>
                  <a:schemeClr val="accent6">
                    <a:lumMod val="75000"/>
                  </a:schemeClr>
                </a:solidFill>
              </a:rPr>
              <a:t>Crusades also had negative effects:</a:t>
            </a:r>
          </a:p>
          <a:p>
            <a:pPr lvl="2"/>
            <a:r>
              <a:rPr lang="en-US" sz="2800" dirty="0" smtClean="0">
                <a:solidFill>
                  <a:schemeClr val="accent6">
                    <a:lumMod val="75000"/>
                  </a:schemeClr>
                </a:solidFill>
              </a:rPr>
              <a:t>Jews were persecuted and there were violent acts against them.</a:t>
            </a:r>
          </a:p>
          <a:p>
            <a:pPr lvl="2"/>
            <a:r>
              <a:rPr lang="en-US" sz="2800" dirty="0" smtClean="0">
                <a:solidFill>
                  <a:schemeClr val="accent6">
                    <a:lumMod val="75000"/>
                  </a:schemeClr>
                </a:solidFill>
              </a:rPr>
              <a:t>Some churchmen tried to protect them, but were too weak.</a:t>
            </a:r>
            <a:endParaRPr lang="en-US" sz="2800" dirty="0">
              <a:solidFill>
                <a:schemeClr val="accent6">
                  <a:lumMod val="75000"/>
                </a:schemeClr>
              </a:solidFill>
            </a:endParaRPr>
          </a:p>
        </p:txBody>
      </p:sp>
    </p:spTree>
    <p:extLst>
      <p:ext uri="{BB962C8B-B14F-4D97-AF65-F5344CB8AC3E}">
        <p14:creationId xmlns:p14="http://schemas.microsoft.com/office/powerpoint/2010/main" val="22662541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Religious Crusades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Crusades had negative effects(continued):</a:t>
            </a:r>
          </a:p>
          <a:p>
            <a:pPr lvl="2"/>
            <a:r>
              <a:rPr lang="en-US" sz="2800" dirty="0" smtClean="0">
                <a:solidFill>
                  <a:schemeClr val="accent6">
                    <a:lumMod val="75000"/>
                  </a:schemeClr>
                </a:solidFill>
              </a:rPr>
              <a:t>Muslims were also persecuted, some committed suicide to escape persecutors. </a:t>
            </a:r>
          </a:p>
          <a:p>
            <a:pPr lvl="2"/>
            <a:r>
              <a:rPr lang="en-US" sz="2800" dirty="0" smtClean="0">
                <a:solidFill>
                  <a:schemeClr val="accent6">
                    <a:lumMod val="75000"/>
                  </a:schemeClr>
                </a:solidFill>
              </a:rPr>
              <a:t>Christian heresies were targeted, there was no room for small differences in belief.</a:t>
            </a:r>
          </a:p>
          <a:p>
            <a:pPr lvl="2"/>
            <a:r>
              <a:rPr lang="en-US" sz="2800" dirty="0" smtClean="0">
                <a:solidFill>
                  <a:schemeClr val="accent6">
                    <a:lumMod val="75000"/>
                  </a:schemeClr>
                </a:solidFill>
              </a:rPr>
              <a:t>Heretics were persecuted, but some still clung to beliefs. This worried Christians because others might follow their beliefs.</a:t>
            </a:r>
          </a:p>
          <a:p>
            <a:pPr lvl="1"/>
            <a:endParaRPr lang="en-US" sz="2800" dirty="0">
              <a:solidFill>
                <a:schemeClr val="accent6">
                  <a:lumMod val="75000"/>
                </a:schemeClr>
              </a:solidFill>
            </a:endParaRPr>
          </a:p>
        </p:txBody>
      </p:sp>
    </p:spTree>
    <p:extLst>
      <p:ext uri="{BB962C8B-B14F-4D97-AF65-F5344CB8AC3E}">
        <p14:creationId xmlns:p14="http://schemas.microsoft.com/office/powerpoint/2010/main" val="3954551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Religious Crusades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Pope Gregory IX created the Inquisition to completely abolish heretics.</a:t>
            </a:r>
          </a:p>
          <a:p>
            <a:pPr lvl="2"/>
            <a:r>
              <a:rPr lang="en-US" sz="2800" dirty="0" smtClean="0">
                <a:solidFill>
                  <a:schemeClr val="accent6">
                    <a:lumMod val="75000"/>
                  </a:schemeClr>
                </a:solidFill>
              </a:rPr>
              <a:t>It was a church court designed to investigate and judge heretics. </a:t>
            </a:r>
          </a:p>
          <a:p>
            <a:pPr lvl="2"/>
            <a:r>
              <a:rPr lang="en-US" sz="2800" dirty="0" smtClean="0">
                <a:solidFill>
                  <a:schemeClr val="accent6">
                    <a:lumMod val="75000"/>
                  </a:schemeClr>
                </a:solidFill>
              </a:rPr>
              <a:t>Tried to convert them and change their beliefs, if it did not work, they were punished.</a:t>
            </a:r>
          </a:p>
          <a:p>
            <a:pPr lvl="2"/>
            <a:r>
              <a:rPr lang="en-US" sz="2800" dirty="0" smtClean="0">
                <a:solidFill>
                  <a:schemeClr val="accent6">
                    <a:lumMod val="75000"/>
                  </a:schemeClr>
                </a:solidFill>
              </a:rPr>
              <a:t>Small errors resulted in a whipping or fasting, larger ones could end with execution or fines.</a:t>
            </a:r>
            <a:endParaRPr lang="en-US" sz="2800" dirty="0">
              <a:solidFill>
                <a:schemeClr val="accent6">
                  <a:lumMod val="75000"/>
                </a:schemeClr>
              </a:solidFill>
            </a:endParaRPr>
          </a:p>
        </p:txBody>
      </p:sp>
    </p:spTree>
    <p:extLst>
      <p:ext uri="{BB962C8B-B14F-4D97-AF65-F5344CB8AC3E}">
        <p14:creationId xmlns:p14="http://schemas.microsoft.com/office/powerpoint/2010/main" val="11139580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An Age of Faith: 1000-1300</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fontScale="77500" lnSpcReduction="20000"/>
          </a:bodyPr>
          <a:lstStyle/>
          <a:p>
            <a:r>
              <a:rPr lang="en-US" sz="3200" dirty="0" smtClean="0">
                <a:solidFill>
                  <a:schemeClr val="accent6">
                    <a:lumMod val="75000"/>
                  </a:schemeClr>
                </a:solidFill>
              </a:rPr>
              <a:t>During 1000-1300, new religious orders formed that revolved around more outward looking goals, resulted in creation of mendicant orders.</a:t>
            </a:r>
            <a:endParaRPr lang="en-US" sz="3200" dirty="0">
              <a:solidFill>
                <a:schemeClr val="accent6">
                  <a:lumMod val="75000"/>
                </a:schemeClr>
              </a:solidFill>
            </a:endParaRPr>
          </a:p>
          <a:p>
            <a:pPr lvl="2"/>
            <a:r>
              <a:rPr lang="en-US" sz="2800" dirty="0" smtClean="0">
                <a:solidFill>
                  <a:schemeClr val="accent6">
                    <a:lumMod val="75000"/>
                  </a:schemeClr>
                </a:solidFill>
              </a:rPr>
              <a:t>Mendicant orders- orders whose members lived on donations and lived in a community, not a monastery.</a:t>
            </a:r>
          </a:p>
          <a:p>
            <a:r>
              <a:rPr lang="en-US" sz="3000" dirty="0" smtClean="0">
                <a:solidFill>
                  <a:schemeClr val="accent6">
                    <a:lumMod val="75000"/>
                  </a:schemeClr>
                </a:solidFill>
              </a:rPr>
              <a:t>St. Francis of Assisi had a powerful religious experience and was a friend to all living things.</a:t>
            </a:r>
          </a:p>
          <a:p>
            <a:pPr lvl="2"/>
            <a:r>
              <a:rPr lang="en-US" sz="2800" dirty="0" smtClean="0">
                <a:solidFill>
                  <a:schemeClr val="accent6">
                    <a:lumMod val="75000"/>
                  </a:schemeClr>
                </a:solidFill>
              </a:rPr>
              <a:t>His pure and simple way of life attracted many followers.</a:t>
            </a:r>
          </a:p>
        </p:txBody>
      </p:sp>
      <p:sp>
        <p:nvSpPr>
          <p:cNvPr id="4" name="Content Placeholder 3"/>
          <p:cNvSpPr>
            <a:spLocks noGrp="1"/>
          </p:cNvSpPr>
          <p:nvPr>
            <p:ph sz="quarter" idx="14"/>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371600"/>
            <a:ext cx="3555779" cy="4993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0668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600" dirty="0">
                <a:solidFill>
                  <a:srgbClr val="AD7D4D">
                    <a:lumMod val="75000"/>
                  </a:srgbClr>
                </a:solidFill>
              </a:rPr>
              <a:t>An Age of Faith: 1000-1300</a:t>
            </a:r>
            <a:endParaRPr lang="en-US" dirty="0"/>
          </a:p>
        </p:txBody>
      </p:sp>
      <p:sp>
        <p:nvSpPr>
          <p:cNvPr id="3" name="Content Placeholder 2"/>
          <p:cNvSpPr>
            <a:spLocks noGrp="1"/>
          </p:cNvSpPr>
          <p:nvPr>
            <p:ph sz="quarter" idx="13"/>
          </p:nvPr>
        </p:nvSpPr>
        <p:spPr>
          <a:xfrm>
            <a:off x="276225" y="1298448"/>
            <a:ext cx="4251960" cy="5026152"/>
          </a:xfrm>
        </p:spPr>
        <p:txBody>
          <a:bodyPr>
            <a:normAutofit fontScale="70000" lnSpcReduction="20000"/>
          </a:bodyPr>
          <a:lstStyle/>
          <a:p>
            <a:r>
              <a:rPr lang="en-US" sz="3200" dirty="0" smtClean="0">
                <a:solidFill>
                  <a:schemeClr val="accent6">
                    <a:lumMod val="75000"/>
                  </a:schemeClr>
                </a:solidFill>
              </a:rPr>
              <a:t>St. Clare of Assisi founded an order based on St. Francis’s teachings (Poor </a:t>
            </a:r>
            <a:r>
              <a:rPr lang="en-US" sz="3200" dirty="0" err="1" smtClean="0">
                <a:solidFill>
                  <a:schemeClr val="accent6">
                    <a:lumMod val="75000"/>
                  </a:schemeClr>
                </a:solidFill>
              </a:rPr>
              <a:t>Clares</a:t>
            </a:r>
            <a:r>
              <a:rPr lang="en-US" sz="3200" dirty="0" smtClean="0">
                <a:solidFill>
                  <a:schemeClr val="accent6">
                    <a:lumMod val="75000"/>
                  </a:schemeClr>
                </a:solidFill>
              </a:rPr>
              <a:t>).</a:t>
            </a:r>
          </a:p>
          <a:p>
            <a:pPr lvl="2"/>
            <a:r>
              <a:rPr lang="en-US" sz="2800" dirty="0" smtClean="0">
                <a:solidFill>
                  <a:schemeClr val="accent6">
                    <a:lumMod val="75000"/>
                  </a:schemeClr>
                </a:solidFill>
              </a:rPr>
              <a:t>They were know as the Poor </a:t>
            </a:r>
            <a:r>
              <a:rPr lang="en-US" sz="2800" dirty="0" err="1" smtClean="0">
                <a:solidFill>
                  <a:schemeClr val="accent6">
                    <a:lumMod val="75000"/>
                  </a:schemeClr>
                </a:solidFill>
              </a:rPr>
              <a:t>Clares</a:t>
            </a:r>
            <a:r>
              <a:rPr lang="en-US" sz="2800" dirty="0" smtClean="0">
                <a:solidFill>
                  <a:schemeClr val="accent6">
                    <a:lumMod val="75000"/>
                  </a:schemeClr>
                </a:solidFill>
              </a:rPr>
              <a:t> because they took a vow of poverty and devotion to God.</a:t>
            </a:r>
          </a:p>
          <a:p>
            <a:r>
              <a:rPr lang="en-US" sz="3200" dirty="0" smtClean="0">
                <a:solidFill>
                  <a:schemeClr val="accent6">
                    <a:lumMod val="75000"/>
                  </a:schemeClr>
                </a:solidFill>
              </a:rPr>
              <a:t>During this time, cathedrals were a form of devotion to God.</a:t>
            </a:r>
          </a:p>
          <a:p>
            <a:pPr lvl="2"/>
            <a:r>
              <a:rPr lang="en-US" sz="2800" dirty="0" smtClean="0">
                <a:solidFill>
                  <a:schemeClr val="accent6">
                    <a:lumMod val="75000"/>
                  </a:schemeClr>
                </a:solidFill>
              </a:rPr>
              <a:t>They had thick walls, narrow windows, a dome roof, and thick columns.</a:t>
            </a:r>
          </a:p>
          <a:p>
            <a:pPr lvl="2"/>
            <a:r>
              <a:rPr lang="en-US" sz="2800" dirty="0" smtClean="0">
                <a:solidFill>
                  <a:schemeClr val="accent6">
                    <a:lumMod val="75000"/>
                  </a:schemeClr>
                </a:solidFill>
              </a:rPr>
              <a:t>Gothic cathedrals were a popular cathedral type.</a:t>
            </a:r>
          </a:p>
          <a:p>
            <a:pPr lvl="2"/>
            <a:r>
              <a:rPr lang="en-US" sz="2800" dirty="0" smtClean="0">
                <a:solidFill>
                  <a:schemeClr val="accent6">
                    <a:lumMod val="75000"/>
                  </a:schemeClr>
                </a:solidFill>
              </a:rPr>
              <a:t>They were tall, decorated with carvings and statues of saints and angels, and stained glass windows.</a:t>
            </a:r>
            <a:endParaRPr lang="en-US" sz="28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295400"/>
            <a:ext cx="3810000"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65845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normAutofit/>
          </a:bodyPr>
          <a:lstStyle/>
          <a:p>
            <a:r>
              <a:rPr lang="en-US" sz="5600" dirty="0" smtClean="0"/>
              <a:t>Achievements</a:t>
            </a:r>
            <a:endParaRPr lang="en-US" sz="5600" dirty="0"/>
          </a:p>
        </p:txBody>
      </p:sp>
    </p:spTree>
    <p:extLst>
      <p:ext uri="{BB962C8B-B14F-4D97-AF65-F5344CB8AC3E}">
        <p14:creationId xmlns:p14="http://schemas.microsoft.com/office/powerpoint/2010/main" val="39506728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Advances in Farming</a:t>
            </a:r>
            <a:endParaRPr lang="en-US" sz="5600" dirty="0">
              <a:solidFill>
                <a:schemeClr val="accent6">
                  <a:lumMod val="75000"/>
                </a:schemeClr>
              </a:solidFill>
            </a:endParaRPr>
          </a:p>
        </p:txBody>
      </p:sp>
      <p:sp>
        <p:nvSpPr>
          <p:cNvPr id="3" name="Content Placeholder 2"/>
          <p:cNvSpPr>
            <a:spLocks noGrp="1"/>
          </p:cNvSpPr>
          <p:nvPr>
            <p:ph sz="quarter" idx="13"/>
          </p:nvPr>
        </p:nvSpPr>
        <p:spPr>
          <a:xfrm>
            <a:off x="228600" y="1143000"/>
            <a:ext cx="8717280" cy="5562600"/>
          </a:xfrm>
        </p:spPr>
        <p:txBody>
          <a:bodyPr>
            <a:normAutofit fontScale="92500" lnSpcReduction="10000"/>
          </a:bodyPr>
          <a:lstStyle/>
          <a:p>
            <a:r>
              <a:rPr lang="en-US" sz="3200" dirty="0" smtClean="0">
                <a:solidFill>
                  <a:schemeClr val="accent6">
                    <a:lumMod val="75000"/>
                  </a:schemeClr>
                </a:solidFill>
              </a:rPr>
              <a:t>Improved wooden plows to iron plows.</a:t>
            </a:r>
          </a:p>
          <a:p>
            <a:pPr lvl="2"/>
            <a:r>
              <a:rPr lang="en-US" sz="2800" dirty="0" smtClean="0">
                <a:solidFill>
                  <a:schemeClr val="accent6">
                    <a:lumMod val="75000"/>
                  </a:schemeClr>
                </a:solidFill>
              </a:rPr>
              <a:t>Had steel blades and sifted through thick soil easier.</a:t>
            </a:r>
          </a:p>
          <a:p>
            <a:r>
              <a:rPr lang="en-US" sz="3200" dirty="0" smtClean="0">
                <a:solidFill>
                  <a:schemeClr val="accent6">
                    <a:lumMod val="75000"/>
                  </a:schemeClr>
                </a:solidFill>
              </a:rPr>
              <a:t>Horses replaced oxen for plowing because they were faster and were more food efficient.</a:t>
            </a:r>
          </a:p>
          <a:p>
            <a:pPr lvl="2"/>
            <a:r>
              <a:rPr lang="en-US" sz="2800" dirty="0" smtClean="0">
                <a:solidFill>
                  <a:schemeClr val="accent6">
                    <a:lumMod val="75000"/>
                  </a:schemeClr>
                </a:solidFill>
              </a:rPr>
              <a:t>Widespread use of horses caused invention of a new harness and horse shoes to protect hooves. </a:t>
            </a:r>
          </a:p>
          <a:p>
            <a:r>
              <a:rPr lang="en-US" sz="3200" dirty="0" smtClean="0">
                <a:solidFill>
                  <a:schemeClr val="accent6">
                    <a:lumMod val="75000"/>
                  </a:schemeClr>
                </a:solidFill>
              </a:rPr>
              <a:t>Developed a better crop rotation system.</a:t>
            </a:r>
          </a:p>
          <a:p>
            <a:pPr lvl="2"/>
            <a:r>
              <a:rPr lang="en-US" sz="2800" dirty="0" smtClean="0">
                <a:solidFill>
                  <a:schemeClr val="accent6">
                    <a:lumMod val="75000"/>
                  </a:schemeClr>
                </a:solidFill>
              </a:rPr>
              <a:t>Crop rotation- changing of fields over time.</a:t>
            </a:r>
          </a:p>
          <a:p>
            <a:pPr lvl="2"/>
            <a:r>
              <a:rPr lang="en-US" sz="2800" dirty="0" smtClean="0">
                <a:solidFill>
                  <a:schemeClr val="accent6">
                    <a:lumMod val="75000"/>
                  </a:schemeClr>
                </a:solidFill>
              </a:rPr>
              <a:t>Old system: 2 fields, 1 planted, 1 fallow</a:t>
            </a:r>
          </a:p>
          <a:p>
            <a:pPr lvl="2"/>
            <a:r>
              <a:rPr lang="en-US" sz="2800" dirty="0" smtClean="0">
                <a:solidFill>
                  <a:schemeClr val="accent6">
                    <a:lumMod val="75000"/>
                  </a:schemeClr>
                </a:solidFill>
              </a:rPr>
              <a:t>New system:</a:t>
            </a:r>
          </a:p>
          <a:p>
            <a:pPr lvl="2"/>
            <a:r>
              <a:rPr lang="en-US" sz="2800" dirty="0" smtClean="0">
                <a:solidFill>
                  <a:schemeClr val="accent6">
                    <a:lumMod val="75000"/>
                  </a:schemeClr>
                </a:solidFill>
              </a:rPr>
              <a:t> 3 fields, 1 for summer, 1 for spring, 1 fallow, served as a back-up if 1 field failed</a:t>
            </a:r>
          </a:p>
        </p:txBody>
      </p:sp>
    </p:spTree>
    <p:extLst>
      <p:ext uri="{BB962C8B-B14F-4D97-AF65-F5344CB8AC3E}">
        <p14:creationId xmlns:p14="http://schemas.microsoft.com/office/powerpoint/2010/main" val="21582751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Revival of Trade</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fontScale="92500" lnSpcReduction="10000"/>
          </a:bodyPr>
          <a:lstStyle/>
          <a:p>
            <a:r>
              <a:rPr lang="en-US" sz="3200" dirty="0" smtClean="0">
                <a:solidFill>
                  <a:schemeClr val="accent6">
                    <a:lumMod val="75000"/>
                  </a:schemeClr>
                </a:solidFill>
              </a:rPr>
              <a:t>More food from farmers led to an increase of population.</a:t>
            </a:r>
          </a:p>
          <a:p>
            <a:r>
              <a:rPr lang="en-US" sz="3200" dirty="0" smtClean="0">
                <a:solidFill>
                  <a:schemeClr val="accent6">
                    <a:lumMod val="75000"/>
                  </a:schemeClr>
                </a:solidFill>
              </a:rPr>
              <a:t>People were healthier and lived longer lives due to the better food supply.</a:t>
            </a:r>
          </a:p>
          <a:p>
            <a:r>
              <a:rPr lang="en-US" sz="3200" dirty="0" smtClean="0">
                <a:solidFill>
                  <a:schemeClr val="accent6">
                    <a:lumMod val="75000"/>
                  </a:schemeClr>
                </a:solidFill>
              </a:rPr>
              <a:t>Some areas specialized in what type of crop grew best there.</a:t>
            </a:r>
          </a:p>
          <a:p>
            <a:pPr lvl="2"/>
            <a:r>
              <a:rPr lang="en-US" sz="3000" dirty="0" smtClean="0">
                <a:solidFill>
                  <a:schemeClr val="accent6">
                    <a:lumMod val="75000"/>
                  </a:schemeClr>
                </a:solidFill>
              </a:rPr>
              <a:t>Spain=olives, France=grapes</a:t>
            </a:r>
          </a:p>
          <a:p>
            <a:r>
              <a:rPr lang="en-US" sz="3200" dirty="0" smtClean="0">
                <a:solidFill>
                  <a:schemeClr val="accent6">
                    <a:lumMod val="75000"/>
                  </a:schemeClr>
                </a:solidFill>
              </a:rPr>
              <a:t>High quality trade was more available for commoners.</a:t>
            </a:r>
          </a:p>
          <a:p>
            <a:pPr lvl="2"/>
            <a:r>
              <a:rPr lang="en-US" sz="2800" dirty="0" smtClean="0">
                <a:solidFill>
                  <a:schemeClr val="accent6">
                    <a:lumMod val="75000"/>
                  </a:schemeClr>
                </a:solidFill>
              </a:rPr>
              <a:t>They could buy things like pot, pans, sharp knives, or leather boots.</a:t>
            </a:r>
            <a:endParaRPr lang="en-US" sz="2800" dirty="0">
              <a:solidFill>
                <a:schemeClr val="accent6">
                  <a:lumMod val="75000"/>
                </a:schemeClr>
              </a:solidFill>
            </a:endParaRPr>
          </a:p>
        </p:txBody>
      </p:sp>
    </p:spTree>
    <p:extLst>
      <p:ext uri="{BB962C8B-B14F-4D97-AF65-F5344CB8AC3E}">
        <p14:creationId xmlns:p14="http://schemas.microsoft.com/office/powerpoint/2010/main" val="34943877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000" dirty="0" smtClean="0">
                <a:solidFill>
                  <a:srgbClr val="AD7D4D">
                    <a:lumMod val="75000"/>
                  </a:srgbClr>
                </a:solidFill>
              </a:rPr>
              <a:t>Revival of Trade</a:t>
            </a:r>
            <a:endParaRPr lang="en-US" dirty="0"/>
          </a:p>
        </p:txBody>
      </p:sp>
      <p:sp>
        <p:nvSpPr>
          <p:cNvPr id="3" name="Content Placeholder 2"/>
          <p:cNvSpPr>
            <a:spLocks noGrp="1"/>
          </p:cNvSpPr>
          <p:nvPr>
            <p:ph sz="quarter" idx="13"/>
          </p:nvPr>
        </p:nvSpPr>
        <p:spPr/>
        <p:txBody>
          <a:bodyPr>
            <a:normAutofit fontScale="92500"/>
          </a:bodyPr>
          <a:lstStyle/>
          <a:p>
            <a:r>
              <a:rPr lang="en-US" sz="3200" dirty="0" smtClean="0">
                <a:solidFill>
                  <a:schemeClr val="accent6">
                    <a:lumMod val="75000"/>
                  </a:schemeClr>
                </a:solidFill>
              </a:rPr>
              <a:t>Some cities were famous for a special product.</a:t>
            </a:r>
          </a:p>
          <a:p>
            <a:pPr lvl="2"/>
            <a:r>
              <a:rPr lang="en-US" sz="2800" dirty="0" smtClean="0">
                <a:solidFill>
                  <a:schemeClr val="accent6">
                    <a:lumMod val="75000"/>
                  </a:schemeClr>
                </a:solidFill>
              </a:rPr>
              <a:t>Spain=swords, Flanders=cloth</a:t>
            </a:r>
          </a:p>
          <a:p>
            <a:r>
              <a:rPr lang="en-US" sz="3200" dirty="0" smtClean="0">
                <a:solidFill>
                  <a:schemeClr val="accent6">
                    <a:lumMod val="75000"/>
                  </a:schemeClr>
                </a:solidFill>
              </a:rPr>
              <a:t>Merchants had to travel with very large amounts of money and were often robbed by bandits.</a:t>
            </a:r>
          </a:p>
          <a:p>
            <a:pPr lvl="2"/>
            <a:r>
              <a:rPr lang="en-US" sz="2800" dirty="0" smtClean="0">
                <a:solidFill>
                  <a:schemeClr val="accent6">
                    <a:lumMod val="75000"/>
                  </a:schemeClr>
                </a:solidFill>
              </a:rPr>
              <a:t>A letters of credit system was created. A merchant could deposit in one town and withdraw in another.</a:t>
            </a:r>
          </a:p>
          <a:p>
            <a:r>
              <a:rPr lang="en-US" sz="3200" dirty="0" smtClean="0">
                <a:solidFill>
                  <a:schemeClr val="accent6">
                    <a:lumMod val="75000"/>
                  </a:schemeClr>
                </a:solidFill>
              </a:rPr>
              <a:t>Towns grew larger because of the revival of trade.</a:t>
            </a:r>
          </a:p>
          <a:p>
            <a:pPr lvl="2"/>
            <a:r>
              <a:rPr lang="en-US" sz="2800" dirty="0" smtClean="0">
                <a:solidFill>
                  <a:schemeClr val="accent6">
                    <a:lumMod val="75000"/>
                  </a:schemeClr>
                </a:solidFill>
              </a:rPr>
              <a:t>Some had weekly markets, merchants and craftsmen set up shops, and fairs attracted people from all places and were a form of entertainment.</a:t>
            </a:r>
            <a:endParaRPr lang="en-US" sz="2800" dirty="0">
              <a:solidFill>
                <a:schemeClr val="accent6">
                  <a:lumMod val="75000"/>
                </a:schemeClr>
              </a:solidFill>
            </a:endParaRPr>
          </a:p>
        </p:txBody>
      </p:sp>
    </p:spTree>
    <p:extLst>
      <p:ext uri="{BB962C8B-B14F-4D97-AF65-F5344CB8AC3E}">
        <p14:creationId xmlns:p14="http://schemas.microsoft.com/office/powerpoint/2010/main" val="6143310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Guilds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fontScale="85000" lnSpcReduction="20000"/>
          </a:bodyPr>
          <a:lstStyle/>
          <a:p>
            <a:r>
              <a:rPr lang="en-US" sz="3200" dirty="0" smtClean="0">
                <a:solidFill>
                  <a:schemeClr val="accent6">
                    <a:lumMod val="75000"/>
                  </a:schemeClr>
                </a:solidFill>
              </a:rPr>
              <a:t>Artisans of the same area of expertise formed guilds together.</a:t>
            </a:r>
          </a:p>
          <a:p>
            <a:pPr lvl="1"/>
            <a:r>
              <a:rPr lang="en-US" sz="2800" u="sng" dirty="0" smtClean="0">
                <a:solidFill>
                  <a:schemeClr val="accent6">
                    <a:lumMod val="75000"/>
                  </a:schemeClr>
                </a:solidFill>
              </a:rPr>
              <a:t>Guild</a:t>
            </a:r>
            <a:r>
              <a:rPr lang="en-US" sz="2800" dirty="0" smtClean="0">
                <a:solidFill>
                  <a:schemeClr val="accent6">
                    <a:lumMod val="75000"/>
                  </a:schemeClr>
                </a:solidFill>
              </a:rPr>
              <a:t>-group of people practicing the same craft. </a:t>
            </a:r>
          </a:p>
          <a:p>
            <a:pPr lvl="2"/>
            <a:r>
              <a:rPr lang="en-US" sz="2600" dirty="0" smtClean="0">
                <a:solidFill>
                  <a:schemeClr val="accent6">
                    <a:lumMod val="75000"/>
                  </a:schemeClr>
                </a:solidFill>
              </a:rPr>
              <a:t>Example: tailor, fisherman, winemakers, blacksmith</a:t>
            </a:r>
          </a:p>
          <a:p>
            <a:pPr lvl="1"/>
            <a:r>
              <a:rPr lang="en-US" sz="2800" dirty="0" smtClean="0">
                <a:solidFill>
                  <a:schemeClr val="accent6">
                    <a:lumMod val="75000"/>
                  </a:schemeClr>
                </a:solidFill>
              </a:rPr>
              <a:t>The guild protected and regulated businesses. They watched the quality of goods and set fixed prices on items. If a member produced cheap items or cheated his customers, punishments were set.</a:t>
            </a:r>
          </a:p>
          <a:p>
            <a:pPr lvl="1"/>
            <a:endParaRPr lang="en-US" sz="28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81200"/>
            <a:ext cx="4095750" cy="375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457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normAutofit/>
          </a:bodyPr>
          <a:lstStyle/>
          <a:p>
            <a:r>
              <a:rPr lang="en-US" sz="5600" dirty="0" smtClean="0"/>
              <a:t>Politics</a:t>
            </a:r>
            <a:endParaRPr lang="en-US" sz="5600" dirty="0"/>
          </a:p>
        </p:txBody>
      </p:sp>
    </p:spTree>
    <p:extLst>
      <p:ext uri="{BB962C8B-B14F-4D97-AF65-F5344CB8AC3E}">
        <p14:creationId xmlns:p14="http://schemas.microsoft.com/office/powerpoint/2010/main" val="28265950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Early European Rulers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In early 530’s Franks controlled most of France and Germany.</a:t>
            </a:r>
          </a:p>
          <a:p>
            <a:r>
              <a:rPr lang="en-US" sz="3200" dirty="0" smtClean="0">
                <a:solidFill>
                  <a:schemeClr val="accent6">
                    <a:lumMod val="75000"/>
                  </a:schemeClr>
                </a:solidFill>
              </a:rPr>
              <a:t>The Franks were wealthy, but they had a weak government, so they broke into smaller kingdoms.</a:t>
            </a:r>
            <a:endParaRPr lang="en-US" sz="3200" dirty="0">
              <a:solidFill>
                <a:schemeClr val="accent6">
                  <a:lumMod val="75000"/>
                </a:schemeClr>
              </a:solidFill>
            </a:endParaRPr>
          </a:p>
          <a:p>
            <a:r>
              <a:rPr lang="en-US" sz="3200" dirty="0" smtClean="0">
                <a:solidFill>
                  <a:schemeClr val="accent6">
                    <a:lumMod val="75000"/>
                  </a:schemeClr>
                </a:solidFill>
              </a:rPr>
              <a:t>Charles Martel (a.k.a. Charles the Hammer) reunited the Franks.</a:t>
            </a:r>
          </a:p>
          <a:p>
            <a:pPr lvl="2"/>
            <a:r>
              <a:rPr lang="en-US" sz="2800" dirty="0" smtClean="0">
                <a:solidFill>
                  <a:schemeClr val="accent6">
                    <a:lumMod val="75000"/>
                  </a:schemeClr>
                </a:solidFill>
              </a:rPr>
              <a:t>He defeated the Spanish Muslims in Spain in 732.</a:t>
            </a:r>
          </a:p>
          <a:p>
            <a:pPr lvl="2"/>
            <a:r>
              <a:rPr lang="en-US" sz="2800" dirty="0" smtClean="0">
                <a:solidFill>
                  <a:schemeClr val="accent6">
                    <a:lumMod val="75000"/>
                  </a:schemeClr>
                </a:solidFill>
              </a:rPr>
              <a:t>Charles the Hammer’s son was Pepin the Short.</a:t>
            </a:r>
            <a:endParaRPr lang="en-US" sz="2800" dirty="0">
              <a:solidFill>
                <a:schemeClr val="accent6">
                  <a:lumMod val="75000"/>
                </a:schemeClr>
              </a:solidFill>
            </a:endParaRPr>
          </a:p>
        </p:txBody>
      </p:sp>
    </p:spTree>
    <p:extLst>
      <p:ext uri="{BB962C8B-B14F-4D97-AF65-F5344CB8AC3E}">
        <p14:creationId xmlns:p14="http://schemas.microsoft.com/office/powerpoint/2010/main" val="40225881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Early European </a:t>
            </a:r>
            <a:r>
              <a:rPr lang="en-US" sz="5600" dirty="0" smtClean="0">
                <a:solidFill>
                  <a:srgbClr val="AD7D4D">
                    <a:lumMod val="75000"/>
                  </a:srgbClr>
                </a:solidFill>
              </a:rPr>
              <a:t>Rulers</a:t>
            </a:r>
            <a:endParaRPr lang="en-US" dirty="0"/>
          </a:p>
        </p:txBody>
      </p:sp>
      <p:sp>
        <p:nvSpPr>
          <p:cNvPr id="3" name="Content Placeholder 2"/>
          <p:cNvSpPr>
            <a:spLocks noGrp="1"/>
          </p:cNvSpPr>
          <p:nvPr>
            <p:ph sz="quarter" idx="13"/>
          </p:nvPr>
        </p:nvSpPr>
        <p:spPr>
          <a:xfrm>
            <a:off x="276225" y="1298448"/>
            <a:ext cx="4251960" cy="5102352"/>
          </a:xfrm>
        </p:spPr>
        <p:txBody>
          <a:bodyPr>
            <a:normAutofit fontScale="77500" lnSpcReduction="20000"/>
          </a:bodyPr>
          <a:lstStyle/>
          <a:p>
            <a:r>
              <a:rPr lang="en-US" sz="3200" dirty="0" smtClean="0">
                <a:solidFill>
                  <a:schemeClr val="accent6">
                    <a:lumMod val="75000"/>
                  </a:schemeClr>
                </a:solidFill>
              </a:rPr>
              <a:t>Pepin the Short was the first king of the new dynasty, and had a son named Charlemagne.</a:t>
            </a:r>
          </a:p>
          <a:p>
            <a:r>
              <a:rPr lang="en-US" sz="3200" dirty="0" smtClean="0">
                <a:solidFill>
                  <a:schemeClr val="accent6">
                    <a:lumMod val="75000"/>
                  </a:schemeClr>
                </a:solidFill>
              </a:rPr>
              <a:t>Charlemagne was very famous and became king at 26 years old.</a:t>
            </a:r>
          </a:p>
          <a:p>
            <a:pPr lvl="2"/>
            <a:r>
              <a:rPr lang="en-US" sz="2800" dirty="0" smtClean="0">
                <a:solidFill>
                  <a:schemeClr val="accent6">
                    <a:lumMod val="75000"/>
                  </a:schemeClr>
                </a:solidFill>
              </a:rPr>
              <a:t>He was a devout </a:t>
            </a:r>
            <a:r>
              <a:rPr lang="en-US" sz="2800" dirty="0">
                <a:solidFill>
                  <a:schemeClr val="accent6">
                    <a:lumMod val="75000"/>
                  </a:schemeClr>
                </a:solidFill>
              </a:rPr>
              <a:t>C</a:t>
            </a:r>
            <a:r>
              <a:rPr lang="en-US" sz="2800" dirty="0" smtClean="0">
                <a:solidFill>
                  <a:schemeClr val="accent6">
                    <a:lumMod val="75000"/>
                  </a:schemeClr>
                </a:solidFill>
              </a:rPr>
              <a:t>hristian and wanted to rule a </a:t>
            </a:r>
            <a:r>
              <a:rPr lang="en-US" sz="2800" dirty="0">
                <a:solidFill>
                  <a:schemeClr val="accent6">
                    <a:lumMod val="75000"/>
                  </a:schemeClr>
                </a:solidFill>
              </a:rPr>
              <a:t>C</a:t>
            </a:r>
            <a:r>
              <a:rPr lang="en-US" sz="2800" dirty="0" smtClean="0">
                <a:solidFill>
                  <a:schemeClr val="accent6">
                    <a:lumMod val="75000"/>
                  </a:schemeClr>
                </a:solidFill>
              </a:rPr>
              <a:t>hristian empire. </a:t>
            </a:r>
          </a:p>
          <a:p>
            <a:pPr lvl="2"/>
            <a:r>
              <a:rPr lang="en-US" sz="2800" dirty="0" smtClean="0">
                <a:solidFill>
                  <a:schemeClr val="accent6">
                    <a:lumMod val="75000"/>
                  </a:schemeClr>
                </a:solidFill>
              </a:rPr>
              <a:t>He forced pagan Saxons to convert or be killed.</a:t>
            </a:r>
          </a:p>
          <a:p>
            <a:pPr lvl="2"/>
            <a:r>
              <a:rPr lang="en-US" sz="2800" dirty="0" smtClean="0">
                <a:solidFill>
                  <a:schemeClr val="accent6">
                    <a:lumMod val="75000"/>
                  </a:schemeClr>
                </a:solidFill>
              </a:rPr>
              <a:t>His kingdom lost against converting the Muslims, but it inspired an epic poem called the </a:t>
            </a:r>
            <a:r>
              <a:rPr lang="en-US" sz="2800" i="1" dirty="0" smtClean="0">
                <a:solidFill>
                  <a:schemeClr val="accent6">
                    <a:lumMod val="75000"/>
                  </a:schemeClr>
                </a:solidFill>
              </a:rPr>
              <a:t>Song of Roland</a:t>
            </a:r>
            <a:r>
              <a:rPr lang="en-US" sz="2800" dirty="0" smtClean="0">
                <a:solidFill>
                  <a:schemeClr val="accent6">
                    <a:lumMod val="75000"/>
                  </a:schemeClr>
                </a:solidFill>
              </a:rPr>
              <a:t>.</a:t>
            </a:r>
            <a:endParaRPr lang="en-US" sz="28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447800"/>
            <a:ext cx="3952875" cy="4777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7975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Early European </a:t>
            </a:r>
            <a:r>
              <a:rPr lang="en-US" sz="5600" dirty="0" smtClean="0">
                <a:solidFill>
                  <a:srgbClr val="AD7D4D">
                    <a:lumMod val="75000"/>
                  </a:srgbClr>
                </a:solidFill>
              </a:rPr>
              <a:t>Rulers</a:t>
            </a:r>
            <a:endParaRPr lang="en-US" dirty="0"/>
          </a:p>
        </p:txBody>
      </p:sp>
      <p:sp>
        <p:nvSpPr>
          <p:cNvPr id="3" name="Content Placeholder 2"/>
          <p:cNvSpPr>
            <a:spLocks noGrp="1"/>
          </p:cNvSpPr>
          <p:nvPr>
            <p:ph sz="quarter" idx="13"/>
          </p:nvPr>
        </p:nvSpPr>
        <p:spPr/>
        <p:txBody>
          <a:bodyPr>
            <a:normAutofit lnSpcReduction="10000"/>
          </a:bodyPr>
          <a:lstStyle/>
          <a:p>
            <a:pPr lvl="2"/>
            <a:r>
              <a:rPr lang="en-US" sz="2800" dirty="0" smtClean="0">
                <a:solidFill>
                  <a:schemeClr val="accent6">
                    <a:lumMod val="75000"/>
                  </a:schemeClr>
                </a:solidFill>
              </a:rPr>
              <a:t>At 800, his empire included most of central and western Europe.</a:t>
            </a:r>
          </a:p>
          <a:p>
            <a:pPr lvl="2"/>
            <a:r>
              <a:rPr lang="en-US" sz="2800" dirty="0" smtClean="0">
                <a:solidFill>
                  <a:schemeClr val="accent6">
                    <a:lumMod val="75000"/>
                  </a:schemeClr>
                </a:solidFill>
              </a:rPr>
              <a:t>Charlemagne was a just and fair ruler who liked law, learning, and music. He created  a palace school and library and encouraged the learning of Greek and Latin. </a:t>
            </a:r>
          </a:p>
          <a:p>
            <a:pPr lvl="2"/>
            <a:r>
              <a:rPr lang="en-US" sz="2800" dirty="0" smtClean="0">
                <a:solidFill>
                  <a:schemeClr val="accent6">
                    <a:lumMod val="75000"/>
                  </a:schemeClr>
                </a:solidFill>
              </a:rPr>
              <a:t>Charlemagne had a weak government because he ruled personally, causing him to rely on the pope.</a:t>
            </a:r>
          </a:p>
          <a:p>
            <a:r>
              <a:rPr lang="en-US" sz="3200" dirty="0" smtClean="0">
                <a:solidFill>
                  <a:schemeClr val="accent6">
                    <a:lumMod val="75000"/>
                  </a:schemeClr>
                </a:solidFill>
              </a:rPr>
              <a:t>Otto the Great was a German king during 960. He built a small empire and used the church to support his authority.</a:t>
            </a:r>
          </a:p>
          <a:p>
            <a:pPr marL="0" indent="0">
              <a:buNone/>
            </a:pPr>
            <a:endParaRPr lang="en-US" sz="3200" dirty="0">
              <a:solidFill>
                <a:schemeClr val="accent6">
                  <a:lumMod val="75000"/>
                </a:schemeClr>
              </a:solidFill>
            </a:endParaRPr>
          </a:p>
        </p:txBody>
      </p:sp>
    </p:spTree>
    <p:extLst>
      <p:ext uri="{BB962C8B-B14F-4D97-AF65-F5344CB8AC3E}">
        <p14:creationId xmlns:p14="http://schemas.microsoft.com/office/powerpoint/2010/main" val="8725991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Early European Rulers</a:t>
            </a:r>
            <a:endParaRPr lang="en-US" dirty="0"/>
          </a:p>
        </p:txBody>
      </p:sp>
      <p:sp>
        <p:nvSpPr>
          <p:cNvPr id="3" name="Content Placeholder 2"/>
          <p:cNvSpPr>
            <a:spLocks noGrp="1"/>
          </p:cNvSpPr>
          <p:nvPr>
            <p:ph sz="quarter" idx="13"/>
          </p:nvPr>
        </p:nvSpPr>
        <p:spPr>
          <a:xfrm>
            <a:off x="304800" y="1196929"/>
            <a:ext cx="4251960" cy="5661071"/>
          </a:xfrm>
        </p:spPr>
        <p:txBody>
          <a:bodyPr>
            <a:normAutofit fontScale="62500" lnSpcReduction="20000"/>
          </a:bodyPr>
          <a:lstStyle/>
          <a:p>
            <a:r>
              <a:rPr lang="en-US" sz="3500" dirty="0" smtClean="0">
                <a:solidFill>
                  <a:schemeClr val="accent6">
                    <a:lumMod val="75000"/>
                  </a:schemeClr>
                </a:solidFill>
              </a:rPr>
              <a:t>In 1073, Pope Gregory VII believed that the pope had power over the Church and non secular leaders. </a:t>
            </a:r>
          </a:p>
          <a:p>
            <a:pPr lvl="2"/>
            <a:r>
              <a:rPr lang="en-US" sz="3000" dirty="0" smtClean="0">
                <a:solidFill>
                  <a:schemeClr val="accent6">
                    <a:lumMod val="75000"/>
                  </a:schemeClr>
                </a:solidFill>
              </a:rPr>
              <a:t>He also believed that the pope alone had the power to choose bishops and could remove emperors from the throne.</a:t>
            </a:r>
          </a:p>
          <a:p>
            <a:r>
              <a:rPr lang="en-US" sz="3500" dirty="0" smtClean="0">
                <a:solidFill>
                  <a:schemeClr val="accent6">
                    <a:lumMod val="75000"/>
                  </a:schemeClr>
                </a:solidFill>
              </a:rPr>
              <a:t>These beliefs enraged Henry IV who was the emperor at that time. </a:t>
            </a:r>
          </a:p>
          <a:p>
            <a:pPr lvl="2"/>
            <a:r>
              <a:rPr lang="en-US" sz="3000" dirty="0" smtClean="0">
                <a:solidFill>
                  <a:schemeClr val="accent6">
                    <a:lumMod val="75000"/>
                  </a:schemeClr>
                </a:solidFill>
              </a:rPr>
              <a:t>The king ignored the pope’s rules and the pope excommunicated the king from the religious community.</a:t>
            </a:r>
          </a:p>
          <a:p>
            <a:pPr lvl="2"/>
            <a:r>
              <a:rPr lang="en-US" sz="3000" dirty="0" smtClean="0">
                <a:solidFill>
                  <a:schemeClr val="accent6">
                    <a:lumMod val="75000"/>
                  </a:schemeClr>
                </a:solidFill>
              </a:rPr>
              <a:t>The king tried to remove the pope, so the pope freed the king’s subjects from their loyalty to him.</a:t>
            </a:r>
          </a:p>
          <a:p>
            <a:pPr lvl="2"/>
            <a:r>
              <a:rPr lang="en-US" sz="3000" dirty="0" smtClean="0">
                <a:solidFill>
                  <a:schemeClr val="accent6">
                    <a:lumMod val="75000"/>
                  </a:schemeClr>
                </a:solidFill>
              </a:rPr>
              <a:t>The rivalry continued long after their deaths.</a:t>
            </a:r>
          </a:p>
        </p:txBody>
      </p:sp>
      <p:sp>
        <p:nvSpPr>
          <p:cNvPr id="4" name="Content Placeholder 3"/>
          <p:cNvSpPr>
            <a:spLocks noGrp="1"/>
          </p:cNvSpPr>
          <p:nvPr>
            <p:ph sz="quarter" idx="14"/>
          </p:nvPr>
        </p:nvSpPr>
        <p:spPr/>
        <p:txBody>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447800"/>
            <a:ext cx="3324225" cy="4600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23824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Early European Rulers</a:t>
            </a:r>
            <a:endParaRPr lang="en-US" dirty="0"/>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In 1006, on his deathbed, the weak King Edward gave the throne to Harold Godwin.</a:t>
            </a:r>
          </a:p>
          <a:p>
            <a:pPr lvl="2"/>
            <a:r>
              <a:rPr lang="en-US" sz="2800" dirty="0" smtClean="0">
                <a:solidFill>
                  <a:schemeClr val="accent6">
                    <a:lumMod val="75000"/>
                  </a:schemeClr>
                </a:solidFill>
              </a:rPr>
              <a:t>This gained Harold two rivals who thought that they would be receiving the throne.</a:t>
            </a:r>
          </a:p>
          <a:p>
            <a:r>
              <a:rPr lang="en-US" sz="3200" dirty="0" smtClean="0">
                <a:solidFill>
                  <a:schemeClr val="accent6">
                    <a:lumMod val="75000"/>
                  </a:schemeClr>
                </a:solidFill>
              </a:rPr>
              <a:t>One of these men was William the conqueror who got his revenge on Harold by killing him in a war.</a:t>
            </a:r>
          </a:p>
          <a:p>
            <a:pPr lvl="2"/>
            <a:r>
              <a:rPr lang="en-US" sz="2800" dirty="0" smtClean="0">
                <a:solidFill>
                  <a:schemeClr val="accent6">
                    <a:lumMod val="75000"/>
                  </a:schemeClr>
                </a:solidFill>
              </a:rPr>
              <a:t>His troops burned and looted villages after their victory.</a:t>
            </a:r>
          </a:p>
          <a:p>
            <a:endParaRPr lang="en-US" sz="3200" dirty="0">
              <a:solidFill>
                <a:schemeClr val="accent6">
                  <a:lumMod val="75000"/>
                </a:schemeClr>
              </a:solidFill>
            </a:endParaRPr>
          </a:p>
        </p:txBody>
      </p:sp>
    </p:spTree>
    <p:extLst>
      <p:ext uri="{BB962C8B-B14F-4D97-AF65-F5344CB8AC3E}">
        <p14:creationId xmlns:p14="http://schemas.microsoft.com/office/powerpoint/2010/main" val="38532802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Early European Rulers</a:t>
            </a:r>
            <a:endParaRPr lang="en-US" dirty="0"/>
          </a:p>
        </p:txBody>
      </p:sp>
      <p:sp>
        <p:nvSpPr>
          <p:cNvPr id="3" name="Content Placeholder 2"/>
          <p:cNvSpPr>
            <a:spLocks noGrp="1"/>
          </p:cNvSpPr>
          <p:nvPr>
            <p:ph sz="quarter" idx="13"/>
          </p:nvPr>
        </p:nvSpPr>
        <p:spPr/>
        <p:txBody>
          <a:bodyPr>
            <a:normAutofit fontScale="85000" lnSpcReduction="20000"/>
          </a:bodyPr>
          <a:lstStyle/>
          <a:p>
            <a:r>
              <a:rPr lang="en-US" sz="3200" dirty="0" smtClean="0">
                <a:solidFill>
                  <a:schemeClr val="accent6">
                    <a:lumMod val="75000"/>
                  </a:schemeClr>
                </a:solidFill>
              </a:rPr>
              <a:t>When William took the throne, England changed into a feudal system.</a:t>
            </a:r>
          </a:p>
          <a:p>
            <a:pPr lvl="2"/>
            <a:r>
              <a:rPr lang="en-US" sz="2800" dirty="0" smtClean="0">
                <a:solidFill>
                  <a:schemeClr val="accent6">
                    <a:lumMod val="75000"/>
                  </a:schemeClr>
                </a:solidFill>
              </a:rPr>
              <a:t>There was a new ruling class; everyone in power was of Norman birth.</a:t>
            </a:r>
          </a:p>
          <a:p>
            <a:r>
              <a:rPr lang="en-US" sz="3200" dirty="0" smtClean="0">
                <a:solidFill>
                  <a:schemeClr val="accent6">
                    <a:lumMod val="75000"/>
                  </a:schemeClr>
                </a:solidFill>
              </a:rPr>
              <a:t>New kings tried to strengthen the government, but the feudal lords opposed.</a:t>
            </a:r>
          </a:p>
          <a:p>
            <a:pPr lvl="2"/>
            <a:r>
              <a:rPr lang="en-US" sz="2600" dirty="0" smtClean="0">
                <a:solidFill>
                  <a:schemeClr val="accent6">
                    <a:lumMod val="75000"/>
                  </a:schemeClr>
                </a:solidFill>
              </a:rPr>
              <a:t>In order to stand against the opposing feudal lords, the king had to hire barons to fight for him.</a:t>
            </a:r>
            <a:endParaRPr lang="en-US" sz="26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71600"/>
            <a:ext cx="3843338" cy="456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7299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Early European Rulers</a:t>
            </a:r>
            <a:endParaRPr lang="en-US" dirty="0"/>
          </a:p>
        </p:txBody>
      </p:sp>
      <p:sp>
        <p:nvSpPr>
          <p:cNvPr id="3" name="Content Placeholder 2"/>
          <p:cNvSpPr>
            <a:spLocks noGrp="1"/>
          </p:cNvSpPr>
          <p:nvPr>
            <p:ph sz="quarter" idx="13"/>
          </p:nvPr>
        </p:nvSpPr>
        <p:spPr>
          <a:xfrm>
            <a:off x="274320" y="1298448"/>
            <a:ext cx="8595360" cy="5254752"/>
          </a:xfrm>
        </p:spPr>
        <p:txBody>
          <a:bodyPr>
            <a:normAutofit fontScale="92500" lnSpcReduction="10000"/>
          </a:bodyPr>
          <a:lstStyle/>
          <a:p>
            <a:r>
              <a:rPr lang="en-US" sz="3200" dirty="0" smtClean="0">
                <a:solidFill>
                  <a:schemeClr val="accent6">
                    <a:lumMod val="75000"/>
                  </a:schemeClr>
                </a:solidFill>
              </a:rPr>
              <a:t>In 1204, King John tried to gain more power after a very weak rule. </a:t>
            </a:r>
          </a:p>
          <a:p>
            <a:pPr lvl="2"/>
            <a:r>
              <a:rPr lang="en-US" sz="2800" dirty="0" smtClean="0">
                <a:solidFill>
                  <a:schemeClr val="accent6">
                    <a:lumMod val="75000"/>
                  </a:schemeClr>
                </a:solidFill>
              </a:rPr>
              <a:t>To do this, he planned on raising taxes, but it caused a conflict with the barons.</a:t>
            </a:r>
          </a:p>
          <a:p>
            <a:pPr lvl="2"/>
            <a:r>
              <a:rPr lang="en-US" sz="2800" dirty="0" smtClean="0">
                <a:solidFill>
                  <a:schemeClr val="accent6">
                    <a:lumMod val="75000"/>
                  </a:schemeClr>
                </a:solidFill>
              </a:rPr>
              <a:t>The barons came together and formed the Magna </a:t>
            </a:r>
            <a:r>
              <a:rPr lang="en-US" sz="2800" dirty="0" err="1" smtClean="0">
                <a:solidFill>
                  <a:schemeClr val="accent6">
                    <a:lumMod val="75000"/>
                  </a:schemeClr>
                </a:solidFill>
              </a:rPr>
              <a:t>Carta</a:t>
            </a:r>
            <a:r>
              <a:rPr lang="en-US" sz="2800" dirty="0" smtClean="0">
                <a:solidFill>
                  <a:schemeClr val="accent6">
                    <a:lumMod val="75000"/>
                  </a:schemeClr>
                </a:solidFill>
              </a:rPr>
              <a:t> which was a document that demanded rights against King John’s military failures and high taxes.</a:t>
            </a:r>
          </a:p>
          <a:p>
            <a:pPr lvl="2"/>
            <a:r>
              <a:rPr lang="en-US" sz="2800" dirty="0" smtClean="0">
                <a:solidFill>
                  <a:schemeClr val="accent6">
                    <a:lumMod val="75000"/>
                  </a:schemeClr>
                </a:solidFill>
              </a:rPr>
              <a:t>King John agreed not to collect anymore taxes without the barons approval.</a:t>
            </a:r>
          </a:p>
          <a:p>
            <a:pPr lvl="2"/>
            <a:r>
              <a:rPr lang="en-US" sz="2800" dirty="0" smtClean="0">
                <a:solidFill>
                  <a:schemeClr val="accent6">
                    <a:lumMod val="75000"/>
                  </a:schemeClr>
                </a:solidFill>
              </a:rPr>
              <a:t>Today, we take the idea of trial by jury, rule by law, and rights of people from this event. </a:t>
            </a:r>
          </a:p>
          <a:p>
            <a:pPr lvl="2"/>
            <a:r>
              <a:rPr lang="en-US" sz="2800" dirty="0" smtClean="0">
                <a:solidFill>
                  <a:schemeClr val="accent6">
                    <a:lumMod val="75000"/>
                  </a:schemeClr>
                </a:solidFill>
              </a:rPr>
              <a:t>This action gave birth to Parliament which is a law-making body of representatives.</a:t>
            </a:r>
            <a:endParaRPr lang="en-US" sz="2800" dirty="0">
              <a:solidFill>
                <a:schemeClr val="accent6">
                  <a:lumMod val="75000"/>
                </a:schemeClr>
              </a:solidFill>
            </a:endParaRPr>
          </a:p>
        </p:txBody>
      </p:sp>
    </p:spTree>
    <p:extLst>
      <p:ext uri="{BB962C8B-B14F-4D97-AF65-F5344CB8AC3E}">
        <p14:creationId xmlns:p14="http://schemas.microsoft.com/office/powerpoint/2010/main" val="7999827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Early Hardships</a:t>
            </a:r>
            <a:endParaRPr lang="en-US" sz="5600" dirty="0">
              <a:solidFill>
                <a:schemeClr val="accent6">
                  <a:lumMod val="75000"/>
                </a:schemeClr>
              </a:solidFill>
            </a:endParaRPr>
          </a:p>
        </p:txBody>
      </p:sp>
      <p:sp>
        <p:nvSpPr>
          <p:cNvPr id="3" name="Content Placeholder 2"/>
          <p:cNvSpPr>
            <a:spLocks noGrp="1"/>
          </p:cNvSpPr>
          <p:nvPr>
            <p:ph sz="quarter" idx="13"/>
          </p:nvPr>
        </p:nvSpPr>
        <p:spPr>
          <a:xfrm>
            <a:off x="274320" y="1298448"/>
            <a:ext cx="8595360" cy="5178552"/>
          </a:xfrm>
        </p:spPr>
        <p:txBody>
          <a:bodyPr>
            <a:normAutofit lnSpcReduction="10000"/>
          </a:bodyPr>
          <a:lstStyle/>
          <a:p>
            <a:r>
              <a:rPr lang="en-US" sz="3200" dirty="0" smtClean="0">
                <a:solidFill>
                  <a:schemeClr val="accent6">
                    <a:lumMod val="75000"/>
                  </a:schemeClr>
                </a:solidFill>
              </a:rPr>
              <a:t>At one point in time, there was too much rain, and it gave the cattle a serious disease. </a:t>
            </a:r>
          </a:p>
          <a:p>
            <a:pPr lvl="2"/>
            <a:r>
              <a:rPr lang="en-US" sz="2800" dirty="0" smtClean="0">
                <a:solidFill>
                  <a:schemeClr val="accent6">
                    <a:lumMod val="75000"/>
                  </a:schemeClr>
                </a:solidFill>
              </a:rPr>
              <a:t>The cattle dies, crops died, and people starved. </a:t>
            </a:r>
          </a:p>
          <a:p>
            <a:pPr lvl="2"/>
            <a:r>
              <a:rPr lang="en-US" sz="2800" dirty="0" smtClean="0">
                <a:solidFill>
                  <a:schemeClr val="accent6">
                    <a:lumMod val="75000"/>
                  </a:schemeClr>
                </a:solidFill>
              </a:rPr>
              <a:t>This period of strife is known as the Great Famine.</a:t>
            </a:r>
          </a:p>
          <a:p>
            <a:r>
              <a:rPr lang="en-US" sz="3200" dirty="0" smtClean="0">
                <a:solidFill>
                  <a:schemeClr val="accent6">
                    <a:lumMod val="75000"/>
                  </a:schemeClr>
                </a:solidFill>
              </a:rPr>
              <a:t>There was a Hundred Years War between France and England.</a:t>
            </a:r>
          </a:p>
          <a:p>
            <a:pPr lvl="2"/>
            <a:r>
              <a:rPr lang="en-US" sz="2800" dirty="0" smtClean="0">
                <a:solidFill>
                  <a:schemeClr val="accent6">
                    <a:lumMod val="75000"/>
                  </a:schemeClr>
                </a:solidFill>
              </a:rPr>
              <a:t>English won early battles due to their longbow weapon.</a:t>
            </a:r>
          </a:p>
          <a:p>
            <a:pPr lvl="2"/>
            <a:r>
              <a:rPr lang="en-US" sz="2800" dirty="0" smtClean="0">
                <a:solidFill>
                  <a:schemeClr val="accent6">
                    <a:lumMod val="75000"/>
                  </a:schemeClr>
                </a:solidFill>
              </a:rPr>
              <a:t>Later, both sides developed guns and cannons.</a:t>
            </a:r>
          </a:p>
          <a:p>
            <a:pPr lvl="2"/>
            <a:r>
              <a:rPr lang="en-US" sz="2800" dirty="0" smtClean="0">
                <a:solidFill>
                  <a:schemeClr val="accent6">
                    <a:lumMod val="75000"/>
                  </a:schemeClr>
                </a:solidFill>
              </a:rPr>
              <a:t>Joan of Arc led the French to victory but was burned at the stake.</a:t>
            </a:r>
            <a:endParaRPr lang="en-US" sz="2800" dirty="0">
              <a:solidFill>
                <a:schemeClr val="accent6">
                  <a:lumMod val="75000"/>
                </a:schemeClr>
              </a:solidFill>
            </a:endParaRPr>
          </a:p>
        </p:txBody>
      </p:sp>
    </p:spTree>
    <p:extLst>
      <p:ext uri="{BB962C8B-B14F-4D97-AF65-F5344CB8AC3E}">
        <p14:creationId xmlns:p14="http://schemas.microsoft.com/office/powerpoint/2010/main" val="37636203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Early Hardships</a:t>
            </a:r>
            <a:endParaRPr lang="en-US" dirty="0"/>
          </a:p>
        </p:txBody>
      </p:sp>
      <p:sp>
        <p:nvSpPr>
          <p:cNvPr id="3" name="Content Placeholder 2"/>
          <p:cNvSpPr>
            <a:spLocks noGrp="1"/>
          </p:cNvSpPr>
          <p:nvPr>
            <p:ph sz="quarter" idx="13"/>
          </p:nvPr>
        </p:nvSpPr>
        <p:spPr>
          <a:xfrm>
            <a:off x="274320" y="1298448"/>
            <a:ext cx="8595360" cy="5330952"/>
          </a:xfrm>
        </p:spPr>
        <p:txBody>
          <a:bodyPr>
            <a:normAutofit fontScale="92500" lnSpcReduction="10000"/>
          </a:bodyPr>
          <a:lstStyle/>
          <a:p>
            <a:r>
              <a:rPr lang="en-US" sz="3200" dirty="0" smtClean="0">
                <a:solidFill>
                  <a:schemeClr val="accent6">
                    <a:lumMod val="75000"/>
                  </a:schemeClr>
                </a:solidFill>
              </a:rPr>
              <a:t>In 1347, the bubonic plague struck Europe.</a:t>
            </a:r>
          </a:p>
          <a:p>
            <a:pPr lvl="2"/>
            <a:r>
              <a:rPr lang="en-US" sz="2800" u="sng" dirty="0" smtClean="0">
                <a:solidFill>
                  <a:schemeClr val="accent6">
                    <a:lumMod val="75000"/>
                  </a:schemeClr>
                </a:solidFill>
              </a:rPr>
              <a:t>Plague</a:t>
            </a:r>
            <a:r>
              <a:rPr lang="en-US" sz="2800" dirty="0" smtClean="0">
                <a:solidFill>
                  <a:schemeClr val="accent6">
                    <a:lumMod val="75000"/>
                  </a:schemeClr>
                </a:solidFill>
              </a:rPr>
              <a:t>-deadly infection, </a:t>
            </a:r>
            <a:r>
              <a:rPr lang="en-US" sz="2800" u="sng" dirty="0" smtClean="0">
                <a:solidFill>
                  <a:schemeClr val="accent6">
                    <a:lumMod val="75000"/>
                  </a:schemeClr>
                </a:solidFill>
              </a:rPr>
              <a:t>epidemic</a:t>
            </a:r>
            <a:r>
              <a:rPr lang="en-US" sz="2800" dirty="0" smtClean="0">
                <a:solidFill>
                  <a:schemeClr val="accent6">
                    <a:lumMod val="75000"/>
                  </a:schemeClr>
                </a:solidFill>
              </a:rPr>
              <a:t>-widespread disease</a:t>
            </a:r>
          </a:p>
          <a:p>
            <a:pPr lvl="2"/>
            <a:r>
              <a:rPr lang="en-US" sz="2800" dirty="0" smtClean="0">
                <a:solidFill>
                  <a:schemeClr val="accent6">
                    <a:lumMod val="75000"/>
                  </a:schemeClr>
                </a:solidFill>
              </a:rPr>
              <a:t>It was called the Black Death because the bleeding left black spots on the skin.</a:t>
            </a:r>
          </a:p>
          <a:p>
            <a:pPr lvl="2"/>
            <a:r>
              <a:rPr lang="en-US" sz="2800" dirty="0" smtClean="0">
                <a:solidFill>
                  <a:schemeClr val="accent6">
                    <a:lumMod val="75000"/>
                  </a:schemeClr>
                </a:solidFill>
              </a:rPr>
              <a:t>Caused by infected fleas that live in rats, began in Asia and spread with trade.</a:t>
            </a:r>
          </a:p>
          <a:p>
            <a:pPr lvl="2"/>
            <a:r>
              <a:rPr lang="en-US" sz="2800" dirty="0" smtClean="0">
                <a:solidFill>
                  <a:schemeClr val="accent6">
                    <a:lumMod val="75000"/>
                  </a:schemeClr>
                </a:solidFill>
              </a:rPr>
              <a:t>1/3 of the population died and the Jews were used as scapegoats.</a:t>
            </a:r>
          </a:p>
          <a:p>
            <a:pPr lvl="2"/>
            <a:r>
              <a:rPr lang="en-US" sz="2800" u="sng" dirty="0" smtClean="0">
                <a:solidFill>
                  <a:schemeClr val="accent6">
                    <a:lumMod val="75000"/>
                  </a:schemeClr>
                </a:solidFill>
              </a:rPr>
              <a:t>Scapegoat</a:t>
            </a:r>
            <a:r>
              <a:rPr lang="en-US" sz="2800" dirty="0" smtClean="0">
                <a:solidFill>
                  <a:schemeClr val="accent6">
                    <a:lumMod val="75000"/>
                  </a:schemeClr>
                </a:solidFill>
              </a:rPr>
              <a:t>-when someone is blamed for something they did not do.</a:t>
            </a:r>
          </a:p>
          <a:p>
            <a:pPr lvl="2"/>
            <a:r>
              <a:rPr lang="en-US" sz="2800" dirty="0" smtClean="0">
                <a:solidFill>
                  <a:schemeClr val="accent6">
                    <a:lumMod val="75000"/>
                  </a:schemeClr>
                </a:solidFill>
              </a:rPr>
              <a:t>The pope told people not to kill the Jews but was widely ignored.</a:t>
            </a:r>
          </a:p>
          <a:p>
            <a:pPr lvl="2"/>
            <a:r>
              <a:rPr lang="en-US" sz="2800" dirty="0" smtClean="0">
                <a:solidFill>
                  <a:schemeClr val="accent6">
                    <a:lumMod val="75000"/>
                  </a:schemeClr>
                </a:solidFill>
              </a:rPr>
              <a:t>People in every class died because of this outrage.</a:t>
            </a:r>
          </a:p>
        </p:txBody>
      </p:sp>
    </p:spTree>
    <p:extLst>
      <p:ext uri="{BB962C8B-B14F-4D97-AF65-F5344CB8AC3E}">
        <p14:creationId xmlns:p14="http://schemas.microsoft.com/office/powerpoint/2010/main" val="5441588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normAutofit/>
          </a:bodyPr>
          <a:lstStyle/>
          <a:p>
            <a:r>
              <a:rPr lang="en-US" sz="5600" dirty="0" smtClean="0"/>
              <a:t>Social</a:t>
            </a:r>
            <a:endParaRPr lang="en-US" sz="5600" dirty="0"/>
          </a:p>
        </p:txBody>
      </p:sp>
    </p:spTree>
    <p:extLst>
      <p:ext uri="{BB962C8B-B14F-4D97-AF65-F5344CB8AC3E}">
        <p14:creationId xmlns:p14="http://schemas.microsoft.com/office/powerpoint/2010/main" val="23475443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A Feudal Country</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fontScale="92500" lnSpcReduction="10000"/>
          </a:bodyPr>
          <a:lstStyle/>
          <a:p>
            <a:r>
              <a:rPr lang="en-US" sz="3200" dirty="0" smtClean="0">
                <a:solidFill>
                  <a:schemeClr val="accent6">
                    <a:lumMod val="75000"/>
                  </a:schemeClr>
                </a:solidFill>
              </a:rPr>
              <a:t>The feudal system occurred because of a weak and broken government. </a:t>
            </a:r>
          </a:p>
          <a:p>
            <a:pPr lvl="2"/>
            <a:r>
              <a:rPr lang="en-US" sz="2800" dirty="0" smtClean="0">
                <a:solidFill>
                  <a:schemeClr val="accent6">
                    <a:lumMod val="75000"/>
                  </a:schemeClr>
                </a:solidFill>
              </a:rPr>
              <a:t>In this system a person who gets a fief, or piece of land, is called a vassal. The vassal pledges to the lord who granted him the fief.</a:t>
            </a:r>
          </a:p>
          <a:p>
            <a:pPr lvl="2"/>
            <a:r>
              <a:rPr lang="en-US" sz="2800" dirty="0" smtClean="0">
                <a:solidFill>
                  <a:schemeClr val="accent6">
                    <a:lumMod val="75000"/>
                  </a:schemeClr>
                </a:solidFill>
              </a:rPr>
              <a:t>When farmers were in trouble, they could go to a lord’s fortress for protection.</a:t>
            </a:r>
          </a:p>
          <a:p>
            <a:pPr lvl="2"/>
            <a:r>
              <a:rPr lang="en-US" sz="2800" dirty="0" smtClean="0">
                <a:solidFill>
                  <a:schemeClr val="accent6">
                    <a:lumMod val="75000"/>
                  </a:schemeClr>
                </a:solidFill>
              </a:rPr>
              <a:t>The lords controlled farms, market prices, and taxes in the region they ruled. </a:t>
            </a:r>
          </a:p>
          <a:p>
            <a:pPr lvl="2"/>
            <a:r>
              <a:rPr lang="en-US" sz="2800" dirty="0" smtClean="0">
                <a:solidFill>
                  <a:schemeClr val="accent6">
                    <a:lumMod val="75000"/>
                  </a:schemeClr>
                </a:solidFill>
              </a:rPr>
              <a:t>Knights in a feudal system came from a noble class. They trained early and learned how to be gentlemen. They operated on the code of chivalry.</a:t>
            </a:r>
          </a:p>
          <a:p>
            <a:pPr lvl="2"/>
            <a:endParaRPr lang="en-US" sz="2800" dirty="0">
              <a:solidFill>
                <a:schemeClr val="accent6">
                  <a:lumMod val="75000"/>
                </a:schemeClr>
              </a:solidFill>
            </a:endParaRPr>
          </a:p>
        </p:txBody>
      </p:sp>
    </p:spTree>
    <p:extLst>
      <p:ext uri="{BB962C8B-B14F-4D97-AF65-F5344CB8AC3E}">
        <p14:creationId xmlns:p14="http://schemas.microsoft.com/office/powerpoint/2010/main" val="39350105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err="1" smtClean="0">
                <a:solidFill>
                  <a:schemeClr val="accent6">
                    <a:lumMod val="75000"/>
                  </a:schemeClr>
                </a:solidFill>
              </a:rPr>
              <a:t>Manorialism</a:t>
            </a:r>
            <a:endParaRPr lang="en-US" sz="5600" dirty="0">
              <a:solidFill>
                <a:schemeClr val="accent6">
                  <a:lumMod val="75000"/>
                </a:schemeClr>
              </a:solidFill>
            </a:endParaRPr>
          </a:p>
        </p:txBody>
      </p:sp>
      <p:sp>
        <p:nvSpPr>
          <p:cNvPr id="3" name="Content Placeholder 2"/>
          <p:cNvSpPr>
            <a:spLocks noGrp="1"/>
          </p:cNvSpPr>
          <p:nvPr>
            <p:ph sz="quarter" idx="13"/>
          </p:nvPr>
        </p:nvSpPr>
        <p:spPr>
          <a:xfrm>
            <a:off x="274320" y="1298448"/>
            <a:ext cx="8595360" cy="5407152"/>
          </a:xfrm>
        </p:spPr>
        <p:txBody>
          <a:bodyPr>
            <a:normAutofit fontScale="92500" lnSpcReduction="20000"/>
          </a:bodyPr>
          <a:lstStyle/>
          <a:p>
            <a:r>
              <a:rPr lang="en-US" sz="3200" dirty="0" smtClean="0">
                <a:solidFill>
                  <a:schemeClr val="accent6">
                    <a:lumMod val="75000"/>
                  </a:schemeClr>
                </a:solidFill>
              </a:rPr>
              <a:t>After the feudal era, Europe moved on the </a:t>
            </a:r>
            <a:r>
              <a:rPr lang="en-US" sz="3200" dirty="0" err="1" smtClean="0">
                <a:solidFill>
                  <a:schemeClr val="accent6">
                    <a:lumMod val="75000"/>
                  </a:schemeClr>
                </a:solidFill>
              </a:rPr>
              <a:t>manorialism</a:t>
            </a:r>
            <a:r>
              <a:rPr lang="en-US" sz="3200" dirty="0" smtClean="0">
                <a:solidFill>
                  <a:schemeClr val="accent6">
                    <a:lumMod val="75000"/>
                  </a:schemeClr>
                </a:solidFill>
              </a:rPr>
              <a:t> system. </a:t>
            </a:r>
          </a:p>
          <a:p>
            <a:pPr lvl="2"/>
            <a:r>
              <a:rPr lang="en-US" sz="2800" dirty="0" err="1" smtClean="0">
                <a:solidFill>
                  <a:schemeClr val="accent6">
                    <a:lumMod val="75000"/>
                  </a:schemeClr>
                </a:solidFill>
              </a:rPr>
              <a:t>Manorialism</a:t>
            </a:r>
            <a:r>
              <a:rPr lang="en-US" sz="2800" dirty="0" smtClean="0">
                <a:solidFill>
                  <a:schemeClr val="accent6">
                    <a:lumMod val="75000"/>
                  </a:schemeClr>
                </a:solidFill>
              </a:rPr>
              <a:t>-when the lord of a manor governs the town surrounding it</a:t>
            </a:r>
          </a:p>
          <a:p>
            <a:pPr lvl="2"/>
            <a:r>
              <a:rPr lang="en-US" sz="2800" dirty="0" smtClean="0">
                <a:solidFill>
                  <a:schemeClr val="accent6">
                    <a:lumMod val="75000"/>
                  </a:schemeClr>
                </a:solidFill>
              </a:rPr>
              <a:t>The manor produced everything the village needed.</a:t>
            </a:r>
          </a:p>
          <a:p>
            <a:pPr lvl="2"/>
            <a:r>
              <a:rPr lang="en-US" sz="2800" dirty="0" smtClean="0">
                <a:solidFill>
                  <a:schemeClr val="accent6">
                    <a:lumMod val="75000"/>
                  </a:schemeClr>
                </a:solidFill>
              </a:rPr>
              <a:t>Everyone worked their share: women spin wool, men worked the land, butcher got the meat, and the carpenter and blacksmith worked at the estate.</a:t>
            </a:r>
          </a:p>
          <a:p>
            <a:pPr lvl="2"/>
            <a:r>
              <a:rPr lang="en-US" sz="2800" dirty="0" smtClean="0">
                <a:solidFill>
                  <a:schemeClr val="accent6">
                    <a:lumMod val="75000"/>
                  </a:schemeClr>
                </a:solidFill>
              </a:rPr>
              <a:t>The rule of the lady was to run the household. She made sure that there was enough food and linen and was properly educated. She ran the manor when the lord was away.</a:t>
            </a:r>
          </a:p>
          <a:p>
            <a:pPr lvl="2"/>
            <a:r>
              <a:rPr lang="en-US" sz="2800" dirty="0" smtClean="0">
                <a:solidFill>
                  <a:schemeClr val="accent6">
                    <a:lumMod val="75000"/>
                  </a:schemeClr>
                </a:solidFill>
              </a:rPr>
              <a:t>The lord settled arguments and taxed the farmers their crops.</a:t>
            </a:r>
          </a:p>
          <a:p>
            <a:pPr lvl="2"/>
            <a:endParaRPr lang="en-US" sz="2800" dirty="0">
              <a:solidFill>
                <a:schemeClr val="accent6">
                  <a:lumMod val="75000"/>
                </a:schemeClr>
              </a:solidFill>
            </a:endParaRPr>
          </a:p>
        </p:txBody>
      </p:sp>
    </p:spTree>
    <p:extLst>
      <p:ext uri="{BB962C8B-B14F-4D97-AF65-F5344CB8AC3E}">
        <p14:creationId xmlns:p14="http://schemas.microsoft.com/office/powerpoint/2010/main" val="25183769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Moorish Spain</a:t>
            </a:r>
            <a:endParaRPr lang="en-US" sz="5600" dirty="0">
              <a:solidFill>
                <a:schemeClr val="accent6">
                  <a:lumMod val="75000"/>
                </a:schemeClr>
              </a:solidFill>
            </a:endParaRPr>
          </a:p>
        </p:txBody>
      </p:sp>
      <p:sp>
        <p:nvSpPr>
          <p:cNvPr id="3" name="Content Placeholder 2"/>
          <p:cNvSpPr>
            <a:spLocks noGrp="1"/>
          </p:cNvSpPr>
          <p:nvPr>
            <p:ph sz="quarter" idx="13"/>
          </p:nvPr>
        </p:nvSpPr>
        <p:spPr>
          <a:xfrm>
            <a:off x="228600" y="1295400"/>
            <a:ext cx="4251960" cy="5257800"/>
          </a:xfrm>
        </p:spPr>
        <p:txBody>
          <a:bodyPr>
            <a:normAutofit fontScale="70000" lnSpcReduction="20000"/>
          </a:bodyPr>
          <a:lstStyle/>
          <a:p>
            <a:r>
              <a:rPr lang="en-US" sz="3200" dirty="0" smtClean="0">
                <a:solidFill>
                  <a:schemeClr val="accent6">
                    <a:lumMod val="75000"/>
                  </a:schemeClr>
                </a:solidFill>
              </a:rPr>
              <a:t>Spanish Muslims were known as Moors. </a:t>
            </a:r>
          </a:p>
          <a:p>
            <a:r>
              <a:rPr lang="en-US" sz="3200" dirty="0" smtClean="0">
                <a:solidFill>
                  <a:schemeClr val="accent6">
                    <a:lumMod val="75000"/>
                  </a:schemeClr>
                </a:solidFill>
              </a:rPr>
              <a:t>Moorish Spain quickly became the most advanced medieval civilization. </a:t>
            </a:r>
          </a:p>
          <a:p>
            <a:r>
              <a:rPr lang="en-US" sz="3200" dirty="0" smtClean="0">
                <a:solidFill>
                  <a:schemeClr val="accent6">
                    <a:lumMod val="75000"/>
                  </a:schemeClr>
                </a:solidFill>
              </a:rPr>
              <a:t>The capital of Moorish Spain was Cordoba.</a:t>
            </a:r>
          </a:p>
          <a:p>
            <a:pPr lvl="2"/>
            <a:r>
              <a:rPr lang="en-US" sz="2800" dirty="0" smtClean="0">
                <a:solidFill>
                  <a:schemeClr val="accent6">
                    <a:lumMod val="75000"/>
                  </a:schemeClr>
                </a:solidFill>
              </a:rPr>
              <a:t>It was the largest city and bookshops and public baths could be found there.</a:t>
            </a:r>
          </a:p>
          <a:p>
            <a:pPr lvl="2"/>
            <a:r>
              <a:rPr lang="en-US" sz="2800" dirty="0" smtClean="0">
                <a:solidFill>
                  <a:schemeClr val="accent6">
                    <a:lumMod val="75000"/>
                  </a:schemeClr>
                </a:solidFill>
              </a:rPr>
              <a:t>Houses had mosaic floors, gardens, and fountains. </a:t>
            </a:r>
          </a:p>
          <a:p>
            <a:r>
              <a:rPr lang="en-US" sz="3200" dirty="0" smtClean="0">
                <a:solidFill>
                  <a:schemeClr val="accent6">
                    <a:lumMod val="75000"/>
                  </a:schemeClr>
                </a:solidFill>
              </a:rPr>
              <a:t>Foreign students came to study philosophy, music, and medicine.</a:t>
            </a:r>
          </a:p>
          <a:p>
            <a:pPr lvl="2"/>
            <a:r>
              <a:rPr lang="en-US" sz="2800" dirty="0" smtClean="0">
                <a:solidFill>
                  <a:schemeClr val="accent6">
                    <a:lumMod val="75000"/>
                  </a:schemeClr>
                </a:solidFill>
              </a:rPr>
              <a:t>The science in Moorish Spain was much more advanced than any other cou</a:t>
            </a:r>
            <a:r>
              <a:rPr lang="en-US" sz="2800" dirty="0">
                <a:solidFill>
                  <a:schemeClr val="accent6">
                    <a:lumMod val="75000"/>
                  </a:schemeClr>
                </a:solidFill>
              </a:rPr>
              <a:t>n</a:t>
            </a:r>
            <a:r>
              <a:rPr lang="en-US" sz="2800" dirty="0" smtClean="0">
                <a:solidFill>
                  <a:schemeClr val="accent6">
                    <a:lumMod val="75000"/>
                  </a:schemeClr>
                </a:solidFill>
              </a:rPr>
              <a:t>try in Europe.</a:t>
            </a:r>
            <a:endParaRPr lang="en-US" sz="28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828800"/>
            <a:ext cx="4246948"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27935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a:solidFill>
                  <a:srgbClr val="AD7D4D">
                    <a:lumMod val="75000"/>
                  </a:srgbClr>
                </a:solidFill>
              </a:rPr>
              <a:t>Moorish Spain</a:t>
            </a:r>
            <a:endParaRPr lang="en-US" dirty="0"/>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The rulers of Moorish Spain were very tolerant of Christians and Jews.</a:t>
            </a:r>
          </a:p>
          <a:p>
            <a:pPr lvl="2"/>
            <a:r>
              <a:rPr lang="en-US" sz="2800" dirty="0" smtClean="0">
                <a:solidFill>
                  <a:schemeClr val="accent6">
                    <a:lumMod val="75000"/>
                  </a:schemeClr>
                </a:solidFill>
              </a:rPr>
              <a:t>They could hold high positions in society, and plus, converting them was impossible because the Muslims were greatly </a:t>
            </a:r>
            <a:r>
              <a:rPr lang="en-US" sz="2800" dirty="0" err="1" smtClean="0">
                <a:solidFill>
                  <a:schemeClr val="accent6">
                    <a:lumMod val="75000"/>
                  </a:schemeClr>
                </a:solidFill>
              </a:rPr>
              <a:t>outnumered</a:t>
            </a:r>
            <a:r>
              <a:rPr lang="en-US" sz="2800" dirty="0" smtClean="0">
                <a:solidFill>
                  <a:schemeClr val="accent6">
                    <a:lumMod val="75000"/>
                  </a:schemeClr>
                </a:solidFill>
              </a:rPr>
              <a:t>.</a:t>
            </a:r>
          </a:p>
          <a:p>
            <a:pPr lvl="2"/>
            <a:r>
              <a:rPr lang="en-US" sz="2800" dirty="0" smtClean="0">
                <a:solidFill>
                  <a:schemeClr val="accent6">
                    <a:lumMod val="75000"/>
                  </a:schemeClr>
                </a:solidFill>
              </a:rPr>
              <a:t>In return for not being persecuted, they had to pay a special tax and follow special rules.</a:t>
            </a:r>
          </a:p>
          <a:p>
            <a:r>
              <a:rPr lang="en-US" sz="3200" dirty="0" smtClean="0">
                <a:solidFill>
                  <a:schemeClr val="accent6">
                    <a:lumMod val="75000"/>
                  </a:schemeClr>
                </a:solidFill>
              </a:rPr>
              <a:t>In 1002, the Muslims lost control of Spain.</a:t>
            </a:r>
          </a:p>
          <a:p>
            <a:pPr lvl="2"/>
            <a:r>
              <a:rPr lang="en-US" sz="2800" dirty="0" smtClean="0">
                <a:solidFill>
                  <a:schemeClr val="accent6">
                    <a:lumMod val="75000"/>
                  </a:schemeClr>
                </a:solidFill>
              </a:rPr>
              <a:t>The kingdoms split, and later some united together.</a:t>
            </a:r>
          </a:p>
          <a:p>
            <a:pPr lvl="2"/>
            <a:endParaRPr lang="en-US" sz="2800" dirty="0" smtClean="0">
              <a:solidFill>
                <a:schemeClr val="accent6">
                  <a:lumMod val="75000"/>
                </a:schemeClr>
              </a:solidFill>
            </a:endParaRPr>
          </a:p>
        </p:txBody>
      </p:sp>
    </p:spTree>
    <p:extLst>
      <p:ext uri="{BB962C8B-B14F-4D97-AF65-F5344CB8AC3E}">
        <p14:creationId xmlns:p14="http://schemas.microsoft.com/office/powerpoint/2010/main" val="11642527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smtClean="0">
                <a:solidFill>
                  <a:srgbClr val="AD7D4D">
                    <a:lumMod val="75000"/>
                  </a:srgbClr>
                </a:solidFill>
              </a:rPr>
              <a:t>The Reconquista</a:t>
            </a:r>
            <a:endParaRPr lang="en-US" dirty="0"/>
          </a:p>
        </p:txBody>
      </p:sp>
      <p:sp>
        <p:nvSpPr>
          <p:cNvPr id="3" name="Content Placeholder 2"/>
          <p:cNvSpPr>
            <a:spLocks noGrp="1"/>
          </p:cNvSpPr>
          <p:nvPr>
            <p:ph sz="quarter" idx="13"/>
          </p:nvPr>
        </p:nvSpPr>
        <p:spPr>
          <a:xfrm>
            <a:off x="274320" y="1298448"/>
            <a:ext cx="8595360" cy="5330952"/>
          </a:xfrm>
        </p:spPr>
        <p:txBody>
          <a:bodyPr>
            <a:normAutofit/>
          </a:bodyPr>
          <a:lstStyle/>
          <a:p>
            <a:r>
              <a:rPr lang="en-US" sz="3200" dirty="0" smtClean="0">
                <a:solidFill>
                  <a:schemeClr val="accent6">
                    <a:lumMod val="75000"/>
                  </a:schemeClr>
                </a:solidFill>
              </a:rPr>
              <a:t>The pope ordered the soldiers to conquer the other kingdoms for Christendom, the movement was known as the Reconquista.</a:t>
            </a:r>
          </a:p>
          <a:p>
            <a:pPr lvl="2"/>
            <a:r>
              <a:rPr lang="en-US" sz="2800" dirty="0" smtClean="0">
                <a:solidFill>
                  <a:schemeClr val="accent6">
                    <a:lumMod val="75000"/>
                  </a:schemeClr>
                </a:solidFill>
              </a:rPr>
              <a:t>Toledo was apprehended and captured, and an alliance was formed. Soon only the nation of Granada was left.</a:t>
            </a:r>
          </a:p>
          <a:p>
            <a:pPr lvl="2"/>
            <a:r>
              <a:rPr lang="en-US" sz="2800" dirty="0" smtClean="0">
                <a:solidFill>
                  <a:schemeClr val="accent6">
                    <a:lumMod val="75000"/>
                  </a:schemeClr>
                </a:solidFill>
              </a:rPr>
              <a:t>Granada had to pay tribute in order to be left alone. This let them survive for a few centuries.</a:t>
            </a:r>
          </a:p>
          <a:p>
            <a:pPr lvl="2"/>
            <a:r>
              <a:rPr lang="en-US" sz="2800" dirty="0" smtClean="0">
                <a:solidFill>
                  <a:schemeClr val="accent6">
                    <a:lumMod val="75000"/>
                  </a:schemeClr>
                </a:solidFill>
              </a:rPr>
              <a:t>Ferdinand of Aragon and Isabella of Castile Leon united kingdoms. They conquered Granada and the pope was happy.</a:t>
            </a:r>
            <a:endParaRPr lang="en-US" sz="2800" dirty="0">
              <a:solidFill>
                <a:schemeClr val="accent6">
                  <a:lumMod val="75000"/>
                </a:schemeClr>
              </a:solidFill>
            </a:endParaRPr>
          </a:p>
        </p:txBody>
      </p:sp>
    </p:spTree>
    <p:extLst>
      <p:ext uri="{BB962C8B-B14F-4D97-AF65-F5344CB8AC3E}">
        <p14:creationId xmlns:p14="http://schemas.microsoft.com/office/powerpoint/2010/main" val="17311032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smtClean="0">
                <a:solidFill>
                  <a:srgbClr val="AD7D4D">
                    <a:lumMod val="75000"/>
                  </a:srgbClr>
                </a:solidFill>
              </a:rPr>
              <a:t>Religious Persecution</a:t>
            </a:r>
            <a:endParaRPr lang="en-US" dirty="0"/>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Until the 1300’s the Jew had lived safely, but then they were prosecuted. Isabella and Ferdinand wanted to reunite Spain as a Catholic country.</a:t>
            </a:r>
          </a:p>
          <a:p>
            <a:pPr lvl="2"/>
            <a:r>
              <a:rPr lang="en-US" sz="2800" dirty="0" smtClean="0">
                <a:solidFill>
                  <a:schemeClr val="accent6">
                    <a:lumMod val="75000"/>
                  </a:schemeClr>
                </a:solidFill>
              </a:rPr>
              <a:t>Many of them converted for fear of the punishments.</a:t>
            </a:r>
          </a:p>
          <a:p>
            <a:pPr lvl="2"/>
            <a:r>
              <a:rPr lang="en-US" sz="2800" dirty="0" smtClean="0">
                <a:solidFill>
                  <a:schemeClr val="accent6">
                    <a:lumMod val="75000"/>
                  </a:schemeClr>
                </a:solidFill>
              </a:rPr>
              <a:t>Muslims and Jews were forced to leave Spain and Portugal. This act harmed the economy and culture.</a:t>
            </a:r>
          </a:p>
          <a:p>
            <a:pPr lvl="2"/>
            <a:r>
              <a:rPr lang="en-US" sz="2800" dirty="0" smtClean="0">
                <a:solidFill>
                  <a:schemeClr val="accent6">
                    <a:lumMod val="75000"/>
                  </a:schemeClr>
                </a:solidFill>
              </a:rPr>
              <a:t>Cathedrals became universities where men were trained for priesthood.</a:t>
            </a:r>
          </a:p>
          <a:p>
            <a:pPr marL="342202" lvl="2" indent="0">
              <a:buNone/>
            </a:pPr>
            <a:endParaRPr lang="en-US" sz="2800" dirty="0">
              <a:solidFill>
                <a:schemeClr val="accent6">
                  <a:lumMod val="75000"/>
                </a:schemeClr>
              </a:solidFill>
            </a:endParaRPr>
          </a:p>
        </p:txBody>
      </p:sp>
    </p:spTree>
    <p:extLst>
      <p:ext uri="{BB962C8B-B14F-4D97-AF65-F5344CB8AC3E}">
        <p14:creationId xmlns:p14="http://schemas.microsoft.com/office/powerpoint/2010/main" val="25133668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600" dirty="0" smtClean="0">
                <a:solidFill>
                  <a:srgbClr val="AD7D4D">
                    <a:lumMod val="75000"/>
                  </a:srgbClr>
                </a:solidFill>
              </a:rPr>
              <a:t>Medieval Universities</a:t>
            </a:r>
            <a:endParaRPr lang="en-US" dirty="0"/>
          </a:p>
        </p:txBody>
      </p:sp>
      <p:sp>
        <p:nvSpPr>
          <p:cNvPr id="3" name="Content Placeholder 2"/>
          <p:cNvSpPr>
            <a:spLocks noGrp="1"/>
          </p:cNvSpPr>
          <p:nvPr>
            <p:ph sz="quarter" idx="13"/>
          </p:nvPr>
        </p:nvSpPr>
        <p:spPr>
          <a:xfrm>
            <a:off x="274320" y="1298448"/>
            <a:ext cx="8595360" cy="5254752"/>
          </a:xfrm>
        </p:spPr>
        <p:txBody>
          <a:bodyPr>
            <a:normAutofit fontScale="92500"/>
          </a:bodyPr>
          <a:lstStyle/>
          <a:p>
            <a:r>
              <a:rPr lang="en-US" sz="3200" dirty="0" smtClean="0">
                <a:solidFill>
                  <a:schemeClr val="accent6">
                    <a:lumMod val="75000"/>
                  </a:schemeClr>
                </a:solidFill>
              </a:rPr>
              <a:t>Medieval universities did not have a specific campus.</a:t>
            </a:r>
          </a:p>
          <a:p>
            <a:pPr lvl="2"/>
            <a:r>
              <a:rPr lang="en-US" sz="2800" dirty="0" smtClean="0">
                <a:solidFill>
                  <a:schemeClr val="accent6">
                    <a:lumMod val="75000"/>
                  </a:schemeClr>
                </a:solidFill>
              </a:rPr>
              <a:t>The professors and students made up the university.</a:t>
            </a:r>
          </a:p>
          <a:p>
            <a:pPr lvl="2"/>
            <a:r>
              <a:rPr lang="en-US" sz="2800" dirty="0" smtClean="0">
                <a:solidFill>
                  <a:schemeClr val="accent6">
                    <a:lumMod val="75000"/>
                  </a:schemeClr>
                </a:solidFill>
              </a:rPr>
              <a:t>Some times they were held in rented rooms or churches.</a:t>
            </a:r>
          </a:p>
          <a:p>
            <a:pPr lvl="2"/>
            <a:r>
              <a:rPr lang="en-US" sz="2800" dirty="0" smtClean="0">
                <a:solidFill>
                  <a:schemeClr val="accent6">
                    <a:lumMod val="75000"/>
                  </a:schemeClr>
                </a:solidFill>
              </a:rPr>
              <a:t>Students came from all over the world. Latin was the language everyone spoke there.</a:t>
            </a:r>
          </a:p>
          <a:p>
            <a:r>
              <a:rPr lang="en-US" sz="3200" dirty="0" smtClean="0">
                <a:solidFill>
                  <a:schemeClr val="accent6">
                    <a:lumMod val="75000"/>
                  </a:schemeClr>
                </a:solidFill>
              </a:rPr>
              <a:t>Thomas Aquinas was a professor.</a:t>
            </a:r>
          </a:p>
          <a:p>
            <a:pPr lvl="2"/>
            <a:r>
              <a:rPr lang="en-US" sz="2800" dirty="0" smtClean="0">
                <a:solidFill>
                  <a:schemeClr val="accent6">
                    <a:lumMod val="75000"/>
                  </a:schemeClr>
                </a:solidFill>
              </a:rPr>
              <a:t>He was very impressed by Aristotle’s beliefs.</a:t>
            </a:r>
          </a:p>
          <a:p>
            <a:pPr lvl="2"/>
            <a:r>
              <a:rPr lang="en-US" sz="2800" dirty="0" smtClean="0">
                <a:solidFill>
                  <a:schemeClr val="accent6">
                    <a:lumMod val="75000"/>
                  </a:schemeClr>
                </a:solidFill>
              </a:rPr>
              <a:t>He wanted to show that there was no difference between Aristotle’s teachings and God because faith and reason both came from God.</a:t>
            </a:r>
            <a:endParaRPr lang="en-US" sz="2800" dirty="0">
              <a:solidFill>
                <a:schemeClr val="accent6">
                  <a:lumMod val="75000"/>
                </a:schemeClr>
              </a:solidFill>
            </a:endParaRPr>
          </a:p>
        </p:txBody>
      </p:sp>
    </p:spTree>
    <p:extLst>
      <p:ext uri="{BB962C8B-B14F-4D97-AF65-F5344CB8AC3E}">
        <p14:creationId xmlns:p14="http://schemas.microsoft.com/office/powerpoint/2010/main" val="27609659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600" dirty="0" smtClean="0">
                <a:solidFill>
                  <a:schemeClr val="accent6">
                    <a:lumMod val="75000"/>
                  </a:schemeClr>
                </a:solidFill>
              </a:rPr>
              <a:t>Medieval Universities</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lnSpcReduction="10000"/>
          </a:bodyPr>
          <a:lstStyle/>
          <a:p>
            <a:r>
              <a:rPr lang="en-US" sz="3200" dirty="0" smtClean="0">
                <a:solidFill>
                  <a:schemeClr val="accent6">
                    <a:lumMod val="75000"/>
                  </a:schemeClr>
                </a:solidFill>
              </a:rPr>
              <a:t>Thomas Aquinas believed that the laws of nature could be applied to both the natural world and human affairs.</a:t>
            </a:r>
          </a:p>
          <a:p>
            <a:pPr lvl="2"/>
            <a:r>
              <a:rPr lang="en-US" sz="2800" dirty="0" smtClean="0">
                <a:solidFill>
                  <a:schemeClr val="accent6">
                    <a:lumMod val="75000"/>
                  </a:schemeClr>
                </a:solidFill>
              </a:rPr>
              <a:t>He said that the natural law could be used to prove God because everything is caused by something.</a:t>
            </a:r>
          </a:p>
          <a:p>
            <a:endParaRPr lang="en-US" sz="3200" dirty="0">
              <a:solidFill>
                <a:schemeClr val="accent6">
                  <a:lumMod val="75000"/>
                </a:schemeClr>
              </a:solidFill>
            </a:endParaRPr>
          </a:p>
        </p:txBody>
      </p:sp>
      <p:sp>
        <p:nvSpPr>
          <p:cNvPr id="4" name="Content Placeholder 3"/>
          <p:cNvSpPr>
            <a:spLocks noGrp="1"/>
          </p:cNvSpPr>
          <p:nvPr>
            <p:ph sz="quarter" idx="14"/>
          </p:nvPr>
        </p:nvSpPr>
        <p:spPr/>
        <p:txBody>
          <a:bodyPr/>
          <a:lstStyle/>
          <a:p>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295400"/>
            <a:ext cx="3306716"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87003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600" dirty="0" smtClean="0">
                <a:solidFill>
                  <a:schemeClr val="accent6">
                    <a:lumMod val="75000"/>
                  </a:schemeClr>
                </a:solidFill>
              </a:rPr>
              <a:t>The End of Medieval Europe</a:t>
            </a:r>
            <a:endParaRPr lang="en-US" sz="5600" dirty="0">
              <a:solidFill>
                <a:schemeClr val="accent6">
                  <a:lumMod val="75000"/>
                </a:schemeClr>
              </a:solidFill>
            </a:endParaRPr>
          </a:p>
        </p:txBody>
      </p:sp>
      <p:sp>
        <p:nvSpPr>
          <p:cNvPr id="3" name="Content Placeholder 2"/>
          <p:cNvSpPr>
            <a:spLocks noGrp="1"/>
          </p:cNvSpPr>
          <p:nvPr>
            <p:ph sz="quarter" idx="13"/>
          </p:nvPr>
        </p:nvSpPr>
        <p:spPr/>
        <p:txBody>
          <a:bodyPr>
            <a:normAutofit/>
          </a:bodyPr>
          <a:lstStyle/>
          <a:p>
            <a:r>
              <a:rPr lang="en-US" sz="3200" dirty="0" smtClean="0">
                <a:solidFill>
                  <a:schemeClr val="accent6">
                    <a:lumMod val="75000"/>
                  </a:schemeClr>
                </a:solidFill>
              </a:rPr>
              <a:t>Towards the end of medieval Europe, manor lords were desperate for workers.</a:t>
            </a:r>
          </a:p>
          <a:p>
            <a:pPr lvl="2"/>
            <a:r>
              <a:rPr lang="en-US" sz="2800" dirty="0" smtClean="0">
                <a:solidFill>
                  <a:schemeClr val="accent6">
                    <a:lumMod val="75000"/>
                  </a:schemeClr>
                </a:solidFill>
              </a:rPr>
              <a:t>Serfs moved to wherever the wages were high, so the lords tried to limit their movement.</a:t>
            </a:r>
          </a:p>
          <a:p>
            <a:pPr lvl="2"/>
            <a:r>
              <a:rPr lang="en-US" sz="2800" dirty="0" smtClean="0">
                <a:solidFill>
                  <a:schemeClr val="accent6">
                    <a:lumMod val="75000"/>
                  </a:schemeClr>
                </a:solidFill>
              </a:rPr>
              <a:t>This caused the peasants to revolt and they were eventually put down. However, this changed the traditional relationships in the social ladder. </a:t>
            </a:r>
          </a:p>
          <a:p>
            <a:pPr lvl="2"/>
            <a:r>
              <a:rPr lang="en-US" sz="2800" dirty="0" smtClean="0">
                <a:solidFill>
                  <a:schemeClr val="accent6">
                    <a:lumMod val="75000"/>
                  </a:schemeClr>
                </a:solidFill>
              </a:rPr>
              <a:t>The social classes were no longer stable and people began to act as individuals, heading more towards our current society.</a:t>
            </a:r>
            <a:endParaRPr lang="en-US" sz="2800" dirty="0">
              <a:solidFill>
                <a:schemeClr val="accent6">
                  <a:lumMod val="75000"/>
                </a:schemeClr>
              </a:solidFill>
            </a:endParaRPr>
          </a:p>
        </p:txBody>
      </p:sp>
    </p:spTree>
    <p:extLst>
      <p:ext uri="{BB962C8B-B14F-4D97-AF65-F5344CB8AC3E}">
        <p14:creationId xmlns:p14="http://schemas.microsoft.com/office/powerpoint/2010/main" val="7104389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TC101790490[[fn=Decatur]]</Template>
  <TotalTime>434</TotalTime>
  <Words>3092</Words>
  <Application>Microsoft Macintosh PowerPoint</Application>
  <PresentationFormat>On-screen Show (4:3)</PresentationFormat>
  <Paragraphs>253</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Soho</vt:lpstr>
      <vt:lpstr>European Middle Ages (7th Grade)</vt:lpstr>
      <vt:lpstr>Geography</vt:lpstr>
      <vt:lpstr>Topography</vt:lpstr>
      <vt:lpstr>Topography</vt:lpstr>
      <vt:lpstr>Topography</vt:lpstr>
      <vt:lpstr>Religion</vt:lpstr>
      <vt:lpstr>Religious Orders</vt:lpstr>
      <vt:lpstr>Religious Orders</vt:lpstr>
      <vt:lpstr>Religious Orders</vt:lpstr>
      <vt:lpstr>The Spread of Christianity</vt:lpstr>
      <vt:lpstr>The Spread of Christianity</vt:lpstr>
      <vt:lpstr>The Way of Christian Religion</vt:lpstr>
      <vt:lpstr>Christendom</vt:lpstr>
      <vt:lpstr>Religious Trifles</vt:lpstr>
      <vt:lpstr>Religious Crusades</vt:lpstr>
      <vt:lpstr>Religious Crusades</vt:lpstr>
      <vt:lpstr>Religious Crusades</vt:lpstr>
      <vt:lpstr>Religious Crusades</vt:lpstr>
      <vt:lpstr>Religious Crusades</vt:lpstr>
      <vt:lpstr>An Age of Faith: 1000-1300</vt:lpstr>
      <vt:lpstr>An Age of Faith: 1000-1300</vt:lpstr>
      <vt:lpstr>Achievements</vt:lpstr>
      <vt:lpstr>Advances in Farming</vt:lpstr>
      <vt:lpstr>Revival of Trade</vt:lpstr>
      <vt:lpstr>Revival of Trade</vt:lpstr>
      <vt:lpstr>Guilds</vt:lpstr>
      <vt:lpstr>Politics</vt:lpstr>
      <vt:lpstr>Early European Rulers</vt:lpstr>
      <vt:lpstr>Early European Rulers</vt:lpstr>
      <vt:lpstr>Early European Rulers</vt:lpstr>
      <vt:lpstr>Early European Rulers</vt:lpstr>
      <vt:lpstr>Early European Rulers</vt:lpstr>
      <vt:lpstr>Early European Rulers</vt:lpstr>
      <vt:lpstr>Early European Rulers</vt:lpstr>
      <vt:lpstr>Early Hardships</vt:lpstr>
      <vt:lpstr>Early Hardships</vt:lpstr>
      <vt:lpstr>Social</vt:lpstr>
      <vt:lpstr>A Feudal Country</vt:lpstr>
      <vt:lpstr>Manorialism</vt:lpstr>
      <vt:lpstr>Moorish Spain</vt:lpstr>
      <vt:lpstr>Moorish Spain</vt:lpstr>
      <vt:lpstr>The Reconquista</vt:lpstr>
      <vt:lpstr>Religious Persecution</vt:lpstr>
      <vt:lpstr>Medieval Universities</vt:lpstr>
      <vt:lpstr>Medieval Universities</vt:lpstr>
      <vt:lpstr>The End of Medieval Europe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Middle Ages</dc:title>
  <dc:creator>Patrick Doty</dc:creator>
  <cp:lastModifiedBy>Lyman Dayton</cp:lastModifiedBy>
  <cp:revision>40</cp:revision>
  <dcterms:created xsi:type="dcterms:W3CDTF">2012-02-01T01:52:25Z</dcterms:created>
  <dcterms:modified xsi:type="dcterms:W3CDTF">2012-02-15T06:14:14Z</dcterms:modified>
</cp:coreProperties>
</file>