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1" r:id="rId6"/>
    <p:sldId id="260" r:id="rId7"/>
    <p:sldId id="264" r:id="rId8"/>
    <p:sldId id="262" r:id="rId9"/>
    <p:sldId id="265" r:id="rId10"/>
    <p:sldId id="267" r:id="rId11"/>
    <p:sldId id="271" r:id="rId12"/>
    <p:sldId id="268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CDD-3BDA-4A72-A59F-D48084E32E98}" type="datetimeFigureOut">
              <a:rPr lang="en-US" smtClean="0"/>
              <a:pPr/>
              <a:t>1/31/2011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0D0B2-11FA-47D5-B531-F68CE1E34E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67E4CDD-3BDA-4A72-A59F-D48084E32E98}" type="datetimeFigureOut">
              <a:rPr lang="en-US" smtClean="0"/>
              <a:pPr/>
              <a:t>1/31/2011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810D0B2-11FA-47D5-B531-F68CE1E34E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CDD-3BDA-4A72-A59F-D48084E32E98}" type="datetimeFigureOut">
              <a:rPr lang="en-US" smtClean="0"/>
              <a:pPr/>
              <a:t>1/31/2011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D0B2-11FA-47D5-B531-F68CE1E34E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CDD-3BDA-4A72-A59F-D48084E32E98}" type="datetimeFigureOut">
              <a:rPr lang="en-US" smtClean="0"/>
              <a:pPr/>
              <a:t>1/31/2011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D0B2-11FA-47D5-B531-F68CE1E34E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D0B2-11FA-47D5-B531-F68CE1E34E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CDD-3BDA-4A72-A59F-D48084E32E98}" type="datetimeFigureOut">
              <a:rPr lang="en-US" smtClean="0"/>
              <a:pPr/>
              <a:t>1/31/2011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CDD-3BDA-4A72-A59F-D48084E32E98}" type="datetimeFigureOut">
              <a:rPr lang="en-US" smtClean="0"/>
              <a:pPr/>
              <a:t>1/31/2011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D0B2-11FA-47D5-B531-F68CE1E34E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CDD-3BDA-4A72-A59F-D48084E32E98}" type="datetimeFigureOut">
              <a:rPr lang="en-US" smtClean="0"/>
              <a:pPr/>
              <a:t>1/31/2011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D0B2-11FA-47D5-B531-F68CE1E34E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67E4CDD-3BDA-4A72-A59F-D48084E32E98}" type="datetimeFigureOut">
              <a:rPr lang="en-US" smtClean="0"/>
              <a:pPr/>
              <a:t>1/31/2011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10D0B2-11FA-47D5-B531-F68CE1E34E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CDD-3BDA-4A72-A59F-D48084E32E98}" type="datetimeFigureOut">
              <a:rPr lang="en-US" smtClean="0"/>
              <a:pPr/>
              <a:t>1/31/2011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10D0B2-11FA-47D5-B531-F68CE1E34E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CDD-3BDA-4A72-A59F-D48084E32E98}" type="datetimeFigureOut">
              <a:rPr lang="en-US" smtClean="0"/>
              <a:pPr/>
              <a:t>1/31/2011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D0B2-11FA-47D5-B531-F68CE1E34E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CDD-3BDA-4A72-A59F-D48084E32E98}" type="datetimeFigureOut">
              <a:rPr lang="en-US" smtClean="0"/>
              <a:pPr/>
              <a:t>1/31/2011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D0B2-11FA-47D5-B531-F68CE1E34E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67E4CDD-3BDA-4A72-A59F-D48084E32E98}" type="datetimeFigureOut">
              <a:rPr lang="en-US" smtClean="0"/>
              <a:pPr/>
              <a:t>1/31/2011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810D0B2-11FA-47D5-B531-F68CE1E34E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Discovering the True Intention of these Clever Animal Stories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Fables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51054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Lived from 620-560 B.C.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Not much is known about him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No one is certain where he is from, or what he looks like because he was depicted in different ways; as a disfigured man or as a handsome, strong man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Many scholars deny he ever existed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He was a slave in the 6</a:t>
            </a:r>
            <a:r>
              <a:rPr lang="en-US" baseline="30000" dirty="0" smtClean="0"/>
              <a:t>th</a:t>
            </a:r>
            <a:r>
              <a:rPr lang="en-US" dirty="0" smtClean="0"/>
              <a:t> century B.C.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He eventually freed by his master most likely due to his wit</a:t>
            </a:r>
          </a:p>
          <a:p>
            <a:pPr lvl="1">
              <a:buNone/>
            </a:pPr>
            <a:endParaRPr lang="en-US" dirty="0" smtClean="0">
              <a:solidFill>
                <a:srgbClr val="FFC000"/>
              </a:solidFill>
            </a:endParaRPr>
          </a:p>
          <a:p>
            <a:r>
              <a:rPr lang="en-US" dirty="0" smtClean="0"/>
              <a:t>Aesop composed many fables that were passed down orally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Aesop</a:t>
            </a:r>
            <a:endParaRPr lang="en-US" dirty="0"/>
          </a:p>
        </p:txBody>
      </p:sp>
      <p:pic>
        <p:nvPicPr>
          <p:cNvPr id="4" name="Picture 2" descr="http://virgo.bibl.u-szeged.hu/wm/paint/auth/velazquez/velazquez.aes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838200"/>
            <a:ext cx="2566159" cy="510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fable is a short animal tale with a moral tagged on in the form of a proverb</a:t>
            </a:r>
          </a:p>
          <a:p>
            <a:endParaRPr lang="en-US" dirty="0" smtClean="0"/>
          </a:p>
          <a:p>
            <a:r>
              <a:rPr lang="en-US" dirty="0" smtClean="0"/>
              <a:t>Always features animals, plants, inanimate objects, or forces of nature which are </a:t>
            </a:r>
            <a:r>
              <a:rPr lang="en-US" i="1" dirty="0" smtClean="0"/>
              <a:t>anthropomorphized</a:t>
            </a:r>
            <a:r>
              <a:rPr lang="en-US" dirty="0" smtClean="0"/>
              <a:t>  (human qualities to animals)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Fable Requirements</a:t>
            </a:r>
            <a:endParaRPr lang="en-US" dirty="0"/>
          </a:p>
        </p:txBody>
      </p:sp>
      <p:pic>
        <p:nvPicPr>
          <p:cNvPr id="4" name="Picture 2" descr="http://www.people.fas.harvard.edu/~mshell/fox%20and%20crow%20aesop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4191000"/>
            <a:ext cx="2594885" cy="2371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5029200" cy="4953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Aesop was able to stand up to his accusers and point out their ironies and hypocrisy through his clever fables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His tales told of human folly and the abuses of power (much like our political cartoons), and he lived during a period of dictatorial/oppressive rule in Greece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of Fables</a:t>
            </a:r>
            <a:endParaRPr lang="en-US" dirty="0"/>
          </a:p>
        </p:txBody>
      </p:sp>
      <p:pic>
        <p:nvPicPr>
          <p:cNvPr id="4" name="Picture 2" descr="http://www.nndb.com/people/844/000087583/aesop-s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524000"/>
            <a:ext cx="2159000" cy="2833688"/>
          </a:xfrm>
          <a:prstGeom prst="rect">
            <a:avLst/>
          </a:prstGeom>
          <a:noFill/>
        </p:spPr>
      </p:pic>
      <p:pic>
        <p:nvPicPr>
          <p:cNvPr id="5" name="Picture 4" descr="http://ancientstandard.com/images2/aesopfo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4572000"/>
            <a:ext cx="1713096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Connecting Fables to </a:t>
            </a:r>
            <a:r>
              <a:rPr lang="en-US" i="1" dirty="0" smtClean="0"/>
              <a:t>Animal Farm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Animal Farm Historical Information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Animal Farm </a:t>
            </a:r>
            <a:r>
              <a:rPr lang="en-US" dirty="0" smtClean="0"/>
              <a:t>is</a:t>
            </a:r>
            <a:r>
              <a:rPr lang="en-US" i="1" dirty="0" smtClean="0"/>
              <a:t> </a:t>
            </a:r>
            <a:r>
              <a:rPr lang="en-US" dirty="0" smtClean="0"/>
              <a:t>a satirical novella</a:t>
            </a:r>
            <a:r>
              <a:rPr lang="en-US" i="1" dirty="0" smtClean="0"/>
              <a:t> </a:t>
            </a:r>
            <a:r>
              <a:rPr lang="en-US" dirty="0" smtClean="0"/>
              <a:t>or one long fable which reveals and gives humans a warning about being controlled by a totalitarian government.</a:t>
            </a:r>
          </a:p>
          <a:p>
            <a:endParaRPr lang="en-US" i="1" dirty="0" smtClean="0"/>
          </a:p>
          <a:p>
            <a:endParaRPr lang="en-US" i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Socialism:  ideology advocating the equal distribution of wealth among all people</a:t>
            </a:r>
          </a:p>
          <a:p>
            <a:endParaRPr lang="en-US" dirty="0" smtClean="0"/>
          </a:p>
          <a:p>
            <a:r>
              <a:rPr lang="en-US" dirty="0" smtClean="0"/>
              <a:t>Communism:  equal pay for all jobs and equal money for all people</a:t>
            </a:r>
          </a:p>
          <a:p>
            <a:endParaRPr lang="en-US" dirty="0" smtClean="0"/>
          </a:p>
          <a:p>
            <a:r>
              <a:rPr lang="en-US" dirty="0" smtClean="0"/>
              <a:t>Totalitarianism: government exercises firm control over the public and private lives of its citizens</a:t>
            </a:r>
          </a:p>
          <a:p>
            <a:endParaRPr lang="en-US" dirty="0" smtClean="0"/>
          </a:p>
          <a:p>
            <a:r>
              <a:rPr lang="en-US" dirty="0" smtClean="0"/>
              <a:t>Authoritarianism:  government controls its people by taking away all democratic rights</a:t>
            </a:r>
          </a:p>
          <a:p>
            <a:pPr lvl="1"/>
            <a:r>
              <a:rPr lang="en-US" dirty="0" smtClean="0"/>
              <a:t>Government relies heavily on propaganda, promotion of group mentality, and censorship</a:t>
            </a:r>
          </a:p>
          <a:p>
            <a:pPr lvl="1"/>
            <a:r>
              <a:rPr lang="en-US" dirty="0" smtClean="0"/>
              <a:t>Also known as Dictatorship or Fascist Regime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rgbClr val="FFC000"/>
                </a:solidFill>
              </a:rPr>
              <a:t>Can you think of past governments that have utilized these ideologies or used this kind of control over its people?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Eric Blair was born in 1903 in India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Worked as a police man- required to enforce strict laws of political regime he despised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Went to live among the poor in London</a:t>
            </a:r>
          </a:p>
          <a:p>
            <a:pPr lvl="1"/>
            <a:r>
              <a:rPr lang="en-US" dirty="0" smtClean="0"/>
              <a:t>After reemerging, he wrote a book about his experiences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Later lived among coal workers</a:t>
            </a:r>
          </a:p>
          <a:p>
            <a:endParaRPr lang="en-US" dirty="0" smtClean="0"/>
          </a:p>
          <a:p>
            <a:r>
              <a:rPr lang="en-US" dirty="0" smtClean="0"/>
              <a:t>Traveled to Spain and witnessed the nightmarish atrocities committed by fascist political regimes</a:t>
            </a:r>
          </a:p>
          <a:p>
            <a:endParaRPr lang="en-US" dirty="0" smtClean="0"/>
          </a:p>
          <a:p>
            <a:r>
              <a:rPr lang="en-US" dirty="0" smtClean="0"/>
              <a:t>Lived while Hitler and Stalin were dictators</a:t>
            </a:r>
          </a:p>
          <a:p>
            <a:pPr lvl="1"/>
            <a:r>
              <a:rPr lang="en-US" dirty="0" smtClean="0"/>
              <a:t>Hatred of totalitarianism led to writing many politically charged novels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Animal Farm was published in 1945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January 1950, an artery burst in his lungs, killing him at 46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George Orwell</a:t>
            </a:r>
            <a:endParaRPr lang="en-US" dirty="0"/>
          </a:p>
        </p:txBody>
      </p:sp>
      <p:pic>
        <p:nvPicPr>
          <p:cNvPr id="4" name="Picture 2" descr="http://www.george-orwell.org/~sub/george-orwe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228600"/>
            <a:ext cx="1264313" cy="175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67818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Marx: Created the socialist ideals with the positive intention to generate equality for all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Tsar Nicholas </a:t>
            </a:r>
            <a:r>
              <a:rPr lang="en-US" dirty="0" smtClean="0"/>
              <a:t>II: Ruler of Russia from 1894-1917</a:t>
            </a:r>
          </a:p>
          <a:p>
            <a:pPr lvl="1"/>
            <a:r>
              <a:rPr lang="en-US" dirty="0" smtClean="0"/>
              <a:t> Saw Russia go from super power to a collapse</a:t>
            </a:r>
          </a:p>
          <a:p>
            <a:pPr lvl="1"/>
            <a:r>
              <a:rPr lang="en-US" dirty="0" smtClean="0"/>
              <a:t>Nicknamed “Bloody Nicholas”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Stalin: 1922-1953 served as the General of the Communist Party</a:t>
            </a:r>
          </a:p>
          <a:p>
            <a:pPr lvl="1"/>
            <a:r>
              <a:rPr lang="en-US" dirty="0" smtClean="0"/>
              <a:t>Launched rapid industrialization</a:t>
            </a:r>
          </a:p>
          <a:p>
            <a:pPr lvl="1"/>
            <a:r>
              <a:rPr lang="en-US" dirty="0" smtClean="0"/>
              <a:t>“Great Purge” to get rid of people who did not hold the Communist beliefs</a:t>
            </a:r>
          </a:p>
          <a:p>
            <a:endParaRPr lang="en-US" dirty="0" smtClean="0"/>
          </a:p>
          <a:p>
            <a:r>
              <a:rPr lang="en-US" dirty="0" smtClean="0"/>
              <a:t>Trotsky: Leader of the Russian Revolution</a:t>
            </a:r>
          </a:p>
          <a:p>
            <a:pPr lvl="1"/>
            <a:r>
              <a:rPr lang="en-US" dirty="0" smtClean="0"/>
              <a:t>Was exiled and assassinated under Stalin’s orders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Russian Revolution- The Major Players</a:t>
            </a:r>
            <a:endParaRPr lang="en-US" dirty="0"/>
          </a:p>
        </p:txBody>
      </p:sp>
      <p:pic>
        <p:nvPicPr>
          <p:cNvPr id="6146" name="Picture 2" descr="http://upload.wikimedia.org/wikipedia/commons/thumb/d/d0/Bundesarchiv_Bild_183-R15068%2C_Leo_Dawidowitsch_Trotzki.jpg/225px-Bundesarchiv_Bild_183-R15068%2C_Leo_Dawidowitsch_Trotz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4876800"/>
            <a:ext cx="1000125" cy="1520190"/>
          </a:xfrm>
          <a:prstGeom prst="rect">
            <a:avLst/>
          </a:prstGeom>
          <a:noFill/>
        </p:spPr>
      </p:pic>
      <p:pic>
        <p:nvPicPr>
          <p:cNvPr id="6148" name="Picture 4" descr="http://upload.wikimedia.org/wikipedia/commons/thumb/3/3a/Joseph_Stalin.jpg/225px-Joseph_Stal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3962400"/>
            <a:ext cx="1084169" cy="1638301"/>
          </a:xfrm>
          <a:prstGeom prst="rect">
            <a:avLst/>
          </a:prstGeom>
          <a:noFill/>
        </p:spPr>
      </p:pic>
      <p:pic>
        <p:nvPicPr>
          <p:cNvPr id="6150" name="Picture 6" descr="http://upload.wikimedia.org/wikipedia/commons/thumb/b/b1/Nicholas_II_of_Russia_painted_by_Earnest_Lipgart.jpg/210px-Nicholas_II_of_Russia_painted_by_Earnest_Lipgar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2438400"/>
            <a:ext cx="1168400" cy="1752600"/>
          </a:xfrm>
          <a:prstGeom prst="rect">
            <a:avLst/>
          </a:prstGeom>
          <a:noFill/>
        </p:spPr>
      </p:pic>
      <p:pic>
        <p:nvPicPr>
          <p:cNvPr id="6152" name="Picture 8" descr="http://upload.wikimedia.org/wikipedia/commons/thumb/d/d4/Karl_Marx_001.jpg/250px-Karl_Marx_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1447800"/>
            <a:ext cx="1123736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metaphors, but an allegory is a comparison that extends over the entire story</a:t>
            </a:r>
          </a:p>
          <a:p>
            <a:endParaRPr lang="en-US" dirty="0" smtClean="0"/>
          </a:p>
          <a:p>
            <a:r>
              <a:rPr lang="en-US" dirty="0" smtClean="0"/>
              <a:t>Each character is symbolic and represents some person or idea  (in this case most characters represent someone specific in the Russian Revolution)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Allegory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Copy down the character map to see how the characters are allegories.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Situational: when an event takes place that produces and unexpected outcome</a:t>
            </a:r>
          </a:p>
          <a:p>
            <a:endParaRPr lang="en-US" dirty="0" smtClean="0"/>
          </a:p>
          <a:p>
            <a:r>
              <a:rPr lang="en-US" dirty="0" smtClean="0"/>
              <a:t>Verbal: when the character says one thing but really means another (similar to sarcasm)</a:t>
            </a:r>
          </a:p>
          <a:p>
            <a:endParaRPr lang="en-US" dirty="0" smtClean="0"/>
          </a:p>
          <a:p>
            <a:r>
              <a:rPr lang="en-US" dirty="0" smtClean="0"/>
              <a:t>Dramatic: when a character, seeing only appearances, acts in ignorance to what the audience knows as the truth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Irony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i="1" dirty="0" smtClean="0"/>
          </a:p>
          <a:p>
            <a:r>
              <a:rPr lang="en-US" i="1" dirty="0" smtClean="0"/>
              <a:t>It is important to know that Orwell write this novella as a warning t people to watch out for what will happen if a government gains too much control over you.  It is about the Russian Revolution; however, Orwell wanted everyone to be aware of this happening in their world.</a:t>
            </a:r>
          </a:p>
          <a:p>
            <a:endParaRPr lang="en-US" i="1" dirty="0" smtClean="0"/>
          </a:p>
          <a:p>
            <a:endParaRPr lang="en-US" i="1" dirty="0" smtClean="0"/>
          </a:p>
          <a:p>
            <a:r>
              <a:rPr lang="en-US" i="1" dirty="0" smtClean="0"/>
              <a:t>Why do you think Orwell, the author, would choose to give this warning in the form of an animal tale?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183</TotalTime>
  <Words>682</Words>
  <Application>Microsoft Office PowerPoint</Application>
  <PresentationFormat>On-screen Show (4:3)</PresentationFormat>
  <Paragraphs>82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Paper</vt:lpstr>
      <vt:lpstr>Fables </vt:lpstr>
      <vt:lpstr>Aesop</vt:lpstr>
      <vt:lpstr>Fable Requirements</vt:lpstr>
      <vt:lpstr>Purpose of Fables</vt:lpstr>
      <vt:lpstr>Animal Farm Historical Information</vt:lpstr>
      <vt:lpstr>Slide 6</vt:lpstr>
      <vt:lpstr>Definitions</vt:lpstr>
      <vt:lpstr>George Orwell</vt:lpstr>
      <vt:lpstr>Russian Revolution- The Major Players</vt:lpstr>
      <vt:lpstr>Allegory</vt:lpstr>
      <vt:lpstr>Slide 11</vt:lpstr>
      <vt:lpstr>Irony</vt:lpstr>
      <vt:lpstr>Slide 13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Fables </dc:title>
  <dc:creator> </dc:creator>
  <cp:lastModifiedBy> </cp:lastModifiedBy>
  <cp:revision>4</cp:revision>
  <dcterms:created xsi:type="dcterms:W3CDTF">2011-01-30T18:44:44Z</dcterms:created>
  <dcterms:modified xsi:type="dcterms:W3CDTF">2011-02-01T02:31:48Z</dcterms:modified>
</cp:coreProperties>
</file>