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64" r:id="rId2"/>
    <p:sldId id="267" r:id="rId3"/>
  </p:sldIdLst>
  <p:sldSz cx="9144000" cy="6858000" type="screen4x3"/>
  <p:notesSz cx="7053263" cy="93932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 varScale="1">
        <p:scale>
          <a:sx n="102" d="100"/>
          <a:sy n="102" d="100"/>
        </p:scale>
        <p:origin x="-11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F641B-8095-4682-BF06-9AC4A838FEC5}" type="datetimeFigureOut">
              <a:rPr lang="en-US" smtClean="0"/>
              <a:pPr/>
              <a:t>4/28/2010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21750"/>
            <a:ext cx="3055938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921750"/>
            <a:ext cx="3055937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2BE6C-DF0D-48DE-B3DC-A133EDAC16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E0B69E-C81D-4C18-B459-0066AFDC7D3E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C2D794-722A-4D57-ACFC-BBA66FC8FF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E1D24B-C7F6-4784-A2F6-1A9D4EF495D0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6E5CF-6202-4795-8901-64E436007C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1C88A0-02CD-4623-97BF-0C9B370EDA3D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FE94D-4E90-456A-82B2-AECEE384D6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A2EE00-251A-4BE5-9A3C-833D3451113A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A4D8F-EA29-49DA-9D02-DFF479B6C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6EBF07-673C-46ED-B1EF-C992B8B992EB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0C5F22-A4A1-44F3-8FAF-8658493452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DA0960-DDBC-4E98-A9E8-A188C768478A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D1D5F7-C3B9-4323-9D74-20CF30D328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201DCE-1E1F-4AAB-8537-B9D139F8D202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44DAB9-B657-4EF3-B117-343D180137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068D6F-953A-497A-B58A-5B50089287C9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>
              <a:defRPr/>
            </a:pPr>
            <a:fld id="{B6CB483E-7D6F-4A58-89F3-C2A90FACB8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fld id="{A9395188-2398-42F5-B3FC-ECBA115CAB8E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4B2016-B49A-4F31-855F-3FCE9ED379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F6DCF-499D-4E22-A6DC-8E432C432AB3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CED94-85D2-4EC7-9089-94A241DACC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88371A-E6D7-4DE0-8156-6FB60BEBFA51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3E4E2-E592-44F6-95A6-5D0D61304D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1668566-F21B-4AAE-9F5F-6DEC697D603F}" type="datetimeFigureOut">
              <a:rPr lang="en-US" smtClean="0"/>
              <a:pPr>
                <a:defRPr/>
              </a:pPr>
              <a:t>4/28/2010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F8296A68-3322-4D5F-BFA8-46F5290B6E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 flipV="1">
            <a:off x="228600" y="1905000"/>
            <a:ext cx="8763000" cy="1371600"/>
          </a:xfrm>
          <a:prstGeom prst="roundRect">
            <a:avLst>
              <a:gd name="adj" fmla="val 184"/>
            </a:avLst>
          </a:prstGeom>
          <a:gradFill>
            <a:gsLst>
              <a:gs pos="0">
                <a:schemeClr val="dk1">
                  <a:tint val="40000"/>
                  <a:satMod val="350000"/>
                  <a:alpha val="93000"/>
                </a:schemeClr>
              </a:gs>
              <a:gs pos="0">
                <a:schemeClr val="dk1">
                  <a:tint val="40000"/>
                  <a:satMod val="350000"/>
                  <a:alpha val="93000"/>
                </a:schemeClr>
              </a:gs>
              <a:gs pos="37000">
                <a:schemeClr val="tx1"/>
              </a:gs>
              <a:gs pos="40000">
                <a:schemeClr val="dk1">
                  <a:tint val="45000"/>
                  <a:shade val="99000"/>
                  <a:satMod val="350000"/>
                </a:schemeClr>
              </a:gs>
              <a:gs pos="100000">
                <a:schemeClr val="dk1">
                  <a:shade val="20000"/>
                  <a:satMod val="255000"/>
                </a:schemeClr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8600" y="3429000"/>
            <a:ext cx="8763000" cy="1295400"/>
          </a:xfrm>
          <a:prstGeom prst="roundRect">
            <a:avLst>
              <a:gd name="adj" fmla="val 184"/>
            </a:avLst>
          </a:prstGeom>
          <a:gradFill>
            <a:gsLst>
              <a:gs pos="0">
                <a:schemeClr val="dk1">
                  <a:tint val="40000"/>
                  <a:satMod val="350000"/>
                  <a:alpha val="93000"/>
                </a:schemeClr>
              </a:gs>
              <a:gs pos="0">
                <a:schemeClr val="dk1">
                  <a:tint val="40000"/>
                  <a:satMod val="350000"/>
                  <a:alpha val="93000"/>
                </a:schemeClr>
              </a:gs>
              <a:gs pos="37000">
                <a:schemeClr val="tx1"/>
              </a:gs>
              <a:gs pos="40000">
                <a:schemeClr val="dk1">
                  <a:tint val="45000"/>
                  <a:shade val="99000"/>
                  <a:satMod val="350000"/>
                </a:schemeClr>
              </a:gs>
              <a:gs pos="100000">
                <a:schemeClr val="dk1">
                  <a:shade val="20000"/>
                  <a:satMod val="255000"/>
                </a:schemeClr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8562536" cy="2301240"/>
          </a:xfrm>
        </p:spPr>
        <p:txBody>
          <a:bodyPr>
            <a:normAutofit/>
          </a:bodyPr>
          <a:lstStyle/>
          <a:p>
            <a:r>
              <a:rPr lang="en-US" sz="5300" dirty="0" smtClean="0">
                <a:solidFill>
                  <a:schemeClr val="bg1"/>
                </a:solidFill>
              </a:rPr>
              <a:t>Phylogeny Review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855855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April </a:t>
            </a:r>
            <a:r>
              <a:rPr lang="en-US" dirty="0" smtClean="0">
                <a:solidFill>
                  <a:schemeClr val="bg1"/>
                </a:solidFill>
              </a:rPr>
              <a:t>29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2010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stCxn id="295" idx="2"/>
            <a:endCxn id="40" idx="0"/>
          </p:cNvCxnSpPr>
          <p:nvPr/>
        </p:nvCxnSpPr>
        <p:spPr>
          <a:xfrm rot="16200000" flipH="1">
            <a:off x="7171611" y="1913810"/>
            <a:ext cx="134779" cy="3048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295" idx="2"/>
            <a:endCxn id="6" idx="0"/>
          </p:cNvCxnSpPr>
          <p:nvPr/>
        </p:nvCxnSpPr>
        <p:spPr>
          <a:xfrm rot="5400000">
            <a:off x="5228502" y="1494701"/>
            <a:ext cx="1353979" cy="2362219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267200" y="3352800"/>
            <a:ext cx="914361" cy="19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Invertebrate</a:t>
            </a:r>
            <a:endParaRPr lang="en-US" sz="1000" dirty="0"/>
          </a:p>
        </p:txBody>
      </p:sp>
      <p:cxnSp>
        <p:nvCxnSpPr>
          <p:cNvPr id="8" name="Straight Connector 7"/>
          <p:cNvCxnSpPr>
            <a:stCxn id="6" idx="2"/>
            <a:endCxn id="9" idx="0"/>
          </p:cNvCxnSpPr>
          <p:nvPr/>
        </p:nvCxnSpPr>
        <p:spPr>
          <a:xfrm rot="5400000">
            <a:off x="2781979" y="2324798"/>
            <a:ext cx="722826" cy="316197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4267200"/>
            <a:ext cx="68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FFFF00"/>
                </a:solidFill>
              </a:rPr>
              <a:t>Porifora</a:t>
            </a:r>
            <a:endParaRPr lang="en-US" sz="1000" dirty="0" smtClean="0">
              <a:solidFill>
                <a:srgbClr val="FFFF00"/>
              </a:solidFill>
            </a:endParaRPr>
          </a:p>
          <a:p>
            <a:r>
              <a:rPr lang="en-US" sz="1000" dirty="0" smtClean="0"/>
              <a:t>Sponges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" y="4648200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Cnidarians</a:t>
            </a:r>
          </a:p>
          <a:p>
            <a:r>
              <a:rPr lang="en-US" sz="1000" dirty="0" smtClean="0"/>
              <a:t>Jellyfish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76400" y="5029200"/>
            <a:ext cx="713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Mollusks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0" y="5410200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Roundworms</a:t>
            </a:r>
          </a:p>
          <a:p>
            <a:r>
              <a:rPr lang="en-US" sz="1000" dirty="0" smtClean="0"/>
              <a:t>Heartworm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5029200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Flatworms</a:t>
            </a:r>
          </a:p>
          <a:p>
            <a:r>
              <a:rPr lang="en-US" sz="1000" dirty="0" smtClean="0"/>
              <a:t>Tapeworm</a:t>
            </a:r>
            <a:endParaRPr lang="en-US" sz="1000" dirty="0"/>
          </a:p>
        </p:txBody>
      </p:sp>
      <p:cxnSp>
        <p:nvCxnSpPr>
          <p:cNvPr id="14" name="Straight Connector 13"/>
          <p:cNvCxnSpPr>
            <a:stCxn id="6" idx="2"/>
            <a:endCxn id="10" idx="0"/>
          </p:cNvCxnSpPr>
          <p:nvPr/>
        </p:nvCxnSpPr>
        <p:spPr>
          <a:xfrm rot="5400000">
            <a:off x="2733031" y="2656850"/>
            <a:ext cx="1103826" cy="287887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2"/>
            <a:endCxn id="11" idx="0"/>
          </p:cNvCxnSpPr>
          <p:nvPr/>
        </p:nvCxnSpPr>
        <p:spPr>
          <a:xfrm rot="5400000">
            <a:off x="2636268" y="2941087"/>
            <a:ext cx="1484826" cy="269140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2"/>
            <a:endCxn id="12" idx="0"/>
          </p:cNvCxnSpPr>
          <p:nvPr/>
        </p:nvCxnSpPr>
        <p:spPr>
          <a:xfrm rot="5400000">
            <a:off x="2806797" y="3492616"/>
            <a:ext cx="1865826" cy="196934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2"/>
            <a:endCxn id="13" idx="0"/>
          </p:cNvCxnSpPr>
          <p:nvPr/>
        </p:nvCxnSpPr>
        <p:spPr>
          <a:xfrm rot="5400000">
            <a:off x="2960028" y="3264847"/>
            <a:ext cx="1484826" cy="204388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76600" y="5638800"/>
            <a:ext cx="1019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Arthropods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0" y="5791200"/>
            <a:ext cx="1277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Segmented Worms</a:t>
            </a:r>
          </a:p>
          <a:p>
            <a:r>
              <a:rPr lang="en-US" sz="1000" dirty="0" smtClean="0"/>
              <a:t>Earthworm</a:t>
            </a:r>
            <a:endParaRPr lang="en-US" sz="1000" dirty="0"/>
          </a:p>
        </p:txBody>
      </p:sp>
      <p:cxnSp>
        <p:nvCxnSpPr>
          <p:cNvPr id="20" name="Straight Connector 19"/>
          <p:cNvCxnSpPr>
            <a:stCxn id="6" idx="2"/>
            <a:endCxn id="18" idx="0"/>
          </p:cNvCxnSpPr>
          <p:nvPr/>
        </p:nvCxnSpPr>
        <p:spPr>
          <a:xfrm rot="5400000">
            <a:off x="3208047" y="4122466"/>
            <a:ext cx="2094426" cy="93824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2"/>
            <a:endCxn id="19" idx="0"/>
          </p:cNvCxnSpPr>
          <p:nvPr/>
        </p:nvCxnSpPr>
        <p:spPr>
          <a:xfrm rot="5400000">
            <a:off x="2701256" y="3768075"/>
            <a:ext cx="2246826" cy="179942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2"/>
            <a:endCxn id="25" idx="0"/>
          </p:cNvCxnSpPr>
          <p:nvPr/>
        </p:nvCxnSpPr>
        <p:spPr>
          <a:xfrm rot="5400000">
            <a:off x="862885" y="5069370"/>
            <a:ext cx="964045" cy="137614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2"/>
            <a:endCxn id="26" idx="0"/>
          </p:cNvCxnSpPr>
          <p:nvPr/>
        </p:nvCxnSpPr>
        <p:spPr>
          <a:xfrm rot="5400000">
            <a:off x="1198199" y="5404684"/>
            <a:ext cx="964045" cy="70551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2"/>
            <a:endCxn id="27" idx="0"/>
          </p:cNvCxnSpPr>
          <p:nvPr/>
        </p:nvCxnSpPr>
        <p:spPr>
          <a:xfrm rot="16200000" flipH="1">
            <a:off x="1571527" y="5736873"/>
            <a:ext cx="964045" cy="41139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5083" y="6239466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Gastropods</a:t>
            </a:r>
          </a:p>
          <a:p>
            <a:r>
              <a:rPr lang="en-US" sz="1000" dirty="0" smtClean="0"/>
              <a:t>Snails</a:t>
            </a:r>
            <a:endParaRPr 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997083" y="6239466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Bivalves</a:t>
            </a:r>
          </a:p>
          <a:p>
            <a:r>
              <a:rPr lang="en-US" sz="1000" dirty="0" smtClean="0"/>
              <a:t>Clams</a:t>
            </a:r>
            <a:endParaRPr lang="en-US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1606683" y="6239466"/>
            <a:ext cx="934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Cephalopods</a:t>
            </a:r>
          </a:p>
          <a:p>
            <a:r>
              <a:rPr lang="en-US" sz="1000" dirty="0" smtClean="0"/>
              <a:t>Octopi</a:t>
            </a:r>
            <a:endParaRPr lang="en-US" sz="1000" dirty="0"/>
          </a:p>
        </p:txBody>
      </p:sp>
      <p:cxnSp>
        <p:nvCxnSpPr>
          <p:cNvPr id="28" name="Straight Connector 27"/>
          <p:cNvCxnSpPr>
            <a:stCxn id="18" idx="2"/>
            <a:endCxn id="31" idx="0"/>
          </p:cNvCxnSpPr>
          <p:nvPr/>
        </p:nvCxnSpPr>
        <p:spPr>
          <a:xfrm rot="5400000">
            <a:off x="3193983" y="5656243"/>
            <a:ext cx="363379" cy="82093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8" idx="2"/>
            <a:endCxn id="32" idx="0"/>
          </p:cNvCxnSpPr>
          <p:nvPr/>
        </p:nvCxnSpPr>
        <p:spPr>
          <a:xfrm rot="5400000">
            <a:off x="3577416" y="6039676"/>
            <a:ext cx="363379" cy="5406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8" idx="2"/>
            <a:endCxn id="33" idx="0"/>
          </p:cNvCxnSpPr>
          <p:nvPr/>
        </p:nvCxnSpPr>
        <p:spPr>
          <a:xfrm rot="16200000" flipH="1">
            <a:off x="3921146" y="5750014"/>
            <a:ext cx="363379" cy="63339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14600" y="6248400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Crustaceans</a:t>
            </a:r>
          </a:p>
          <a:p>
            <a:r>
              <a:rPr lang="en-US" sz="1000" dirty="0" smtClean="0"/>
              <a:t>Crawfish</a:t>
            </a:r>
            <a:endParaRPr lang="en-US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3352800" y="6248400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Arachnids</a:t>
            </a:r>
          </a:p>
          <a:p>
            <a:r>
              <a:rPr lang="en-US" sz="1000" dirty="0" smtClean="0"/>
              <a:t>Tarantula</a:t>
            </a:r>
            <a:endParaRPr lang="en-US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4114800" y="6248400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Insects</a:t>
            </a:r>
          </a:p>
          <a:p>
            <a:r>
              <a:rPr lang="en-US" sz="1000" dirty="0" smtClean="0"/>
              <a:t>Beetles</a:t>
            </a:r>
            <a:endParaRPr lang="en-US" sz="1000" dirty="0"/>
          </a:p>
        </p:txBody>
      </p:sp>
      <p:cxnSp>
        <p:nvCxnSpPr>
          <p:cNvPr id="34" name="Straight Connector 33"/>
          <p:cNvCxnSpPr>
            <a:stCxn id="18" idx="2"/>
            <a:endCxn id="68" idx="0"/>
          </p:cNvCxnSpPr>
          <p:nvPr/>
        </p:nvCxnSpPr>
        <p:spPr>
          <a:xfrm rot="16200000" flipH="1">
            <a:off x="4378380" y="5292779"/>
            <a:ext cx="363379" cy="154786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2"/>
            <a:endCxn id="53" idx="0"/>
          </p:cNvCxnSpPr>
          <p:nvPr/>
        </p:nvCxnSpPr>
        <p:spPr>
          <a:xfrm rot="5400000">
            <a:off x="3681094" y="4214513"/>
            <a:ext cx="1713426" cy="373149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886200" y="5257800"/>
            <a:ext cx="930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Echinoderms</a:t>
            </a:r>
          </a:p>
          <a:p>
            <a:r>
              <a:rPr lang="en-US" sz="1000" dirty="0" smtClean="0"/>
              <a:t>Starfish</a:t>
            </a:r>
            <a:endParaRPr lang="en-US" sz="1000" dirty="0"/>
          </a:p>
        </p:txBody>
      </p:sp>
      <p:sp>
        <p:nvSpPr>
          <p:cNvPr id="68" name="Rectangle 67"/>
          <p:cNvSpPr/>
          <p:nvPr/>
        </p:nvSpPr>
        <p:spPr>
          <a:xfrm>
            <a:off x="4724400" y="6248400"/>
            <a:ext cx="121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Centipedes</a:t>
            </a:r>
          </a:p>
          <a:p>
            <a:r>
              <a:rPr lang="en-US" sz="1000" dirty="0" smtClean="0">
                <a:solidFill>
                  <a:srgbClr val="FF6600"/>
                </a:solidFill>
              </a:rPr>
              <a:t>&amp; Millipedes</a:t>
            </a:r>
            <a:endParaRPr lang="en-US" sz="1000" dirty="0">
              <a:solidFill>
                <a:srgbClr val="FF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34200" y="21336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Chordate </a:t>
            </a:r>
            <a:r>
              <a:rPr lang="en-US" sz="1000" dirty="0" smtClean="0"/>
              <a:t>(Vertebrate)</a:t>
            </a:r>
            <a:endParaRPr lang="en-US" sz="1000" dirty="0"/>
          </a:p>
        </p:txBody>
      </p:sp>
      <p:sp>
        <p:nvSpPr>
          <p:cNvPr id="41" name="TextBox 40"/>
          <p:cNvSpPr txBox="1"/>
          <p:nvPr/>
        </p:nvSpPr>
        <p:spPr>
          <a:xfrm>
            <a:off x="5562600" y="5029200"/>
            <a:ext cx="75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Bony </a:t>
            </a:r>
            <a:r>
              <a:rPr lang="en-US" sz="1000" dirty="0" smtClean="0">
                <a:solidFill>
                  <a:srgbClr val="FF6600"/>
                </a:solidFill>
              </a:rPr>
              <a:t>Fish</a:t>
            </a:r>
          </a:p>
          <a:p>
            <a:r>
              <a:rPr lang="en-US" sz="1000" dirty="0" smtClean="0"/>
              <a:t>Salmon</a:t>
            </a:r>
            <a:endParaRPr lang="en-US" sz="1000" dirty="0"/>
          </a:p>
        </p:txBody>
      </p:sp>
      <p:sp>
        <p:nvSpPr>
          <p:cNvPr id="42" name="TextBox 41"/>
          <p:cNvSpPr txBox="1"/>
          <p:nvPr/>
        </p:nvSpPr>
        <p:spPr>
          <a:xfrm>
            <a:off x="6781800" y="4648200"/>
            <a:ext cx="645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Reptiles</a:t>
            </a:r>
            <a:endParaRPr lang="en-US" sz="1000" dirty="0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15200" y="4267200"/>
            <a:ext cx="476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Birds</a:t>
            </a:r>
            <a:endParaRPr lang="en-US" sz="1000" dirty="0">
              <a:solidFill>
                <a:srgbClr val="FF6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20000" y="4648200"/>
            <a:ext cx="740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Mammals</a:t>
            </a:r>
            <a:endParaRPr lang="en-US" sz="1000" dirty="0">
              <a:solidFill>
                <a:srgbClr val="FF6600"/>
              </a:solidFill>
            </a:endParaRPr>
          </a:p>
        </p:txBody>
      </p:sp>
      <p:cxnSp>
        <p:nvCxnSpPr>
          <p:cNvPr id="46" name="Straight Connector 45"/>
          <p:cNvCxnSpPr>
            <a:stCxn id="471" idx="2"/>
            <a:endCxn id="224" idx="0"/>
          </p:cNvCxnSpPr>
          <p:nvPr/>
        </p:nvCxnSpPr>
        <p:spPr>
          <a:xfrm rot="5400000">
            <a:off x="5725661" y="3361181"/>
            <a:ext cx="972979" cy="83905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71" idx="2"/>
            <a:endCxn id="49" idx="0"/>
          </p:cNvCxnSpPr>
          <p:nvPr/>
        </p:nvCxnSpPr>
        <p:spPr>
          <a:xfrm rot="5400000">
            <a:off x="5644382" y="3663724"/>
            <a:ext cx="1356801" cy="61779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471" idx="2"/>
            <a:endCxn id="41" idx="0"/>
          </p:cNvCxnSpPr>
          <p:nvPr/>
        </p:nvCxnSpPr>
        <p:spPr>
          <a:xfrm rot="5400000">
            <a:off x="5417683" y="3815203"/>
            <a:ext cx="1734979" cy="6930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21583929">
            <a:off x="5411128" y="4651020"/>
            <a:ext cx="1207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Cartilaginous </a:t>
            </a:r>
            <a:r>
              <a:rPr lang="en-US" sz="1000" dirty="0" smtClean="0">
                <a:solidFill>
                  <a:srgbClr val="FF6600"/>
                </a:solidFill>
              </a:rPr>
              <a:t>Fish</a:t>
            </a:r>
          </a:p>
          <a:p>
            <a:r>
              <a:rPr lang="en-US" sz="1000" dirty="0" smtClean="0"/>
              <a:t>Shark</a:t>
            </a:r>
            <a:endParaRPr lang="en-US" sz="1000" dirty="0"/>
          </a:p>
        </p:txBody>
      </p:sp>
      <p:cxnSp>
        <p:nvCxnSpPr>
          <p:cNvPr id="50" name="Straight Connector 49"/>
          <p:cNvCxnSpPr>
            <a:stCxn id="471" idx="2"/>
            <a:endCxn id="42" idx="0"/>
          </p:cNvCxnSpPr>
          <p:nvPr/>
        </p:nvCxnSpPr>
        <p:spPr>
          <a:xfrm rot="16200000" flipH="1">
            <a:off x="6191001" y="3734899"/>
            <a:ext cx="1353979" cy="47262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71" idx="2"/>
            <a:endCxn id="43" idx="0"/>
          </p:cNvCxnSpPr>
          <p:nvPr/>
        </p:nvCxnSpPr>
        <p:spPr>
          <a:xfrm rot="16200000" flipH="1">
            <a:off x="6166429" y="3759470"/>
            <a:ext cx="972979" cy="424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82" idx="2"/>
            <a:endCxn id="44" idx="0"/>
          </p:cNvCxnSpPr>
          <p:nvPr/>
        </p:nvCxnSpPr>
        <p:spPr>
          <a:xfrm rot="5400000">
            <a:off x="7111773" y="3735854"/>
            <a:ext cx="972979" cy="8971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82" idx="2"/>
            <a:endCxn id="45" idx="0"/>
          </p:cNvCxnSpPr>
          <p:nvPr/>
        </p:nvCxnSpPr>
        <p:spPr>
          <a:xfrm rot="16200000" flipH="1">
            <a:off x="7139797" y="3797542"/>
            <a:ext cx="1353979" cy="34733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858000" y="5715000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Lizards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086600" y="5943600"/>
            <a:ext cx="6094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Snakes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91400" y="6248400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Turtles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58" name="Straight Connector 57"/>
          <p:cNvCxnSpPr>
            <a:stCxn id="42" idx="2"/>
            <a:endCxn id="55" idx="0"/>
          </p:cNvCxnSpPr>
          <p:nvPr/>
        </p:nvCxnSpPr>
        <p:spPr>
          <a:xfrm rot="16200000" flipH="1">
            <a:off x="6720021" y="5278701"/>
            <a:ext cx="820579" cy="520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2" idx="2"/>
            <a:endCxn id="56" idx="0"/>
          </p:cNvCxnSpPr>
          <p:nvPr/>
        </p:nvCxnSpPr>
        <p:spPr>
          <a:xfrm rot="16200000" flipH="1">
            <a:off x="6723227" y="5275495"/>
            <a:ext cx="1049179" cy="2870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2" idx="2"/>
            <a:endCxn id="57" idx="0"/>
          </p:cNvCxnSpPr>
          <p:nvPr/>
        </p:nvCxnSpPr>
        <p:spPr>
          <a:xfrm rot="16200000" flipH="1">
            <a:off x="6714811" y="5283910"/>
            <a:ext cx="1353979" cy="57499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153400" y="6096000"/>
            <a:ext cx="708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Placental</a:t>
            </a:r>
          </a:p>
          <a:p>
            <a:r>
              <a:rPr lang="en-US" sz="1000" dirty="0" smtClean="0"/>
              <a:t>Human</a:t>
            </a:r>
            <a:endParaRPr lang="en-US" sz="1000" dirty="0"/>
          </a:p>
        </p:txBody>
      </p:sp>
      <p:sp>
        <p:nvSpPr>
          <p:cNvPr id="62" name="TextBox 61"/>
          <p:cNvSpPr txBox="1"/>
          <p:nvPr/>
        </p:nvSpPr>
        <p:spPr>
          <a:xfrm>
            <a:off x="7696200" y="5638800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Marsupial</a:t>
            </a:r>
          </a:p>
          <a:p>
            <a:r>
              <a:rPr lang="en-US" sz="1000" dirty="0" smtClean="0"/>
              <a:t>Kangaroo</a:t>
            </a:r>
            <a:endParaRPr lang="en-US" sz="1000" dirty="0"/>
          </a:p>
        </p:txBody>
      </p:sp>
      <p:sp>
        <p:nvSpPr>
          <p:cNvPr id="63" name="TextBox 62"/>
          <p:cNvSpPr txBox="1"/>
          <p:nvPr/>
        </p:nvSpPr>
        <p:spPr>
          <a:xfrm>
            <a:off x="7391400" y="5181600"/>
            <a:ext cx="894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FF0000"/>
                </a:solidFill>
              </a:rPr>
              <a:t>Monotremes</a:t>
            </a:r>
            <a:endParaRPr lang="en-US" sz="1000" dirty="0" smtClean="0">
              <a:solidFill>
                <a:srgbClr val="FF0000"/>
              </a:solidFill>
            </a:endParaRPr>
          </a:p>
          <a:p>
            <a:r>
              <a:rPr lang="en-US" sz="1000" dirty="0" smtClean="0"/>
              <a:t>Platypus</a:t>
            </a:r>
            <a:endParaRPr lang="en-US" sz="1000" dirty="0"/>
          </a:p>
        </p:txBody>
      </p:sp>
      <p:cxnSp>
        <p:nvCxnSpPr>
          <p:cNvPr id="64" name="Straight Connector 63"/>
          <p:cNvCxnSpPr>
            <a:stCxn id="45" idx="2"/>
            <a:endCxn id="63" idx="0"/>
          </p:cNvCxnSpPr>
          <p:nvPr/>
        </p:nvCxnSpPr>
        <p:spPr>
          <a:xfrm rot="5400000">
            <a:off x="7771038" y="4962183"/>
            <a:ext cx="287179" cy="15165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45" idx="2"/>
            <a:endCxn id="62" idx="0"/>
          </p:cNvCxnSpPr>
          <p:nvPr/>
        </p:nvCxnSpPr>
        <p:spPr>
          <a:xfrm rot="16200000" flipH="1">
            <a:off x="7655964" y="5228910"/>
            <a:ext cx="744379" cy="7539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5" idx="2"/>
            <a:endCxn id="61" idx="0"/>
          </p:cNvCxnSpPr>
          <p:nvPr/>
        </p:nvCxnSpPr>
        <p:spPr>
          <a:xfrm rot="16200000" flipH="1">
            <a:off x="7648350" y="5236525"/>
            <a:ext cx="1201579" cy="51737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553200" y="5257800"/>
            <a:ext cx="830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Crocodiles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&amp; Alligators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69" name="Straight Connector 68"/>
          <p:cNvCxnSpPr>
            <a:stCxn id="42" idx="2"/>
            <a:endCxn id="67" idx="0"/>
          </p:cNvCxnSpPr>
          <p:nvPr/>
        </p:nvCxnSpPr>
        <p:spPr>
          <a:xfrm rot="5400000">
            <a:off x="6854731" y="5008229"/>
            <a:ext cx="363379" cy="1357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5334000" y="4267200"/>
            <a:ext cx="917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Jawless Fish</a:t>
            </a:r>
          </a:p>
          <a:p>
            <a:r>
              <a:rPr lang="en-US" sz="1000" dirty="0" smtClean="0"/>
              <a:t>Lamprey</a:t>
            </a:r>
            <a:endParaRPr lang="en-US" sz="1000" dirty="0"/>
          </a:p>
        </p:txBody>
      </p:sp>
      <p:cxnSp>
        <p:nvCxnSpPr>
          <p:cNvPr id="282" name="Straight Connector 281"/>
          <p:cNvCxnSpPr>
            <a:endCxn id="285" idx="0"/>
          </p:cNvCxnSpPr>
          <p:nvPr/>
        </p:nvCxnSpPr>
        <p:spPr>
          <a:xfrm rot="10800000" flipV="1">
            <a:off x="1510816" y="457200"/>
            <a:ext cx="927591" cy="6858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/>
          <p:cNvCxnSpPr>
            <a:endCxn id="290" idx="0"/>
          </p:cNvCxnSpPr>
          <p:nvPr/>
        </p:nvCxnSpPr>
        <p:spPr>
          <a:xfrm rot="5400000">
            <a:off x="2111870" y="771284"/>
            <a:ext cx="633360" cy="519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/>
          <p:cNvCxnSpPr>
            <a:endCxn id="291" idx="0"/>
          </p:cNvCxnSpPr>
          <p:nvPr/>
        </p:nvCxnSpPr>
        <p:spPr>
          <a:xfrm>
            <a:off x="2431144" y="457200"/>
            <a:ext cx="1366244" cy="633359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TextBox 284"/>
          <p:cNvSpPr txBox="1"/>
          <p:nvPr/>
        </p:nvSpPr>
        <p:spPr>
          <a:xfrm>
            <a:off x="1184443" y="1143000"/>
            <a:ext cx="652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B0F0"/>
                </a:solidFill>
              </a:rPr>
              <a:t>Bacteria</a:t>
            </a:r>
          </a:p>
          <a:p>
            <a:r>
              <a:rPr lang="en-US" sz="1000" dirty="0" smtClean="0"/>
              <a:t>E. Coli</a:t>
            </a:r>
            <a:endParaRPr lang="en-US" sz="1000" dirty="0" smtClean="0"/>
          </a:p>
        </p:txBody>
      </p:sp>
      <p:cxnSp>
        <p:nvCxnSpPr>
          <p:cNvPr id="286" name="Straight Connector 285"/>
          <p:cNvCxnSpPr>
            <a:stCxn id="291" idx="2"/>
            <a:endCxn id="294" idx="0"/>
          </p:cNvCxnSpPr>
          <p:nvPr/>
        </p:nvCxnSpPr>
        <p:spPr>
          <a:xfrm rot="16200000" flipH="1">
            <a:off x="3752586" y="1381581"/>
            <a:ext cx="339620" cy="25001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/>
          <p:cNvCxnSpPr>
            <a:stCxn id="291" idx="2"/>
            <a:endCxn id="293" idx="0"/>
          </p:cNvCxnSpPr>
          <p:nvPr/>
        </p:nvCxnSpPr>
        <p:spPr>
          <a:xfrm rot="5400000">
            <a:off x="3096946" y="974756"/>
            <a:ext cx="338418" cy="106246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>
            <a:stCxn id="291" idx="2"/>
            <a:endCxn id="292" idx="0"/>
          </p:cNvCxnSpPr>
          <p:nvPr/>
        </p:nvCxnSpPr>
        <p:spPr>
          <a:xfrm rot="5400000">
            <a:off x="2486496" y="364306"/>
            <a:ext cx="338418" cy="228336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/>
          <p:cNvCxnSpPr>
            <a:stCxn id="291" idx="2"/>
            <a:endCxn id="295" idx="0"/>
          </p:cNvCxnSpPr>
          <p:nvPr/>
        </p:nvCxnSpPr>
        <p:spPr>
          <a:xfrm rot="16200000" flipH="1">
            <a:off x="5234084" y="-99916"/>
            <a:ext cx="415820" cy="328921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TextBox 289"/>
          <p:cNvSpPr txBox="1"/>
          <p:nvPr/>
        </p:nvSpPr>
        <p:spPr>
          <a:xfrm>
            <a:off x="2067523" y="1090559"/>
            <a:ext cx="716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00B0F0"/>
                </a:solidFill>
              </a:rPr>
              <a:t>Archae</a:t>
            </a:r>
            <a:r>
              <a:rPr lang="en-US" sz="1000" dirty="0" err="1" smtClean="0">
                <a:solidFill>
                  <a:srgbClr val="00B0F0"/>
                </a:solidFill>
              </a:rPr>
              <a:t>a</a:t>
            </a:r>
            <a:endParaRPr lang="en-US" sz="1000" dirty="0" smtClean="0">
              <a:solidFill>
                <a:srgbClr val="00B0F0"/>
              </a:solidFill>
            </a:endParaRPr>
          </a:p>
          <a:p>
            <a:r>
              <a:rPr lang="en-US" sz="1000" dirty="0" err="1" smtClean="0"/>
              <a:t>Halophile</a:t>
            </a:r>
            <a:endParaRPr lang="en-US" sz="1000" dirty="0" smtClean="0"/>
          </a:p>
        </p:txBody>
      </p:sp>
      <p:sp>
        <p:nvSpPr>
          <p:cNvPr id="291" name="TextBox 290"/>
          <p:cNvSpPr txBox="1"/>
          <p:nvPr/>
        </p:nvSpPr>
        <p:spPr>
          <a:xfrm>
            <a:off x="3418117" y="1090559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B0F0"/>
                </a:solidFill>
              </a:rPr>
              <a:t>Eukaryote</a:t>
            </a:r>
          </a:p>
        </p:txBody>
      </p:sp>
      <p:sp>
        <p:nvSpPr>
          <p:cNvPr id="292" name="TextBox 291"/>
          <p:cNvSpPr txBox="1"/>
          <p:nvPr/>
        </p:nvSpPr>
        <p:spPr>
          <a:xfrm>
            <a:off x="1184443" y="1675198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92D050"/>
                </a:solidFill>
              </a:rPr>
              <a:t>Protist</a:t>
            </a:r>
            <a:endParaRPr lang="en-US" sz="1000" dirty="0" smtClean="0">
              <a:solidFill>
                <a:srgbClr val="92D050"/>
              </a:solidFill>
            </a:endParaRPr>
          </a:p>
          <a:p>
            <a:r>
              <a:rPr lang="en-US" sz="1000" dirty="0" smtClean="0"/>
              <a:t>Amoeba</a:t>
            </a:r>
            <a:endParaRPr lang="en-US" sz="1000" dirty="0" smtClean="0"/>
          </a:p>
        </p:txBody>
      </p:sp>
      <p:sp>
        <p:nvSpPr>
          <p:cNvPr id="293" name="TextBox 292"/>
          <p:cNvSpPr txBox="1"/>
          <p:nvPr/>
        </p:nvSpPr>
        <p:spPr>
          <a:xfrm>
            <a:off x="2483090" y="1675198"/>
            <a:ext cx="5036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92D050"/>
                </a:solidFill>
              </a:rPr>
              <a:t>Fungi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3810000" y="1676400"/>
            <a:ext cx="4748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92D050"/>
                </a:solidFill>
              </a:rPr>
              <a:t>Plant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6781800" y="1752600"/>
            <a:ext cx="609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92D050"/>
                </a:solidFill>
              </a:rPr>
              <a:t>Animal</a:t>
            </a:r>
            <a:endParaRPr lang="en-US" sz="1000" dirty="0">
              <a:solidFill>
                <a:srgbClr val="92D050"/>
              </a:solidFill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1184443" y="2162397"/>
            <a:ext cx="510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Sac</a:t>
            </a:r>
          </a:p>
          <a:p>
            <a:r>
              <a:rPr lang="en-US" sz="1000" dirty="0" smtClean="0"/>
              <a:t>Yeast</a:t>
            </a:r>
            <a:endParaRPr lang="en-US" sz="1000" dirty="0"/>
          </a:p>
        </p:txBody>
      </p:sp>
      <p:sp>
        <p:nvSpPr>
          <p:cNvPr id="297" name="TextBox 296"/>
          <p:cNvSpPr txBox="1"/>
          <p:nvPr/>
        </p:nvSpPr>
        <p:spPr>
          <a:xfrm>
            <a:off x="1651956" y="2162397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Zygote</a:t>
            </a:r>
          </a:p>
          <a:p>
            <a:r>
              <a:rPr lang="en-US" sz="1000" dirty="0" smtClean="0"/>
              <a:t>Mold</a:t>
            </a:r>
            <a:endParaRPr lang="en-US" sz="1000" dirty="0"/>
          </a:p>
        </p:txBody>
      </p:sp>
      <p:sp>
        <p:nvSpPr>
          <p:cNvPr id="298" name="TextBox 297"/>
          <p:cNvSpPr txBox="1"/>
          <p:nvPr/>
        </p:nvSpPr>
        <p:spPr>
          <a:xfrm>
            <a:off x="2209800" y="2133600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Club</a:t>
            </a:r>
          </a:p>
          <a:p>
            <a:r>
              <a:rPr lang="en-US" sz="1000" dirty="0" smtClean="0"/>
              <a:t>Mushroom</a:t>
            </a:r>
            <a:endParaRPr lang="en-US" sz="1000" dirty="0"/>
          </a:p>
        </p:txBody>
      </p:sp>
      <p:cxnSp>
        <p:nvCxnSpPr>
          <p:cNvPr id="299" name="Straight Connector 298"/>
          <p:cNvCxnSpPr>
            <a:stCxn id="293" idx="2"/>
            <a:endCxn id="296" idx="0"/>
          </p:cNvCxnSpPr>
          <p:nvPr/>
        </p:nvCxnSpPr>
        <p:spPr>
          <a:xfrm rot="5400000">
            <a:off x="1966713" y="1394188"/>
            <a:ext cx="240978" cy="129544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Connector 299"/>
          <p:cNvCxnSpPr>
            <a:stCxn id="293" idx="2"/>
            <a:endCxn id="297" idx="0"/>
          </p:cNvCxnSpPr>
          <p:nvPr/>
        </p:nvCxnSpPr>
        <p:spPr>
          <a:xfrm rot="5400000">
            <a:off x="2216499" y="1643974"/>
            <a:ext cx="240978" cy="79586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/>
          <p:cNvCxnSpPr>
            <a:stCxn id="293" idx="2"/>
            <a:endCxn id="298" idx="0"/>
          </p:cNvCxnSpPr>
          <p:nvPr/>
        </p:nvCxnSpPr>
        <p:spPr>
          <a:xfrm rot="5400000">
            <a:off x="2563521" y="1962198"/>
            <a:ext cx="212181" cy="13062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TextBox 301"/>
          <p:cNvSpPr txBox="1"/>
          <p:nvPr/>
        </p:nvSpPr>
        <p:spPr>
          <a:xfrm>
            <a:off x="4197305" y="2113677"/>
            <a:ext cx="10631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FFFF00"/>
                </a:solidFill>
              </a:rPr>
              <a:t>Tracheophytes</a:t>
            </a:r>
            <a:r>
              <a:rPr lang="en-US" sz="10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1000" dirty="0" smtClean="0"/>
              <a:t>(Vascular</a:t>
            </a:r>
            <a:r>
              <a:rPr lang="en-US" sz="1000" dirty="0" smtClean="0"/>
              <a:t>)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3002549" y="2113677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00"/>
                </a:solidFill>
              </a:rPr>
              <a:t>Bryophyte </a:t>
            </a:r>
          </a:p>
          <a:p>
            <a:r>
              <a:rPr lang="en-US" sz="1000" dirty="0" smtClean="0">
                <a:solidFill>
                  <a:srgbClr val="FFFF00"/>
                </a:solidFill>
              </a:rPr>
              <a:t>(Non-Vascular</a:t>
            </a:r>
            <a:r>
              <a:rPr lang="en-US" sz="1000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sz="1000" dirty="0" smtClean="0"/>
              <a:t>Moss</a:t>
            </a:r>
            <a:endParaRPr lang="en-US" sz="1000" dirty="0"/>
          </a:p>
        </p:txBody>
      </p:sp>
      <p:cxnSp>
        <p:nvCxnSpPr>
          <p:cNvPr id="304" name="Straight Connector 303"/>
          <p:cNvCxnSpPr>
            <a:stCxn id="294" idx="2"/>
            <a:endCxn id="303" idx="0"/>
          </p:cNvCxnSpPr>
          <p:nvPr/>
        </p:nvCxnSpPr>
        <p:spPr>
          <a:xfrm rot="5400000">
            <a:off x="3690819" y="1757091"/>
            <a:ext cx="191056" cy="52211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Connector 304"/>
          <p:cNvCxnSpPr>
            <a:stCxn id="294" idx="2"/>
            <a:endCxn id="302" idx="0"/>
          </p:cNvCxnSpPr>
          <p:nvPr/>
        </p:nvCxnSpPr>
        <p:spPr>
          <a:xfrm rot="16200000" flipH="1">
            <a:off x="4292605" y="1677421"/>
            <a:ext cx="191056" cy="68145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TextBox 305"/>
          <p:cNvSpPr txBox="1"/>
          <p:nvPr/>
        </p:nvSpPr>
        <p:spPr>
          <a:xfrm>
            <a:off x="4405089" y="2698316"/>
            <a:ext cx="8659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Angiosperm</a:t>
            </a:r>
            <a:endParaRPr lang="en-US" sz="1000" dirty="0">
              <a:solidFill>
                <a:srgbClr val="FF6600"/>
              </a:solidFill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3366171" y="2698316"/>
            <a:ext cx="952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Gymnosperm</a:t>
            </a:r>
          </a:p>
          <a:p>
            <a:r>
              <a:rPr lang="en-US" sz="1000" dirty="0" smtClean="0"/>
              <a:t>Pine tree</a:t>
            </a:r>
            <a:endParaRPr lang="en-US" sz="1000" dirty="0" smtClean="0"/>
          </a:p>
        </p:txBody>
      </p:sp>
      <p:sp>
        <p:nvSpPr>
          <p:cNvPr id="308" name="TextBox 307"/>
          <p:cNvSpPr txBox="1"/>
          <p:nvPr/>
        </p:nvSpPr>
        <p:spPr>
          <a:xfrm>
            <a:off x="2535036" y="2698316"/>
            <a:ext cx="708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Seedless</a:t>
            </a:r>
          </a:p>
          <a:p>
            <a:r>
              <a:rPr lang="en-US" sz="1000" dirty="0" smtClean="0"/>
              <a:t>Fern</a:t>
            </a:r>
            <a:endParaRPr lang="en-US" sz="1000" dirty="0" smtClean="0"/>
          </a:p>
        </p:txBody>
      </p:sp>
      <p:cxnSp>
        <p:nvCxnSpPr>
          <p:cNvPr id="309" name="Straight Connector 308"/>
          <p:cNvCxnSpPr>
            <a:stCxn id="302" idx="2"/>
            <a:endCxn id="306" idx="0"/>
          </p:cNvCxnSpPr>
          <p:nvPr/>
        </p:nvCxnSpPr>
        <p:spPr>
          <a:xfrm rot="16200000" flipH="1">
            <a:off x="4691197" y="2551451"/>
            <a:ext cx="184529" cy="1092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>
            <a:stCxn id="302" idx="2"/>
            <a:endCxn id="307" idx="0"/>
          </p:cNvCxnSpPr>
          <p:nvPr/>
        </p:nvCxnSpPr>
        <p:spPr>
          <a:xfrm rot="5400000">
            <a:off x="4193379" y="2162833"/>
            <a:ext cx="184529" cy="88643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/>
          <p:cNvCxnSpPr>
            <a:stCxn id="302" idx="2"/>
            <a:endCxn id="308" idx="0"/>
          </p:cNvCxnSpPr>
          <p:nvPr/>
        </p:nvCxnSpPr>
        <p:spPr>
          <a:xfrm rot="5400000">
            <a:off x="3716897" y="1686351"/>
            <a:ext cx="184529" cy="183940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/>
          <p:cNvSpPr txBox="1"/>
          <p:nvPr/>
        </p:nvSpPr>
        <p:spPr>
          <a:xfrm>
            <a:off x="2819400" y="3276600"/>
            <a:ext cx="673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Monocot</a:t>
            </a:r>
          </a:p>
          <a:p>
            <a:r>
              <a:rPr lang="en-US" sz="1000" dirty="0" smtClean="0"/>
              <a:t>Wheat</a:t>
            </a:r>
            <a:endParaRPr lang="en-US" sz="1000" dirty="0"/>
          </a:p>
        </p:txBody>
      </p:sp>
      <p:sp>
        <p:nvSpPr>
          <p:cNvPr id="313" name="TextBox 312"/>
          <p:cNvSpPr txBox="1"/>
          <p:nvPr/>
        </p:nvSpPr>
        <p:spPr>
          <a:xfrm>
            <a:off x="3581400" y="3276600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FF0000"/>
                </a:solidFill>
              </a:rPr>
              <a:t>Dicot</a:t>
            </a:r>
            <a:endParaRPr lang="en-US" sz="1000" dirty="0" smtClean="0">
              <a:solidFill>
                <a:srgbClr val="FF0000"/>
              </a:solidFill>
            </a:endParaRPr>
          </a:p>
          <a:p>
            <a:r>
              <a:rPr lang="en-US" sz="1000" dirty="0" smtClean="0"/>
              <a:t>Rose</a:t>
            </a:r>
            <a:endParaRPr lang="en-US" sz="1000" dirty="0"/>
          </a:p>
        </p:txBody>
      </p:sp>
      <p:cxnSp>
        <p:nvCxnSpPr>
          <p:cNvPr id="314" name="Straight Connector 313"/>
          <p:cNvCxnSpPr>
            <a:stCxn id="306" idx="2"/>
            <a:endCxn id="313" idx="0"/>
          </p:cNvCxnSpPr>
          <p:nvPr/>
        </p:nvCxnSpPr>
        <p:spPr>
          <a:xfrm rot="5400000">
            <a:off x="4164406" y="2602944"/>
            <a:ext cx="332063" cy="1015249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/>
          <p:cNvCxnSpPr>
            <a:stCxn id="306" idx="2"/>
            <a:endCxn id="312" idx="0"/>
          </p:cNvCxnSpPr>
          <p:nvPr/>
        </p:nvCxnSpPr>
        <p:spPr>
          <a:xfrm rot="5400000">
            <a:off x="3831095" y="2269633"/>
            <a:ext cx="332063" cy="168187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TextBox 315"/>
          <p:cNvSpPr txBox="1"/>
          <p:nvPr/>
        </p:nvSpPr>
        <p:spPr>
          <a:xfrm>
            <a:off x="304800" y="2667000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6600"/>
                </a:solidFill>
              </a:rPr>
              <a:t>Class:</a:t>
            </a:r>
            <a:endParaRPr lang="en-US" sz="1400" dirty="0">
              <a:solidFill>
                <a:srgbClr val="FF6600"/>
              </a:solidFill>
            </a:endParaRPr>
          </a:p>
        </p:txBody>
      </p:sp>
      <p:sp>
        <p:nvSpPr>
          <p:cNvPr id="317" name="TextBox 316"/>
          <p:cNvSpPr txBox="1"/>
          <p:nvPr/>
        </p:nvSpPr>
        <p:spPr>
          <a:xfrm>
            <a:off x="304800" y="3200400"/>
            <a:ext cx="1776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Sub-Class or Order: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18" name="TextBox 317"/>
          <p:cNvSpPr txBox="1"/>
          <p:nvPr/>
        </p:nvSpPr>
        <p:spPr>
          <a:xfrm>
            <a:off x="304800" y="2162397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Phylum: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319" name="TextBox 318"/>
          <p:cNvSpPr txBox="1"/>
          <p:nvPr/>
        </p:nvSpPr>
        <p:spPr>
          <a:xfrm>
            <a:off x="304800" y="1675198"/>
            <a:ext cx="94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92D050"/>
                </a:solidFill>
              </a:rPr>
              <a:t>Kingdom:</a:t>
            </a:r>
            <a:endParaRPr lang="en-US" sz="1400" dirty="0">
              <a:solidFill>
                <a:srgbClr val="92D050"/>
              </a:solidFill>
            </a:endParaRPr>
          </a:p>
        </p:txBody>
      </p:sp>
      <p:sp>
        <p:nvSpPr>
          <p:cNvPr id="330" name="TextBox 329"/>
          <p:cNvSpPr txBox="1"/>
          <p:nvPr/>
        </p:nvSpPr>
        <p:spPr>
          <a:xfrm>
            <a:off x="304800" y="1143000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Domain: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5638800" y="5486400"/>
            <a:ext cx="936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Salamanders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50" name="TextBox 349"/>
          <p:cNvSpPr txBox="1"/>
          <p:nvPr/>
        </p:nvSpPr>
        <p:spPr>
          <a:xfrm>
            <a:off x="5867400" y="5715000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Frogs &amp; Toads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351" name="Straight Connector 350"/>
          <p:cNvCxnSpPr>
            <a:stCxn id="43" idx="2"/>
            <a:endCxn id="349" idx="0"/>
          </p:cNvCxnSpPr>
          <p:nvPr/>
        </p:nvCxnSpPr>
        <p:spPr>
          <a:xfrm rot="5400000">
            <a:off x="5904109" y="4716350"/>
            <a:ext cx="972979" cy="5671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>
            <a:stCxn id="43" idx="2"/>
            <a:endCxn id="350" idx="0"/>
          </p:cNvCxnSpPr>
          <p:nvPr/>
        </p:nvCxnSpPr>
        <p:spPr>
          <a:xfrm rot="5400000">
            <a:off x="5925349" y="4966190"/>
            <a:ext cx="1201579" cy="2960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248400" y="4267200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6600"/>
                </a:solidFill>
              </a:rPr>
              <a:t>Amphibians</a:t>
            </a:r>
            <a:endParaRPr lang="en-US" sz="1000" dirty="0">
              <a:solidFill>
                <a:srgbClr val="FF6600"/>
              </a:solidFill>
            </a:endParaRPr>
          </a:p>
        </p:txBody>
      </p:sp>
      <p:sp>
        <p:nvSpPr>
          <p:cNvPr id="471" name="TextBox 470"/>
          <p:cNvSpPr txBox="1"/>
          <p:nvPr/>
        </p:nvSpPr>
        <p:spPr>
          <a:xfrm>
            <a:off x="6248400" y="3048000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Ectotherm</a:t>
            </a:r>
            <a:endParaRPr lang="en-US" sz="1000" dirty="0" smtClean="0"/>
          </a:p>
        </p:txBody>
      </p:sp>
      <p:sp>
        <p:nvSpPr>
          <p:cNvPr id="482" name="TextBox 481"/>
          <p:cNvSpPr txBox="1"/>
          <p:nvPr/>
        </p:nvSpPr>
        <p:spPr>
          <a:xfrm>
            <a:off x="7239000" y="3048000"/>
            <a:ext cx="8082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Endotherm</a:t>
            </a:r>
            <a:endParaRPr lang="en-US" sz="1000" dirty="0" smtClean="0"/>
          </a:p>
        </p:txBody>
      </p:sp>
      <p:cxnSp>
        <p:nvCxnSpPr>
          <p:cNvPr id="485" name="Straight Connector 484"/>
          <p:cNvCxnSpPr>
            <a:stCxn id="482" idx="0"/>
            <a:endCxn id="40" idx="2"/>
          </p:cNvCxnSpPr>
          <p:nvPr/>
        </p:nvCxnSpPr>
        <p:spPr>
          <a:xfrm rot="16200000" flipV="1">
            <a:off x="7260114" y="2664996"/>
            <a:ext cx="514290" cy="2517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8" name="Straight Connector 487"/>
          <p:cNvCxnSpPr>
            <a:stCxn id="471" idx="0"/>
            <a:endCxn id="40" idx="2"/>
          </p:cNvCxnSpPr>
          <p:nvPr/>
        </p:nvCxnSpPr>
        <p:spPr>
          <a:xfrm rot="5400000" flipH="1" flipV="1">
            <a:off x="6754394" y="2410995"/>
            <a:ext cx="514290" cy="7597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t 4-1 Day 1 Reaction Rate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Unit 4-1 Day 1 Reaction Rates</Template>
  <TotalTime>295</TotalTime>
  <Words>122</Words>
  <Application>Microsoft Office PowerPoint</Application>
  <PresentationFormat>On-screen Show (4:3)</PresentationFormat>
  <Paragraphs>92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Unit 4-1 Day 1 Reaction Rates</vt:lpstr>
      <vt:lpstr>Phylogeny Review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Activity</dc:title>
  <dc:creator>Xander</dc:creator>
  <cp:lastModifiedBy>Xander</cp:lastModifiedBy>
  <cp:revision>28</cp:revision>
  <dcterms:created xsi:type="dcterms:W3CDTF">2010-04-21T14:54:37Z</dcterms:created>
  <dcterms:modified xsi:type="dcterms:W3CDTF">2010-04-28T19:32:58Z</dcterms:modified>
</cp:coreProperties>
</file>