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9"/>
  </p:notesMasterIdLst>
  <p:sldIdLst>
    <p:sldId id="256" r:id="rId2"/>
    <p:sldId id="257" r:id="rId3"/>
    <p:sldId id="271" r:id="rId4"/>
    <p:sldId id="258" r:id="rId5"/>
    <p:sldId id="272" r:id="rId6"/>
    <p:sldId id="259" r:id="rId7"/>
    <p:sldId id="260" r:id="rId8"/>
    <p:sldId id="261" r:id="rId9"/>
    <p:sldId id="262" r:id="rId10"/>
    <p:sldId id="263" r:id="rId11"/>
    <p:sldId id="266" r:id="rId12"/>
    <p:sldId id="264" r:id="rId13"/>
    <p:sldId id="268" r:id="rId14"/>
    <p:sldId id="265" r:id="rId15"/>
    <p:sldId id="267" r:id="rId16"/>
    <p:sldId id="269" r:id="rId17"/>
    <p:sldId id="270" r:id="rId18"/>
  </p:sldIdLst>
  <p:sldSz cx="9144000" cy="6858000" type="screen4x3"/>
  <p:notesSz cx="6858000" cy="91074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82625"/>
            <a:ext cx="4554538" cy="3416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25938"/>
            <a:ext cx="5486400" cy="409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06083CA-6E1D-497A-8B88-F9168A9CF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5F01BA-1AFD-4614-B4F1-881839D9AB95}" type="slidenum">
              <a:rPr lang="en-US"/>
              <a:pPr/>
              <a:t>6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DO" smtClean="0"/>
              <a:t>Siempre se nos olvida la experiencia de la lectura al terminar la obra.  Para evitar esto, es sumamente importante sacar apuntes mientras estás leyendo.</a:t>
            </a: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F2806C-F581-42B8-9C07-006B9D87D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2EAE9-3FBB-4B90-97D4-506684AE4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F863E-156C-48C6-A5E6-830885126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5E86D-1851-4CD1-95A0-B7BB06102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1D4CB-75DE-4012-8D35-1D61BE2653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3A9CF-BFCB-4D39-A431-44DA63162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445CA-8348-4C8F-B7DE-8CB8957FD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FAEFD-226E-45B0-BB9B-BA86F2415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C70D8-D89F-4D22-AF3F-8F70CEFBC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0C50F-DB63-420C-8A15-961065EC2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ECB0B-3486-4A28-B1B4-29CCA59AB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3C9C9-B9A7-4287-B2E0-3E6644EA6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B1EC72-A1CA-437E-9D55-41810EA43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2058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717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84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085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719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19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19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719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19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19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89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719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19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19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0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0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0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0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0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grpSp>
        <p:nvGrpSpPr>
          <p:cNvPr id="2059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720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060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061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721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64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721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1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1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1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1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1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1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1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722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DO" smtClean="0"/>
              <a:t>El estudio de la literatura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DO" smtClean="0"/>
              <a:t>El proceso de leer, responder y escribir</a:t>
            </a:r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Introducción</a:t>
            </a: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DO" dirty="0" smtClean="0"/>
              <a:t>No has aprendido nada hasta que puedas aplicar lo que has estudiado.</a:t>
            </a:r>
          </a:p>
          <a:p>
            <a:pPr lvl="1" eaLnBrk="1" hangingPunct="1"/>
            <a:r>
              <a:rPr lang="es-DO" dirty="0" smtClean="0"/>
              <a:t>Quiere decir hasta que puedas discutir o escribir sobre lo que has leído no aprendes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1988840"/>
            <a:ext cx="6400800" cy="864096"/>
          </a:xfrm>
        </p:spPr>
        <p:txBody>
          <a:bodyPr/>
          <a:lstStyle/>
          <a:p>
            <a:r>
              <a:rPr lang="es-ES" dirty="0" err="1" smtClean="0"/>
              <a:t>iTambien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49400" y="3356992"/>
            <a:ext cx="60325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s-DO" dirty="0" smtClean="0"/>
              <a:t>Tendrás que leer la obra más de una vez, sacar y estudiar apuntes de la obra y aplicar tu conocimiento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El proceso de leer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DO" dirty="0" smtClean="0"/>
              <a:t>Haz observaciones básicas para entender la obra.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3200" dirty="0" smtClean="0"/>
              <a:t>Apunta vocabulario desconocido</a:t>
            </a:r>
          </a:p>
          <a:p>
            <a:pPr lvl="2" eaLnBrk="1" hangingPunct="1">
              <a:lnSpc>
                <a:spcPct val="80000"/>
              </a:lnSpc>
            </a:pPr>
            <a:r>
              <a:rPr lang="es-DO" sz="3200" dirty="0" smtClean="0"/>
              <a:t>Selecciona las palabras importantes, no debes buscar todas las palabras en el diccionario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908720"/>
            <a:ext cx="5486400" cy="720080"/>
          </a:xfrm>
        </p:spPr>
        <p:txBody>
          <a:bodyPr/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s-ES" sz="4400" b="0" dirty="0" smtClean="0"/>
              <a:t>El proceso de leer</a:t>
            </a:r>
            <a:endParaRPr lang="es-ES" sz="4400" b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5656" y="332656"/>
            <a:ext cx="5486400" cy="576064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5656" y="1484784"/>
            <a:ext cx="5486400" cy="374441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s-DO" sz="2400" dirty="0" smtClean="0"/>
          </a:p>
          <a:p>
            <a:pPr eaLnBrk="1" hangingPunct="1">
              <a:lnSpc>
                <a:spcPct val="80000"/>
              </a:lnSpc>
            </a:pPr>
            <a:r>
              <a:rPr lang="es-DO" sz="2400" dirty="0" smtClean="0"/>
              <a:t>Desarrolla las ideas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2400" dirty="0" smtClean="0"/>
              <a:t>Elabora tus apuntes sobre personajes, situaciones y acciones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2400" dirty="0" smtClean="0"/>
              <a:t>Elabora e interpreta los temas y los símbolos de la obra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2400" dirty="0" smtClean="0"/>
              <a:t>Memoriza pasajes importantes o frases que se repitan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2400" dirty="0" smtClean="0"/>
              <a:t>Apunta tus preguntas para discutir en clase 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El Proceso de responder activamente </a:t>
            </a:r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DO" sz="2400" smtClean="0"/>
              <a:t>Saca apuntes mientras lees</a:t>
            </a:r>
          </a:p>
          <a:p>
            <a:pPr lvl="1" eaLnBrk="1" hangingPunct="1">
              <a:lnSpc>
                <a:spcPct val="90000"/>
              </a:lnSpc>
            </a:pPr>
            <a:r>
              <a:rPr lang="es-DO" sz="2000" smtClean="0"/>
              <a:t>Sobre la acción y argumento</a:t>
            </a:r>
          </a:p>
          <a:p>
            <a:pPr lvl="1" eaLnBrk="1" hangingPunct="1">
              <a:lnSpc>
                <a:spcPct val="90000"/>
              </a:lnSpc>
            </a:pPr>
            <a:r>
              <a:rPr lang="es-DO" sz="2000" smtClean="0"/>
              <a:t>Tus opiniones y reacciones</a:t>
            </a:r>
          </a:p>
          <a:p>
            <a:pPr lvl="1" eaLnBrk="1" hangingPunct="1">
              <a:lnSpc>
                <a:spcPct val="90000"/>
              </a:lnSpc>
            </a:pPr>
            <a:r>
              <a:rPr lang="es-DO" sz="2000" smtClean="0"/>
              <a:t>Observaciones y conclusiones que has hecho durante la lectura</a:t>
            </a:r>
          </a:p>
          <a:p>
            <a:pPr lvl="1" eaLnBrk="1" hangingPunct="1">
              <a:lnSpc>
                <a:spcPct val="90000"/>
              </a:lnSpc>
            </a:pPr>
            <a:r>
              <a:rPr lang="es-DO" sz="2000" smtClean="0"/>
              <a:t>Preguntas que tienes</a:t>
            </a:r>
          </a:p>
          <a:p>
            <a:pPr eaLnBrk="1" hangingPunct="1">
              <a:lnSpc>
                <a:spcPct val="90000"/>
              </a:lnSpc>
            </a:pPr>
            <a:r>
              <a:rPr lang="es-DO" sz="2400" smtClean="0"/>
              <a:t>Guarda los apuntes:</a:t>
            </a:r>
          </a:p>
          <a:p>
            <a:pPr lvl="1" eaLnBrk="1" hangingPunct="1">
              <a:lnSpc>
                <a:spcPct val="90000"/>
              </a:lnSpc>
            </a:pPr>
            <a:r>
              <a:rPr lang="es-DO" sz="2000" smtClean="0"/>
              <a:t>En los márgenes de tu libro</a:t>
            </a:r>
          </a:p>
          <a:p>
            <a:pPr lvl="1" eaLnBrk="1" hangingPunct="1">
              <a:lnSpc>
                <a:spcPct val="90000"/>
              </a:lnSpc>
            </a:pPr>
            <a:r>
              <a:rPr lang="es-DO" sz="2000" smtClean="0"/>
              <a:t>En un cuaderno</a:t>
            </a:r>
          </a:p>
          <a:p>
            <a:pPr lvl="1" eaLnBrk="1" hangingPunct="1">
              <a:lnSpc>
                <a:spcPct val="90000"/>
              </a:lnSpc>
            </a:pPr>
            <a:r>
              <a:rPr lang="es-DO" sz="2000" smtClean="0"/>
              <a:t>En la computadora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Preparación para ensayos y exámenes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DO" smtClean="0"/>
              <a:t>Organiza tus apuntes</a:t>
            </a:r>
          </a:p>
          <a:p>
            <a:pPr eaLnBrk="1" hangingPunct="1">
              <a:lnSpc>
                <a:spcPct val="90000"/>
              </a:lnSpc>
            </a:pPr>
            <a:r>
              <a:rPr lang="es-DO" smtClean="0"/>
              <a:t>Memoriza pasajes importantes</a:t>
            </a:r>
          </a:p>
          <a:p>
            <a:pPr lvl="1" eaLnBrk="1" hangingPunct="1">
              <a:lnSpc>
                <a:spcPct val="90000"/>
              </a:lnSpc>
            </a:pPr>
            <a:r>
              <a:rPr lang="es-DO" smtClean="0"/>
              <a:t>Anótalos en fichas y llévalas dondequiera para estudiarlas</a:t>
            </a:r>
          </a:p>
          <a:p>
            <a:pPr eaLnBrk="1" hangingPunct="1">
              <a:lnSpc>
                <a:spcPct val="90000"/>
              </a:lnSpc>
            </a:pPr>
            <a:r>
              <a:rPr lang="es-DO" smtClean="0"/>
              <a:t>Apunta preguntas que tienes</a:t>
            </a:r>
          </a:p>
          <a:p>
            <a:pPr lvl="1" eaLnBrk="1" hangingPunct="1">
              <a:lnSpc>
                <a:spcPct val="90000"/>
              </a:lnSpc>
            </a:pPr>
            <a:r>
              <a:rPr lang="es-DO" smtClean="0"/>
              <a:t>Tráelas a clase para discutir</a:t>
            </a:r>
          </a:p>
          <a:p>
            <a:pPr lvl="1" eaLnBrk="1" hangingPunct="1">
              <a:lnSpc>
                <a:spcPct val="90000"/>
              </a:lnSpc>
            </a:pPr>
            <a:r>
              <a:rPr lang="es-DO" smtClean="0"/>
              <a:t>Contéstalas tú mismo para practicar</a:t>
            </a:r>
            <a:endParaRPr lang="en-US" smtClean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El proceso de escribir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DO" sz="3600" b="1" smtClean="0"/>
              <a:t>Escribir ensayos no es fácil—para nadie</a:t>
            </a:r>
          </a:p>
          <a:p>
            <a:pPr eaLnBrk="1" hangingPunct="1">
              <a:lnSpc>
                <a:spcPct val="90000"/>
              </a:lnSpc>
            </a:pPr>
            <a:r>
              <a:rPr lang="es-DO" smtClean="0"/>
              <a:t>Hay tres etapas importantes en la escritura</a:t>
            </a:r>
          </a:p>
          <a:p>
            <a:pPr lvl="1" eaLnBrk="1" hangingPunct="1">
              <a:lnSpc>
                <a:spcPct val="90000"/>
              </a:lnSpc>
            </a:pPr>
            <a:r>
              <a:rPr lang="es-DO" smtClean="0"/>
              <a:t>Descubrir ideas</a:t>
            </a:r>
          </a:p>
          <a:p>
            <a:pPr lvl="1" eaLnBrk="1" hangingPunct="1">
              <a:lnSpc>
                <a:spcPct val="90000"/>
              </a:lnSpc>
            </a:pPr>
            <a:r>
              <a:rPr lang="es-DO" smtClean="0"/>
              <a:t>Hacer el borrador</a:t>
            </a:r>
          </a:p>
          <a:p>
            <a:pPr lvl="1" eaLnBrk="1" hangingPunct="1">
              <a:lnSpc>
                <a:spcPct val="90000"/>
              </a:lnSpc>
            </a:pPr>
            <a:r>
              <a:rPr lang="es-DO" smtClean="0"/>
              <a:t>Redactar el ensayo</a:t>
            </a:r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Descubrir ideas</a:t>
            </a:r>
            <a:endParaRPr lang="en-US" smtClean="0"/>
          </a:p>
        </p:txBody>
      </p:sp>
      <p:graphicFrame>
        <p:nvGraphicFramePr>
          <p:cNvPr id="1026" name="Diagram 5"/>
          <p:cNvGraphicFramePr>
            <a:graphicFrameLocks/>
          </p:cNvGraphicFramePr>
          <p:nvPr>
            <p:ph idx="1"/>
          </p:nvPr>
        </p:nvGraphicFramePr>
        <p:xfrm>
          <a:off x="323850" y="333375"/>
          <a:ext cx="8064500" cy="7605713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Antes de escribir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DO" smtClean="0"/>
              <a:t>Prepárate en casa al estudiar tus apuntes</a:t>
            </a:r>
          </a:p>
          <a:p>
            <a:pPr eaLnBrk="1" hangingPunct="1">
              <a:lnSpc>
                <a:spcPct val="90000"/>
              </a:lnSpc>
            </a:pPr>
            <a:r>
              <a:rPr lang="es-DO" smtClean="0"/>
              <a:t>Haz y contesta tus propias preguntas</a:t>
            </a:r>
          </a:p>
          <a:p>
            <a:pPr eaLnBrk="1" hangingPunct="1">
              <a:lnSpc>
                <a:spcPct val="90000"/>
              </a:lnSpc>
            </a:pPr>
            <a:r>
              <a:rPr lang="es-DO" smtClean="0"/>
              <a:t>Prepara listas de contrastar ideas y obras</a:t>
            </a:r>
          </a:p>
          <a:p>
            <a:pPr eaLnBrk="1" hangingPunct="1">
              <a:lnSpc>
                <a:spcPct val="90000"/>
              </a:lnSpc>
            </a:pPr>
            <a:r>
              <a:rPr lang="es-DO" smtClean="0"/>
              <a:t>¡Ojo! El pensamiento no escrito no es una idea completa.</a:t>
            </a:r>
            <a:endParaRPr lang="en-US" smtClean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El esquema</a:t>
            </a:r>
            <a:endParaRPr 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DO" smtClean="0"/>
              <a:t>Introducción—la idea central con la oración del tesis</a:t>
            </a:r>
          </a:p>
          <a:p>
            <a:pPr eaLnBrk="1" hangingPunct="1"/>
            <a:r>
              <a:rPr lang="es-DO" smtClean="0"/>
              <a:t>Oraciones temáticas</a:t>
            </a:r>
          </a:p>
          <a:p>
            <a:pPr lvl="1" eaLnBrk="1" hangingPunct="1"/>
            <a:r>
              <a:rPr lang="es-DO" smtClean="0"/>
              <a:t>Apoyo del texto</a:t>
            </a:r>
          </a:p>
          <a:p>
            <a:pPr eaLnBrk="1" hangingPunct="1"/>
            <a:r>
              <a:rPr lang="es-DO" smtClean="0"/>
              <a:t>La conclusión</a:t>
            </a:r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Hacer el borrador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DO" sz="2800" smtClean="0"/>
              <a:t>Estudia cuidadosamente el tema del ensayo porque te dice lo que tienes que escribir.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2400" smtClean="0"/>
              <a:t>Asegúrate que contestas la pregunta.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2400" smtClean="0"/>
              <a:t>Escoge una idea central del tema y escríbela como una oración completa que es importante para la estructura de tu ensayo.</a:t>
            </a:r>
          </a:p>
          <a:p>
            <a:pPr eaLnBrk="1" hangingPunct="1">
              <a:lnSpc>
                <a:spcPct val="80000"/>
              </a:lnSpc>
            </a:pPr>
            <a:r>
              <a:rPr lang="es-DO" sz="2800" smtClean="0"/>
              <a:t>Haz un esquema (</a:t>
            </a:r>
            <a:r>
              <a:rPr lang="en-US" sz="2800" smtClean="0"/>
              <a:t>outline</a:t>
            </a:r>
            <a:r>
              <a:rPr lang="es-DO" sz="2800" smtClean="0"/>
              <a:t>) antes de comenzar a escribir.</a:t>
            </a:r>
            <a:endParaRPr lang="en-US" sz="28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Hacer el borrador</a:t>
            </a: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DO" sz="3600" b="1" smtClean="0"/>
              <a:t>¡Ojo! No resumes la obra.</a:t>
            </a:r>
            <a:r>
              <a:rPr lang="es-DO" sz="3600" smtClean="0"/>
              <a:t>  Analízala utilizando breves ejemplos de la obra para apoyar tus ideas.</a:t>
            </a:r>
          </a:p>
          <a:p>
            <a:pPr eaLnBrk="1" hangingPunct="1">
              <a:lnSpc>
                <a:spcPct val="90000"/>
              </a:lnSpc>
            </a:pPr>
            <a:r>
              <a:rPr lang="es-DO" sz="3600" smtClean="0"/>
              <a:t>Crea una oración tesis utilizando la oración con la idea central de tu ensayo.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Redactar el ensayo</a:t>
            </a: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DO" smtClean="0"/>
              <a:t>Comienza cada párrafo con una oración temática</a:t>
            </a:r>
          </a:p>
          <a:p>
            <a:pPr eaLnBrk="1" hangingPunct="1">
              <a:lnSpc>
                <a:spcPct val="80000"/>
              </a:lnSpc>
            </a:pPr>
            <a:r>
              <a:rPr lang="es-DO" smtClean="0"/>
              <a:t>Desarrolla un tema por párrafo</a:t>
            </a:r>
          </a:p>
          <a:p>
            <a:pPr lvl="1" eaLnBrk="1" hangingPunct="1">
              <a:lnSpc>
                <a:spcPct val="80000"/>
              </a:lnSpc>
            </a:pPr>
            <a:r>
              <a:rPr lang="es-DO" smtClean="0"/>
              <a:t>Puedes escribir más de 5 párrafos si es necesario</a:t>
            </a:r>
          </a:p>
          <a:p>
            <a:pPr eaLnBrk="1" hangingPunct="1">
              <a:lnSpc>
                <a:spcPct val="80000"/>
              </a:lnSpc>
            </a:pPr>
            <a:r>
              <a:rPr lang="es-DO" smtClean="0"/>
              <a:t>Basa cada párrafo en su oración temática</a:t>
            </a:r>
          </a:p>
          <a:p>
            <a:pPr eaLnBrk="1" hangingPunct="1">
              <a:lnSpc>
                <a:spcPct val="80000"/>
              </a:lnSpc>
            </a:pPr>
            <a:r>
              <a:rPr lang="es-DO" smtClean="0"/>
              <a:t>Utiliza tu propia organización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Redactar el ensayo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DO" sz="2800" b="1" u="sng" smtClean="0"/>
              <a:t>¡Usa breves ejemplos de la obra!</a:t>
            </a:r>
          </a:p>
          <a:p>
            <a:pPr lvl="1" eaLnBrk="1" hangingPunct="1">
              <a:lnSpc>
                <a:spcPct val="80000"/>
              </a:lnSpc>
            </a:pPr>
            <a:r>
              <a:rPr lang="es-DO" sz="2400" smtClean="0"/>
              <a:t>Introduce detalles de la obra solamente con el propósito de apoyar tu idea central.</a:t>
            </a:r>
          </a:p>
          <a:p>
            <a:pPr lvl="2" eaLnBrk="1" hangingPunct="1">
              <a:lnSpc>
                <a:spcPct val="80000"/>
              </a:lnSpc>
            </a:pPr>
            <a:r>
              <a:rPr lang="es-DO" sz="2000" smtClean="0"/>
              <a:t>Es tu </a:t>
            </a:r>
            <a:r>
              <a:rPr lang="es-DO" sz="2000" b="1" u="sng" smtClean="0"/>
              <a:t>evidencia</a:t>
            </a:r>
            <a:r>
              <a:rPr lang="es-DO" sz="2000" smtClean="0"/>
              <a:t> no es tu ensayo</a:t>
            </a:r>
          </a:p>
          <a:p>
            <a:pPr lvl="2" eaLnBrk="1" hangingPunct="1">
              <a:lnSpc>
                <a:spcPct val="80000"/>
              </a:lnSpc>
            </a:pPr>
            <a:r>
              <a:rPr lang="es-DO" sz="2000" smtClean="0"/>
              <a:t>Señala y aclara el argumento de tu ensayo</a:t>
            </a:r>
          </a:p>
          <a:p>
            <a:pPr eaLnBrk="1" hangingPunct="1">
              <a:lnSpc>
                <a:spcPct val="80000"/>
              </a:lnSpc>
            </a:pPr>
            <a:r>
              <a:rPr lang="es-DO" sz="2800" smtClean="0"/>
              <a:t>La organización del ensayo debe ser clara.</a:t>
            </a:r>
          </a:p>
          <a:p>
            <a:pPr eaLnBrk="1" hangingPunct="1">
              <a:lnSpc>
                <a:spcPct val="80000"/>
              </a:lnSpc>
            </a:pPr>
            <a:r>
              <a:rPr lang="es-DO" sz="2800" smtClean="0"/>
              <a:t>Escribe con autoridad.</a:t>
            </a:r>
          </a:p>
          <a:p>
            <a:pPr eaLnBrk="1" hangingPunct="1">
              <a:lnSpc>
                <a:spcPct val="80000"/>
              </a:lnSpc>
            </a:pPr>
            <a:r>
              <a:rPr lang="es-DO" sz="2800" smtClean="0"/>
              <a:t>Sé original y cuestiona la autoridad del autor.</a:t>
            </a:r>
            <a:endParaRPr lang="en-US" sz="24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Para escribir </a:t>
            </a:r>
            <a:br>
              <a:rPr lang="es-DO" smtClean="0"/>
            </a:br>
            <a:r>
              <a:rPr lang="es-DO" smtClean="0"/>
              <a:t>el mejor ensayo</a:t>
            </a: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DO" sz="2400" dirty="0" smtClean="0"/>
              <a:t>Nunca debes contar la historia o hacer un resumen de la obra.  </a:t>
            </a:r>
            <a:r>
              <a:rPr lang="es-DO" sz="2400" u="sng" dirty="0" smtClean="0"/>
              <a:t>Solamente</a:t>
            </a:r>
            <a:r>
              <a:rPr lang="es-DO" sz="2400" dirty="0" smtClean="0"/>
              <a:t> debes usar ejemplos del texto para apoyar tu idea central.</a:t>
            </a:r>
          </a:p>
          <a:p>
            <a:pPr eaLnBrk="1" hangingPunct="1">
              <a:lnSpc>
                <a:spcPct val="90000"/>
              </a:lnSpc>
            </a:pPr>
            <a:r>
              <a:rPr lang="es-DO" sz="2400" dirty="0" smtClean="0"/>
              <a:t>Por todo el ensayo, debes recordarle al lector de tu idea central.</a:t>
            </a:r>
          </a:p>
          <a:p>
            <a:pPr eaLnBrk="1" hangingPunct="1">
              <a:lnSpc>
                <a:spcPct val="90000"/>
              </a:lnSpc>
            </a:pPr>
            <a:r>
              <a:rPr lang="es-DO" sz="2400" dirty="0" smtClean="0"/>
              <a:t>Dentro de cada párrafo, debes poner énfasis en el tema</a:t>
            </a:r>
          </a:p>
          <a:p>
            <a:pPr eaLnBrk="1" hangingPunct="1">
              <a:lnSpc>
                <a:spcPct val="90000"/>
              </a:lnSpc>
            </a:pPr>
            <a:r>
              <a:rPr lang="es-DO" sz="2400" dirty="0" smtClean="0"/>
              <a:t>Haz tus oraciones fuertes y exactas.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DO" smtClean="0"/>
              <a:t>Bibliografía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DO" smtClean="0"/>
              <a:t>Roberts, E. (2003).  </a:t>
            </a:r>
            <a:r>
              <a:rPr lang="en-US" i="1" smtClean="0"/>
              <a:t>Writing about Literature</a:t>
            </a:r>
            <a:r>
              <a:rPr lang="en-US" smtClean="0"/>
              <a:t>.  10</a:t>
            </a:r>
            <a:r>
              <a:rPr lang="en-US" baseline="30000" smtClean="0"/>
              <a:t>th</a:t>
            </a:r>
            <a:r>
              <a:rPr lang="en-US" smtClean="0"/>
              <a:t> Ed. Upper Saddle River, NJ:  Prentice Hall.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404</TotalTime>
  <Words>611</Words>
  <Application>Microsoft Office PowerPoint</Application>
  <PresentationFormat>On-screen Show (4:3)</PresentationFormat>
  <Paragraphs>96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Comic Sans MS</vt:lpstr>
      <vt:lpstr>Arial</vt:lpstr>
      <vt:lpstr>Crayons</vt:lpstr>
      <vt:lpstr>El estudio de la literatura</vt:lpstr>
      <vt:lpstr>Introducción</vt:lpstr>
      <vt:lpstr>iTambien!</vt:lpstr>
      <vt:lpstr>El proceso de leer</vt:lpstr>
      <vt:lpstr>  El proceso de leer</vt:lpstr>
      <vt:lpstr>El Proceso de responder activamente </vt:lpstr>
      <vt:lpstr>Preparación para ensayos y exámenes</vt:lpstr>
      <vt:lpstr>El proceso de escribir</vt:lpstr>
      <vt:lpstr>Descubrir ideas</vt:lpstr>
      <vt:lpstr>Antes de escribir</vt:lpstr>
      <vt:lpstr>El esquema</vt:lpstr>
      <vt:lpstr>Hacer el borrador</vt:lpstr>
      <vt:lpstr>Hacer el borrador</vt:lpstr>
      <vt:lpstr>Redactar el ensayo</vt:lpstr>
      <vt:lpstr>Redactar el ensayo</vt:lpstr>
      <vt:lpstr>Para escribir  el mejor ensayo</vt:lpstr>
      <vt:lpstr>Bibliografía</vt:lpstr>
    </vt:vector>
  </TitlesOfParts>
  <Company>cfisd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estudio de la literatura</dc:title>
  <dc:creator>cyfair</dc:creator>
  <cp:lastModifiedBy>ocenteno</cp:lastModifiedBy>
  <cp:revision>39</cp:revision>
  <dcterms:created xsi:type="dcterms:W3CDTF">2003-08-12T21:12:18Z</dcterms:created>
  <dcterms:modified xsi:type="dcterms:W3CDTF">2013-08-19T20:17:20Z</dcterms:modified>
</cp:coreProperties>
</file>