
<file path=[Content_Types].xml><?xml version="1.0" encoding="utf-8"?>
<Types xmlns="http://schemas.openxmlformats.org/package/2006/content-types">
  <Default Extension="xml" ContentType="application/xml"/>
  <Default Extension="jpeg" ContentType="image/jpeg"/>
  <Default Extension="jpg" ContentType="image/jpeg"/>
  <Default Extension="rels" ContentType="application/vnd.openxmlformats-package.relationships+xml"/>
  <Default Extension="gif" ContentType="image/gi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7"/>
  </p:notesMasterIdLst>
  <p:sldIdLst>
    <p:sldId id="256" r:id="rId2"/>
    <p:sldId id="268" r:id="rId3"/>
    <p:sldId id="269" r:id="rId4"/>
    <p:sldId id="270" r:id="rId5"/>
    <p:sldId id="257" r:id="rId6"/>
    <p:sldId id="258" r:id="rId7"/>
    <p:sldId id="259" r:id="rId8"/>
    <p:sldId id="260" r:id="rId9"/>
    <p:sldId id="261" r:id="rId10"/>
    <p:sldId id="262" r:id="rId11"/>
    <p:sldId id="263" r:id="rId12"/>
    <p:sldId id="264" r:id="rId13"/>
    <p:sldId id="265" r:id="rId14"/>
    <p:sldId id="266" r:id="rId15"/>
    <p:sldId id="267"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76" d="100"/>
          <a:sy n="76" d="100"/>
        </p:scale>
        <p:origin x="-1928" y="-10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interSettings" Target="printerSettings/printerSettings1.bin"/><Relationship Id="rId19" Type="http://schemas.openxmlformats.org/officeDocument/2006/relationships/presProps" Target="pres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012EECF-F7FC-8F4A-B3E9-61AFFC733506}" type="datetimeFigureOut">
              <a:rPr lang="en-US" smtClean="0"/>
              <a:t>9/2/13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739B9ED-904D-3F43-9283-DDC9360661A8}" type="slidenum">
              <a:rPr lang="en-US" smtClean="0"/>
              <a:t>‹#›</a:t>
            </a:fld>
            <a:endParaRPr lang="en-US"/>
          </a:p>
        </p:txBody>
      </p:sp>
    </p:spTree>
    <p:extLst>
      <p:ext uri="{BB962C8B-B14F-4D97-AF65-F5344CB8AC3E}">
        <p14:creationId xmlns:p14="http://schemas.microsoft.com/office/powerpoint/2010/main" val="825032042"/>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Despite all these troubles, the Native born acquired immunity to killer diseases that ravaged older immigrants. More women = more families.  By 1700, Virginia had population of 59K.  Maryland had 30K.</a:t>
            </a:r>
          </a:p>
          <a:p>
            <a:endParaRPr lang="en-US" dirty="0"/>
          </a:p>
        </p:txBody>
      </p:sp>
      <p:sp>
        <p:nvSpPr>
          <p:cNvPr id="4" name="Slide Number Placeholder 3"/>
          <p:cNvSpPr>
            <a:spLocks noGrp="1"/>
          </p:cNvSpPr>
          <p:nvPr>
            <p:ph type="sldNum" sz="quarter" idx="10"/>
          </p:nvPr>
        </p:nvSpPr>
        <p:spPr/>
        <p:txBody>
          <a:bodyPr/>
          <a:lstStyle/>
          <a:p>
            <a:fld id="{4739B9ED-904D-3F43-9283-DDC9360661A8}" type="slidenum">
              <a:rPr lang="en-US" smtClean="0"/>
              <a:t>5</a:t>
            </a:fld>
            <a:endParaRPr lang="en-US"/>
          </a:p>
        </p:txBody>
      </p:sp>
    </p:spTree>
    <p:extLst>
      <p:ext uri="{BB962C8B-B14F-4D97-AF65-F5344CB8AC3E}">
        <p14:creationId xmlns:p14="http://schemas.microsoft.com/office/powerpoint/2010/main" val="35044670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Profit-hungry sellers planted tobacco more than corn!  They got into more fights with NA because they needed fresh land to plant more</a:t>
            </a:r>
          </a:p>
          <a:p>
            <a:r>
              <a:rPr lang="en-US" dirty="0" smtClean="0"/>
              <a:t>1.5 million pounds of tobacco exported out of the Chesapeake Bay by the 1630s’s and over 40 million by the end of the year</a:t>
            </a:r>
          </a:p>
          <a:p>
            <a:r>
              <a:rPr lang="en-US" dirty="0" smtClean="0"/>
              <a:t>. The farmers needed workers: families procreated too slowly, NA aren’t </a:t>
            </a:r>
            <a:r>
              <a:rPr lang="en-US" dirty="0" err="1" smtClean="0"/>
              <a:t>immuned</a:t>
            </a:r>
            <a:r>
              <a:rPr lang="en-US" dirty="0" smtClean="0"/>
              <a:t> to white </a:t>
            </a:r>
            <a:r>
              <a:rPr lang="en-US" dirty="0" err="1" smtClean="0"/>
              <a:t>ppl</a:t>
            </a:r>
            <a:r>
              <a:rPr lang="en-US" dirty="0" smtClean="0"/>
              <a:t> diseases, AA slaves are too expensive. </a:t>
            </a:r>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a:t>
            </a:r>
            <a:r>
              <a:rPr lang="en-US" dirty="0" smtClean="0">
                <a:solidFill>
                  <a:srgbClr val="FF0000"/>
                </a:solidFill>
              </a:rPr>
              <a:t>indentured servants</a:t>
            </a:r>
            <a:r>
              <a:rPr lang="en-US" dirty="0" smtClean="0"/>
              <a:t>” who in exchange for their work got eventual “freedom dues” such as barrels of corn, a suit of clothes, and sometimes, a parcel of land</a:t>
            </a:r>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The “</a:t>
            </a:r>
            <a:r>
              <a:rPr lang="en-US" dirty="0" err="1" smtClean="0">
                <a:solidFill>
                  <a:srgbClr val="FF0000"/>
                </a:solidFill>
              </a:rPr>
              <a:t>Headright</a:t>
            </a:r>
            <a:r>
              <a:rPr lang="en-US" dirty="0" smtClean="0">
                <a:solidFill>
                  <a:srgbClr val="FF0000"/>
                </a:solidFill>
              </a:rPr>
              <a:t>”</a:t>
            </a:r>
            <a:r>
              <a:rPr lang="en-US" dirty="0" smtClean="0"/>
              <a:t> System -  whoever pays for the passage of a laborer received the right to acquire 50 acres of land.  So the masters are soon taking their money and making huge fortunes in real estate.    Chesapeake planters brought over 100,000 white servants</a:t>
            </a:r>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4739B9ED-904D-3F43-9283-DDC9360661A8}" type="slidenum">
              <a:rPr lang="en-US" smtClean="0"/>
              <a:t>6</a:t>
            </a:fld>
            <a:endParaRPr lang="en-US"/>
          </a:p>
        </p:txBody>
      </p:sp>
    </p:spTree>
    <p:extLst>
      <p:ext uri="{BB962C8B-B14F-4D97-AF65-F5344CB8AC3E}">
        <p14:creationId xmlns:p14="http://schemas.microsoft.com/office/powerpoint/2010/main" val="20611677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Many young men wandering around the Chesapeake region frustrated by no women and no way to acquire land.  The established planters treated them like </a:t>
            </a:r>
            <a:r>
              <a:rPr lang="en-US" dirty="0" err="1" smtClean="0"/>
              <a:t>riffraffs</a:t>
            </a:r>
            <a:r>
              <a:rPr lang="en-US" dirty="0" smtClean="0"/>
              <a:t>.</a:t>
            </a:r>
          </a:p>
          <a:p>
            <a:r>
              <a:rPr lang="en-US" dirty="0" smtClean="0"/>
              <a:t>Virginia’s Governor, </a:t>
            </a:r>
            <a:r>
              <a:rPr lang="en-US" dirty="0" smtClean="0">
                <a:solidFill>
                  <a:srgbClr val="FF0000"/>
                </a:solidFill>
              </a:rPr>
              <a:t>William Berkeley</a:t>
            </a:r>
            <a:r>
              <a:rPr lang="en-US" dirty="0" smtClean="0"/>
              <a:t>, looked down upon them saying, “how miserable that man is that governs a people where 6 parts of 7 at least are poor, </a:t>
            </a:r>
            <a:r>
              <a:rPr lang="en-US" dirty="0" err="1" smtClean="0"/>
              <a:t>endebted</a:t>
            </a:r>
            <a:r>
              <a:rPr lang="en-US" dirty="0" smtClean="0"/>
              <a:t>, </a:t>
            </a:r>
            <a:r>
              <a:rPr lang="en-US" dirty="0" err="1" smtClean="0"/>
              <a:t>disconted</a:t>
            </a:r>
            <a:r>
              <a:rPr lang="en-US" dirty="0" smtClean="0"/>
              <a:t>, and armed.”  </a:t>
            </a:r>
          </a:p>
          <a:p>
            <a:r>
              <a:rPr lang="en-US" dirty="0" smtClean="0">
                <a:solidFill>
                  <a:srgbClr val="FF0000"/>
                </a:solidFill>
              </a:rPr>
              <a:t>Nathaniel Bacon </a:t>
            </a:r>
            <a:r>
              <a:rPr lang="en-US" dirty="0" smtClean="0"/>
              <a:t>(29 year old) and about 1,000 frontiersmen were angry at Berkeley for being friendly with the NA and not protecting them as they are searching for arable lands.  He created a riot, attacking NA’s, driving Berkeley out of Jamestown, with tons of plundering and pilfering (looting.)  THINK LA RIOTS!</a:t>
            </a:r>
          </a:p>
          <a:p>
            <a:endParaRPr lang="en-US" dirty="0"/>
          </a:p>
        </p:txBody>
      </p:sp>
      <p:sp>
        <p:nvSpPr>
          <p:cNvPr id="4" name="Slide Number Placeholder 3"/>
          <p:cNvSpPr>
            <a:spLocks noGrp="1"/>
          </p:cNvSpPr>
          <p:nvPr>
            <p:ph type="sldNum" sz="quarter" idx="10"/>
          </p:nvPr>
        </p:nvSpPr>
        <p:spPr/>
        <p:txBody>
          <a:bodyPr/>
          <a:lstStyle/>
          <a:p>
            <a:fld id="{4739B9ED-904D-3F43-9283-DDC9360661A8}" type="slidenum">
              <a:rPr lang="en-US" smtClean="0"/>
              <a:t>7</a:t>
            </a:fld>
            <a:endParaRPr lang="en-US"/>
          </a:p>
        </p:txBody>
      </p:sp>
    </p:spTree>
    <p:extLst>
      <p:ext uri="{BB962C8B-B14F-4D97-AF65-F5344CB8AC3E}">
        <p14:creationId xmlns:p14="http://schemas.microsoft.com/office/powerpoint/2010/main" val="42747639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Out of the 10 million African slaves, only about 400,000 made it to North America. The rest were taken to South America and the West-Indies</a:t>
            </a:r>
          </a:p>
          <a:p>
            <a:r>
              <a:rPr lang="en-US" dirty="0" smtClean="0"/>
              <a:t>First </a:t>
            </a:r>
            <a:r>
              <a:rPr lang="en-US" dirty="0" err="1" smtClean="0"/>
              <a:t>A.Slave</a:t>
            </a:r>
            <a:r>
              <a:rPr lang="en-US" dirty="0" smtClean="0"/>
              <a:t> was brought in 1619, but by 1670, there were about 2,000 – about 7% of population</a:t>
            </a:r>
          </a:p>
          <a:p>
            <a:r>
              <a:rPr lang="en-US" dirty="0" smtClean="0"/>
              <a:t>At first, white planters couldn’t afford them, especially if they would die quickly.  But by 1680s, </a:t>
            </a:r>
            <a:r>
              <a:rPr lang="en-US" dirty="0" err="1" smtClean="0"/>
              <a:t>A.slaves</a:t>
            </a:r>
            <a:r>
              <a:rPr lang="en-US" dirty="0" smtClean="0"/>
              <a:t> outnumber white slaves on plantation because Americans started to get involved with the slave trade.  After 1700, more than 10 thousand slaves came to N. America.  </a:t>
            </a:r>
          </a:p>
          <a:p>
            <a:r>
              <a:rPr lang="en-US" dirty="0" smtClean="0"/>
              <a:t>Most slaves came from the West coast of Africa and caught by coastal tribes and sold to European or American flesh merchants.</a:t>
            </a:r>
          </a:p>
          <a:p>
            <a:r>
              <a:rPr lang="en-US" dirty="0" smtClean="0"/>
              <a:t>Put on ships and endured the “</a:t>
            </a:r>
            <a:r>
              <a:rPr lang="en-US" dirty="0" smtClean="0">
                <a:solidFill>
                  <a:srgbClr val="FF0000"/>
                </a:solidFill>
              </a:rPr>
              <a:t>middle passage”</a:t>
            </a:r>
            <a:r>
              <a:rPr lang="en-US" dirty="0" smtClean="0"/>
              <a:t> on which 20% died</a:t>
            </a:r>
          </a:p>
          <a:p>
            <a:r>
              <a:rPr lang="en-US" dirty="0" smtClean="0"/>
              <a:t>Few African immigrants gained freedom and became slave owners, but as the number of Africans in their midst increased, the whites reacted to this</a:t>
            </a:r>
            <a:r>
              <a:rPr lang="en-US" dirty="0" smtClean="0">
                <a:solidFill>
                  <a:srgbClr val="FF0000"/>
                </a:solidFill>
              </a:rPr>
              <a:t> “racial threat.”  </a:t>
            </a:r>
            <a:r>
              <a:rPr lang="en-US" dirty="0" smtClean="0"/>
              <a:t>( Scared White person of the African person).</a:t>
            </a:r>
          </a:p>
          <a:p>
            <a:r>
              <a:rPr lang="en-US" dirty="0" smtClean="0"/>
              <a:t>Created statutes (Laws) stating conditions for Blacks.  This is the earliest </a:t>
            </a:r>
            <a:r>
              <a:rPr lang="en-US" dirty="0" err="1" smtClean="0"/>
              <a:t>blackcodes</a:t>
            </a:r>
            <a:r>
              <a:rPr lang="en-US" dirty="0" smtClean="0"/>
              <a:t> you will find in history like all blacks and their kids are </a:t>
            </a:r>
            <a:r>
              <a:rPr lang="en-US" dirty="0" smtClean="0">
                <a:solidFill>
                  <a:srgbClr val="FF0000"/>
                </a:solidFill>
              </a:rPr>
              <a:t>chattel </a:t>
            </a:r>
            <a:r>
              <a:rPr lang="en-US" dirty="0" smtClean="0"/>
              <a:t>(property) for life of white masters, it’s a crime to teach a slave to read and write.</a:t>
            </a:r>
          </a:p>
          <a:p>
            <a:r>
              <a:rPr lang="en-US" dirty="0" smtClean="0"/>
              <a:t>Slavery started economically. But it just got racial.</a:t>
            </a:r>
          </a:p>
          <a:p>
            <a:r>
              <a:rPr lang="en-US" dirty="0" smtClean="0"/>
              <a:t>FOUR WORLDS: SLAVERY</a:t>
            </a:r>
          </a:p>
          <a:p>
            <a:endParaRPr lang="en-US" dirty="0"/>
          </a:p>
        </p:txBody>
      </p:sp>
      <p:sp>
        <p:nvSpPr>
          <p:cNvPr id="4" name="Slide Number Placeholder 3"/>
          <p:cNvSpPr>
            <a:spLocks noGrp="1"/>
          </p:cNvSpPr>
          <p:nvPr>
            <p:ph type="sldNum" sz="quarter" idx="10"/>
          </p:nvPr>
        </p:nvSpPr>
        <p:spPr/>
        <p:txBody>
          <a:bodyPr/>
          <a:lstStyle/>
          <a:p>
            <a:fld id="{4739B9ED-904D-3F43-9283-DDC9360661A8}" type="slidenum">
              <a:rPr lang="en-US" smtClean="0"/>
              <a:t>8</a:t>
            </a:fld>
            <a:endParaRPr lang="en-US"/>
          </a:p>
        </p:txBody>
      </p:sp>
    </p:spTree>
    <p:extLst>
      <p:ext uri="{BB962C8B-B14F-4D97-AF65-F5344CB8AC3E}">
        <p14:creationId xmlns:p14="http://schemas.microsoft.com/office/powerpoint/2010/main" val="27533679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739B9ED-904D-3F43-9283-DDC9360661A8}" type="slidenum">
              <a:rPr lang="en-US" smtClean="0"/>
              <a:t>9</a:t>
            </a:fld>
            <a:endParaRPr lang="en-US"/>
          </a:p>
        </p:txBody>
      </p:sp>
    </p:spTree>
    <p:extLst>
      <p:ext uri="{BB962C8B-B14F-4D97-AF65-F5344CB8AC3E}">
        <p14:creationId xmlns:p14="http://schemas.microsoft.com/office/powerpoint/2010/main" val="30821175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D3E59C4-7EF1-A544-9A7C-8FA30A559D51}" type="datetimeFigureOut">
              <a:rPr lang="en-US" smtClean="0"/>
              <a:pPr/>
              <a:t>9/2/13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5488BA-9E23-E847-A846-2B3829742A50}"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D3E59C4-7EF1-A544-9A7C-8FA30A559D51}" type="datetimeFigureOut">
              <a:rPr lang="en-US" smtClean="0"/>
              <a:pPr/>
              <a:t>9/2/13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5488BA-9E23-E847-A846-2B3829742A5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D3E59C4-7EF1-A544-9A7C-8FA30A559D51}" type="datetimeFigureOut">
              <a:rPr lang="en-US" smtClean="0"/>
              <a:pPr/>
              <a:t>9/2/13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5488BA-9E23-E847-A846-2B3829742A50}"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D3E59C4-7EF1-A544-9A7C-8FA30A559D51}" type="datetimeFigureOut">
              <a:rPr lang="en-US" smtClean="0"/>
              <a:pPr/>
              <a:t>9/2/13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45488BA-9E23-E847-A846-2B3829742A5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D3E59C4-7EF1-A544-9A7C-8FA30A559D51}" type="datetimeFigureOut">
              <a:rPr lang="en-US" smtClean="0"/>
              <a:pPr/>
              <a:t>9/2/13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45488BA-9E23-E847-A846-2B3829742A5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D3E59C4-7EF1-A544-9A7C-8FA30A559D51}" type="datetimeFigureOut">
              <a:rPr lang="en-US" smtClean="0"/>
              <a:pPr/>
              <a:t>9/2/13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45488BA-9E23-E847-A846-2B3829742A5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D3E59C4-7EF1-A544-9A7C-8FA30A559D51}" type="datetimeFigureOut">
              <a:rPr lang="en-US" smtClean="0"/>
              <a:pPr/>
              <a:t>9/2/13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45488BA-9E23-E847-A846-2B3829742A5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D3E59C4-7EF1-A544-9A7C-8FA30A559D51}" type="datetimeFigureOut">
              <a:rPr lang="en-US" smtClean="0"/>
              <a:pPr/>
              <a:t>9/2/13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45488BA-9E23-E847-A846-2B3829742A5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D3E59C4-7EF1-A544-9A7C-8FA30A559D51}" type="datetimeFigureOut">
              <a:rPr lang="en-US" smtClean="0"/>
              <a:pPr/>
              <a:t>9/2/13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45488BA-9E23-E847-A846-2B3829742A50}"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D3E59C4-7EF1-A544-9A7C-8FA30A559D51}" type="datetimeFigureOut">
              <a:rPr lang="en-US" smtClean="0"/>
              <a:pPr/>
              <a:t>9/2/13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5488BA-9E23-E847-A846-2B3829742A5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D3E59C4-7EF1-A544-9A7C-8FA30A559D51}" type="datetimeFigureOut">
              <a:rPr lang="en-US" smtClean="0"/>
              <a:pPr/>
              <a:t>9/2/13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5488BA-9E23-E847-A846-2B3829742A5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D3E59C4-7EF1-A544-9A7C-8FA30A559D51}" type="datetimeFigureOut">
              <a:rPr lang="en-US" smtClean="0"/>
              <a:pPr/>
              <a:t>9/2/13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5488BA-9E23-E847-A846-2B3829742A5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4" Type="http://schemas.openxmlformats.org/officeDocument/2006/relationships/image" Target="../media/image2.jpg"/><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6.xml.rels><?xml version="1.0" encoding="UTF-8" standalone="yes"?>
<Relationships xmlns="http://schemas.openxmlformats.org/package/2006/relationships"><Relationship Id="rId3" Type="http://schemas.openxmlformats.org/officeDocument/2006/relationships/image" Target="../media/image3.jpg"/><Relationship Id="rId4" Type="http://schemas.openxmlformats.org/officeDocument/2006/relationships/image" Target="../media/image4.jpg"/><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4" Type="http://schemas.openxmlformats.org/officeDocument/2006/relationships/image" Target="../media/image6.gif"/><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7.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8.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jpeg"/><Relationship Id="rId3" Type="http://schemas.openxmlformats.org/officeDocument/2006/relationships/image" Target="../media/image10.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 Id="rId3" Type="http://schemas.openxmlformats.org/officeDocument/2006/relationships/image" Target="../media/image12.gif"/></Relationships>
</file>

<file path=ppt/slides/_rels/slide12.xml.rels><?xml version="1.0" encoding="UTF-8" standalone="yes"?>
<Relationships xmlns="http://schemas.openxmlformats.org/package/2006/relationships"><Relationship Id="rId3" Type="http://schemas.openxmlformats.org/officeDocument/2006/relationships/image" Target="../media/image14.jpg"/><Relationship Id="rId4" Type="http://schemas.openxmlformats.org/officeDocument/2006/relationships/image" Target="../media/image15.png"/><Relationship Id="rId1" Type="http://schemas.openxmlformats.org/officeDocument/2006/relationships/slideLayout" Target="../slideLayouts/slideLayout2.xml"/><Relationship Id="rId2" Type="http://schemas.openxmlformats.org/officeDocument/2006/relationships/image" Target="../media/image13.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jpg"/><Relationship Id="rId3" Type="http://schemas.openxmlformats.org/officeDocument/2006/relationships/image" Target="../media/image19.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Chapter 4</a:t>
            </a:r>
            <a:endParaRPr lang="en-US" dirty="0"/>
          </a:p>
        </p:txBody>
      </p:sp>
      <p:sp>
        <p:nvSpPr>
          <p:cNvPr id="3" name="Subtitle 2"/>
          <p:cNvSpPr>
            <a:spLocks noGrp="1"/>
          </p:cNvSpPr>
          <p:nvPr>
            <p:ph type="subTitle" idx="1"/>
          </p:nvPr>
        </p:nvSpPr>
        <p:spPr/>
        <p:txBody>
          <a:bodyPr/>
          <a:lstStyle/>
          <a:p>
            <a:r>
              <a:rPr lang="en-US" dirty="0" smtClean="0"/>
              <a:t>A social history of</a:t>
            </a:r>
          </a:p>
          <a:p>
            <a:r>
              <a:rPr lang="en-US" dirty="0" smtClean="0"/>
              <a:t>American Life in the 17</a:t>
            </a:r>
            <a:r>
              <a:rPr lang="en-US" baseline="30000" dirty="0" smtClean="0"/>
              <a:t>th</a:t>
            </a:r>
            <a:r>
              <a:rPr lang="en-US" dirty="0" smtClean="0"/>
              <a:t> Century</a:t>
            </a:r>
          </a:p>
          <a:p>
            <a:r>
              <a:rPr lang="en-US" dirty="0" smtClean="0"/>
              <a:t>1607-1692</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1. What are three distinct features of the New England?</a:t>
            </a:r>
            <a:endParaRPr lang="en-US" dirty="0"/>
          </a:p>
        </p:txBody>
      </p:sp>
      <p:sp>
        <p:nvSpPr>
          <p:cNvPr id="3" name="Content Placeholder 2"/>
          <p:cNvSpPr>
            <a:spLocks noGrp="1"/>
          </p:cNvSpPr>
          <p:nvPr>
            <p:ph idx="1"/>
          </p:nvPr>
        </p:nvSpPr>
        <p:spPr/>
        <p:txBody>
          <a:bodyPr/>
          <a:lstStyle/>
          <a:p>
            <a:pPr marL="0" indent="0">
              <a:buNone/>
            </a:pPr>
            <a:r>
              <a:rPr lang="en-US" dirty="0" smtClean="0"/>
              <a:t>2.  What is the Half-Way Covenant?</a:t>
            </a:r>
          </a:p>
        </p:txBody>
      </p:sp>
    </p:spTree>
    <p:extLst>
      <p:ext uri="{BB962C8B-B14F-4D97-AF65-F5344CB8AC3E}">
        <p14:creationId xmlns:p14="http://schemas.microsoft.com/office/powerpoint/2010/main" val="28979265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  What was Bacon’s Rebellion?</a:t>
            </a:r>
            <a:endParaRPr lang="en-US" dirty="0"/>
          </a:p>
        </p:txBody>
      </p:sp>
      <p:sp>
        <p:nvSpPr>
          <p:cNvPr id="3" name="Content Placeholder 2"/>
          <p:cNvSpPr>
            <a:spLocks noGrp="1"/>
          </p:cNvSpPr>
          <p:nvPr>
            <p:ph idx="1"/>
          </p:nvPr>
        </p:nvSpPr>
        <p:spPr/>
        <p:txBody>
          <a:bodyPr/>
          <a:lstStyle/>
          <a:p>
            <a:pPr marL="0" indent="0">
              <a:buNone/>
            </a:pPr>
            <a:r>
              <a:rPr lang="en-US" dirty="0" smtClean="0"/>
              <a:t>2. What were the three levels of stratification in Southern Society?</a:t>
            </a:r>
            <a:endParaRPr lang="en-US" dirty="0"/>
          </a:p>
        </p:txBody>
      </p:sp>
    </p:spTree>
    <p:extLst>
      <p:ext uri="{BB962C8B-B14F-4D97-AF65-F5344CB8AC3E}">
        <p14:creationId xmlns:p14="http://schemas.microsoft.com/office/powerpoint/2010/main" val="4417245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 Who was Nathaniel Bacon? </a:t>
            </a:r>
            <a:endParaRPr lang="en-US" dirty="0"/>
          </a:p>
        </p:txBody>
      </p:sp>
      <p:sp>
        <p:nvSpPr>
          <p:cNvPr id="3" name="Content Placeholder 2"/>
          <p:cNvSpPr>
            <a:spLocks noGrp="1"/>
          </p:cNvSpPr>
          <p:nvPr>
            <p:ph idx="1"/>
          </p:nvPr>
        </p:nvSpPr>
        <p:spPr/>
        <p:txBody>
          <a:bodyPr/>
          <a:lstStyle/>
          <a:p>
            <a:pPr marL="0" indent="0">
              <a:buNone/>
            </a:pPr>
            <a:r>
              <a:rPr lang="en-US" dirty="0" smtClean="0"/>
              <a:t>2) What are three features of New England life?</a:t>
            </a:r>
            <a:endParaRPr lang="en-US" dirty="0"/>
          </a:p>
        </p:txBody>
      </p:sp>
    </p:spTree>
    <p:extLst>
      <p:ext uri="{BB962C8B-B14F-4D97-AF65-F5344CB8AC3E}">
        <p14:creationId xmlns:p14="http://schemas.microsoft.com/office/powerpoint/2010/main" val="19663886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Unhealthy Chesapeake</a:t>
            </a:r>
            <a:endParaRPr lang="en-US" dirty="0"/>
          </a:p>
        </p:txBody>
      </p:sp>
      <p:sp>
        <p:nvSpPr>
          <p:cNvPr id="3" name="Content Placeholder 2"/>
          <p:cNvSpPr>
            <a:spLocks noGrp="1"/>
          </p:cNvSpPr>
          <p:nvPr>
            <p:ph idx="1"/>
          </p:nvPr>
        </p:nvSpPr>
        <p:spPr>
          <a:xfrm>
            <a:off x="200508" y="5247424"/>
            <a:ext cx="8486293" cy="1487327"/>
          </a:xfrm>
        </p:spPr>
        <p:txBody>
          <a:bodyPr>
            <a:normAutofit fontScale="40000" lnSpcReduction="20000"/>
          </a:bodyPr>
          <a:lstStyle/>
          <a:p>
            <a:r>
              <a:rPr lang="en-US" dirty="0" smtClean="0"/>
              <a:t>Ferocious Environment: malaria, dysentery, typhoid cut off 10 years of life expectancy for newcomers. </a:t>
            </a:r>
            <a:r>
              <a:rPr lang="en-US" dirty="0" smtClean="0"/>
              <a:t>didn’t </a:t>
            </a:r>
            <a:r>
              <a:rPr lang="en-US" dirty="0" smtClean="0"/>
              <a:t>make it to 20</a:t>
            </a:r>
            <a:r>
              <a:rPr lang="en-US" baseline="30000" dirty="0" smtClean="0"/>
              <a:t>th</a:t>
            </a:r>
            <a:r>
              <a:rPr lang="en-US" dirty="0" smtClean="0"/>
              <a:t> </a:t>
            </a:r>
            <a:r>
              <a:rPr lang="en-US" dirty="0" err="1" smtClean="0"/>
              <a:t>bday</a:t>
            </a:r>
            <a:r>
              <a:rPr lang="en-US" dirty="0" smtClean="0"/>
              <a:t>.</a:t>
            </a:r>
          </a:p>
          <a:p>
            <a:r>
              <a:rPr lang="en-US" dirty="0" smtClean="0"/>
              <a:t>fresh </a:t>
            </a:r>
            <a:r>
              <a:rPr lang="en-US" dirty="0" smtClean="0"/>
              <a:t>immigration from England – mostly single men in late teens and early 20s.  Most died soon after arrival.</a:t>
            </a:r>
          </a:p>
          <a:p>
            <a:r>
              <a:rPr lang="en-US" dirty="0" err="1" smtClean="0"/>
              <a:t>Scarely</a:t>
            </a:r>
            <a:r>
              <a:rPr lang="en-US" dirty="0" smtClean="0"/>
              <a:t> any women, the surviving men competed for women.  6:1 ratio of men to women.  Few families. Men can’t find mates.  Marriages ruined by death of partner within 7 years. </a:t>
            </a:r>
            <a:r>
              <a:rPr lang="en-US" dirty="0" smtClean="0"/>
              <a:t>No grandparents</a:t>
            </a:r>
            <a:endParaRPr lang="en-US" dirty="0" smtClean="0"/>
          </a:p>
          <a:p>
            <a:r>
              <a:rPr lang="en-US" dirty="0" smtClean="0"/>
              <a:t>girls </a:t>
            </a:r>
            <a:r>
              <a:rPr lang="en-US" dirty="0" smtClean="0"/>
              <a:t>were pregnant before marriage. In Maryland, more than 1/3 of all brides were already pregnant when they wed. </a:t>
            </a:r>
            <a:endParaRPr lang="en-US" dirty="0" smtClean="0"/>
          </a:p>
          <a:p>
            <a:r>
              <a:rPr lang="en-US" dirty="0" smtClean="0"/>
              <a:t>Sign of unhealthy families: high unmarried teen pregnancies. </a:t>
            </a:r>
            <a:endParaRPr lang="en-US" dirty="0" smtClean="0"/>
          </a:p>
        </p:txBody>
      </p:sp>
      <p:sp>
        <p:nvSpPr>
          <p:cNvPr id="4" name="TextBox 3"/>
          <p:cNvSpPr txBox="1"/>
          <p:nvPr/>
        </p:nvSpPr>
        <p:spPr>
          <a:xfrm>
            <a:off x="200508" y="274638"/>
            <a:ext cx="8003611" cy="369332"/>
          </a:xfrm>
          <a:prstGeom prst="rect">
            <a:avLst/>
          </a:prstGeom>
          <a:noFill/>
        </p:spPr>
        <p:txBody>
          <a:bodyPr wrap="square" rtlCol="0">
            <a:spAutoFit/>
          </a:bodyPr>
          <a:lstStyle/>
          <a:p>
            <a:r>
              <a:rPr lang="en-US" dirty="0" smtClean="0">
                <a:solidFill>
                  <a:srgbClr val="FF0000"/>
                </a:solidFill>
              </a:rPr>
              <a:t>Themes: Demographics – fresh immigration and low life expectancies</a:t>
            </a:r>
            <a:endParaRPr lang="en-US" dirty="0">
              <a:solidFill>
                <a:srgbClr val="FF0000"/>
              </a:solidFill>
            </a:endParaRPr>
          </a:p>
        </p:txBody>
      </p:sp>
      <p:pic>
        <p:nvPicPr>
          <p:cNvPr id="5" name="Picture 4" descr="slide-1-728.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0381" y="1146829"/>
            <a:ext cx="5947844" cy="4100595"/>
          </a:xfrm>
          <a:prstGeom prst="rect">
            <a:avLst/>
          </a:prstGeom>
        </p:spPr>
      </p:pic>
      <p:pic>
        <p:nvPicPr>
          <p:cNvPr id="6" name="Picture 5" descr="malaria_mosquito_swarm_z.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31033" y="1300657"/>
            <a:ext cx="3807568" cy="255971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10805"/>
          </a:xfrm>
        </p:spPr>
        <p:txBody>
          <a:bodyPr>
            <a:normAutofit fontScale="90000"/>
          </a:bodyPr>
          <a:lstStyle/>
          <a:p>
            <a:r>
              <a:rPr lang="en-US" dirty="0" smtClean="0"/>
              <a:t>Tobacco Economy</a:t>
            </a:r>
            <a:endParaRPr lang="en-US" dirty="0"/>
          </a:p>
        </p:txBody>
      </p:sp>
      <p:sp>
        <p:nvSpPr>
          <p:cNvPr id="3" name="Content Placeholder 2"/>
          <p:cNvSpPr>
            <a:spLocks noGrp="1"/>
          </p:cNvSpPr>
          <p:nvPr>
            <p:ph idx="1"/>
          </p:nvPr>
        </p:nvSpPr>
        <p:spPr>
          <a:xfrm>
            <a:off x="457200" y="5063600"/>
            <a:ext cx="7901477" cy="1928093"/>
          </a:xfrm>
        </p:spPr>
        <p:txBody>
          <a:bodyPr>
            <a:normAutofit fontScale="70000" lnSpcReduction="20000"/>
          </a:bodyPr>
          <a:lstStyle/>
          <a:p>
            <a:r>
              <a:rPr lang="en-US" dirty="0" smtClean="0"/>
              <a:t>Chesapeake: unhealthy </a:t>
            </a:r>
            <a:r>
              <a:rPr lang="en-US" dirty="0" smtClean="0"/>
              <a:t>for human life, </a:t>
            </a:r>
            <a:r>
              <a:rPr lang="en-US" dirty="0" smtClean="0"/>
              <a:t>but great </a:t>
            </a:r>
            <a:r>
              <a:rPr lang="en-US" dirty="0" smtClean="0"/>
              <a:t>for </a:t>
            </a:r>
            <a:r>
              <a:rPr lang="en-US" dirty="0" smtClean="0"/>
              <a:t>tobacco</a:t>
            </a:r>
          </a:p>
          <a:p>
            <a:r>
              <a:rPr lang="en-US" dirty="0" smtClean="0"/>
              <a:t>“</a:t>
            </a:r>
            <a:r>
              <a:rPr lang="en-US" dirty="0" smtClean="0">
                <a:solidFill>
                  <a:srgbClr val="FF0000"/>
                </a:solidFill>
              </a:rPr>
              <a:t>indentured servants</a:t>
            </a:r>
            <a:r>
              <a:rPr lang="en-US" dirty="0" smtClean="0"/>
              <a:t>” </a:t>
            </a:r>
          </a:p>
          <a:p>
            <a:r>
              <a:rPr lang="en-US" dirty="0" smtClean="0"/>
              <a:t>The “</a:t>
            </a:r>
            <a:r>
              <a:rPr lang="en-US" dirty="0" err="1" smtClean="0">
                <a:solidFill>
                  <a:srgbClr val="FF0000"/>
                </a:solidFill>
              </a:rPr>
              <a:t>Headright</a:t>
            </a:r>
            <a:r>
              <a:rPr lang="en-US" dirty="0" smtClean="0">
                <a:solidFill>
                  <a:srgbClr val="FF0000"/>
                </a:solidFill>
              </a:rPr>
              <a:t>”</a:t>
            </a:r>
            <a:r>
              <a:rPr lang="en-US" dirty="0" smtClean="0"/>
              <a:t> System </a:t>
            </a:r>
          </a:p>
          <a:p>
            <a:r>
              <a:rPr lang="en-US" dirty="0" smtClean="0"/>
              <a:t>Indentured </a:t>
            </a:r>
            <a:r>
              <a:rPr lang="en-US" dirty="0" smtClean="0"/>
              <a:t>servants lived a hard but hopeful life, expecting freedom.  But as prime land got scarce, masters stopped giving out parcels and made sentences more harsh for the servants.  </a:t>
            </a:r>
            <a:endParaRPr lang="en-US" dirty="0"/>
          </a:p>
        </p:txBody>
      </p:sp>
      <p:sp>
        <p:nvSpPr>
          <p:cNvPr id="4" name="TextBox 3"/>
          <p:cNvSpPr txBox="1"/>
          <p:nvPr/>
        </p:nvSpPr>
        <p:spPr>
          <a:xfrm>
            <a:off x="0" y="0"/>
            <a:ext cx="7920066" cy="369332"/>
          </a:xfrm>
          <a:prstGeom prst="rect">
            <a:avLst/>
          </a:prstGeom>
          <a:noFill/>
        </p:spPr>
        <p:txBody>
          <a:bodyPr wrap="square" rtlCol="0">
            <a:spAutoFit/>
          </a:bodyPr>
          <a:lstStyle/>
          <a:p>
            <a:r>
              <a:rPr lang="en-US" dirty="0" smtClean="0">
                <a:solidFill>
                  <a:srgbClr val="FF0000"/>
                </a:solidFill>
              </a:rPr>
              <a:t>Theme: Environment, Have/Have </a:t>
            </a:r>
            <a:r>
              <a:rPr lang="en-US" dirty="0" err="1" smtClean="0">
                <a:solidFill>
                  <a:srgbClr val="FF0000"/>
                </a:solidFill>
              </a:rPr>
              <a:t>nots</a:t>
            </a:r>
            <a:endParaRPr lang="en-US" dirty="0">
              <a:solidFill>
                <a:srgbClr val="FF0000"/>
              </a:solidFill>
            </a:endParaRPr>
          </a:p>
        </p:txBody>
      </p:sp>
      <p:pic>
        <p:nvPicPr>
          <p:cNvPr id="5" name="Picture 4" descr="indentured_servant429w.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24966" y="785443"/>
            <a:ext cx="3373338" cy="4324792"/>
          </a:xfrm>
          <a:prstGeom prst="rect">
            <a:avLst/>
          </a:prstGeom>
        </p:spPr>
      </p:pic>
      <p:pic>
        <p:nvPicPr>
          <p:cNvPr id="6" name="Picture 5" descr="HIS02-69.20087.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4170" y="1353635"/>
            <a:ext cx="6089136" cy="3129296"/>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Frustrated Freedmen and Bacon’s Rebellion</a:t>
            </a:r>
            <a:endParaRPr lang="en-US" dirty="0"/>
          </a:p>
        </p:txBody>
      </p:sp>
      <p:sp>
        <p:nvSpPr>
          <p:cNvPr id="3" name="Content Placeholder 2"/>
          <p:cNvSpPr>
            <a:spLocks noGrp="1"/>
          </p:cNvSpPr>
          <p:nvPr>
            <p:ph idx="1"/>
          </p:nvPr>
        </p:nvSpPr>
        <p:spPr>
          <a:xfrm>
            <a:off x="457200" y="5079356"/>
            <a:ext cx="8229600" cy="1952594"/>
          </a:xfrm>
        </p:spPr>
        <p:txBody>
          <a:bodyPr>
            <a:normAutofit fontScale="40000" lnSpcReduction="20000"/>
          </a:bodyPr>
          <a:lstStyle/>
          <a:p>
            <a:r>
              <a:rPr lang="en-US" dirty="0" smtClean="0"/>
              <a:t>Virginia’s </a:t>
            </a:r>
            <a:r>
              <a:rPr lang="en-US" dirty="0" smtClean="0"/>
              <a:t>Governor, </a:t>
            </a:r>
            <a:r>
              <a:rPr lang="en-US" dirty="0" smtClean="0">
                <a:solidFill>
                  <a:srgbClr val="FF0000"/>
                </a:solidFill>
              </a:rPr>
              <a:t>William Berkeley</a:t>
            </a:r>
            <a:r>
              <a:rPr lang="en-US" dirty="0" smtClean="0"/>
              <a:t>, looked down upon </a:t>
            </a:r>
            <a:r>
              <a:rPr lang="en-US" dirty="0" smtClean="0"/>
              <a:t>the lowly </a:t>
            </a:r>
            <a:r>
              <a:rPr lang="en-US" dirty="0" smtClean="0"/>
              <a:t>saying, “how miserable that man is that governs a people where 6 parts of 7 at least are poor, </a:t>
            </a:r>
            <a:r>
              <a:rPr lang="en-US" dirty="0" err="1" smtClean="0"/>
              <a:t>endebted</a:t>
            </a:r>
            <a:r>
              <a:rPr lang="en-US" dirty="0" smtClean="0"/>
              <a:t>, </a:t>
            </a:r>
            <a:r>
              <a:rPr lang="en-US" dirty="0" err="1" smtClean="0"/>
              <a:t>disconted</a:t>
            </a:r>
            <a:r>
              <a:rPr lang="en-US" dirty="0" smtClean="0"/>
              <a:t>, and armed.”  </a:t>
            </a:r>
          </a:p>
          <a:p>
            <a:r>
              <a:rPr lang="en-US" dirty="0" smtClean="0">
                <a:solidFill>
                  <a:srgbClr val="FF0000"/>
                </a:solidFill>
              </a:rPr>
              <a:t>Nathaniel </a:t>
            </a:r>
            <a:r>
              <a:rPr lang="en-US" dirty="0" smtClean="0">
                <a:solidFill>
                  <a:srgbClr val="FF0000"/>
                </a:solidFill>
              </a:rPr>
              <a:t>Bacon </a:t>
            </a:r>
            <a:r>
              <a:rPr lang="en-US" dirty="0" smtClean="0"/>
              <a:t>(29 year old) and about 1,000 frontiersmen were angry at Berkeley for being friendly with the NA and not protecting them as they are searching for arable lands.  He created a riot, attacking </a:t>
            </a:r>
            <a:r>
              <a:rPr lang="en-US" dirty="0" err="1" smtClean="0"/>
              <a:t>NA’s</a:t>
            </a:r>
            <a:r>
              <a:rPr lang="en-US" dirty="0" smtClean="0"/>
              <a:t>, driving Berkeley out of Jamestown, with tons of plundering and pilfering (looting.)  THINK LA RIOTS!</a:t>
            </a:r>
          </a:p>
          <a:p>
            <a:r>
              <a:rPr lang="en-US" dirty="0" smtClean="0"/>
              <a:t>It was landless former </a:t>
            </a:r>
            <a:r>
              <a:rPr lang="en-US" dirty="0" smtClean="0"/>
              <a:t>servants vs</a:t>
            </a:r>
            <a:r>
              <a:rPr lang="en-US" dirty="0" smtClean="0"/>
              <a:t>. haughty gentry plantation owners</a:t>
            </a:r>
          </a:p>
          <a:p>
            <a:r>
              <a:rPr lang="en-US" dirty="0" smtClean="0"/>
              <a:t>The tensions remained though the rebellion was put out, so the white plantation owners looked about for less troublesome workers: </a:t>
            </a:r>
            <a:r>
              <a:rPr lang="en-US" dirty="0" smtClean="0">
                <a:solidFill>
                  <a:srgbClr val="FF0000"/>
                </a:solidFill>
              </a:rPr>
              <a:t>African slaves </a:t>
            </a:r>
          </a:p>
          <a:p>
            <a:r>
              <a:rPr lang="en-US" dirty="0" smtClean="0">
                <a:solidFill>
                  <a:srgbClr val="FF0000"/>
                </a:solidFill>
              </a:rPr>
              <a:t>Cause and Effect of Bacon’s Rebellion:  What are the various outcomes?</a:t>
            </a:r>
            <a:endParaRPr lang="en-US" dirty="0">
              <a:solidFill>
                <a:srgbClr val="FF0000"/>
              </a:solidFill>
            </a:endParaRPr>
          </a:p>
        </p:txBody>
      </p:sp>
      <p:sp>
        <p:nvSpPr>
          <p:cNvPr id="4" name="TextBox 3"/>
          <p:cNvSpPr txBox="1"/>
          <p:nvPr/>
        </p:nvSpPr>
        <p:spPr>
          <a:xfrm>
            <a:off x="267344" y="902423"/>
            <a:ext cx="3258255" cy="646331"/>
          </a:xfrm>
          <a:prstGeom prst="rect">
            <a:avLst/>
          </a:prstGeom>
          <a:noFill/>
        </p:spPr>
        <p:txBody>
          <a:bodyPr wrap="square" rtlCol="0">
            <a:spAutoFit/>
          </a:bodyPr>
          <a:lstStyle/>
          <a:p>
            <a:r>
              <a:rPr lang="en-US" dirty="0" smtClean="0">
                <a:solidFill>
                  <a:srgbClr val="FF0000"/>
                </a:solidFill>
              </a:rPr>
              <a:t>Theme: Have/Have </a:t>
            </a:r>
            <a:r>
              <a:rPr lang="en-US" dirty="0" err="1" smtClean="0">
                <a:solidFill>
                  <a:srgbClr val="FF0000"/>
                </a:solidFill>
              </a:rPr>
              <a:t>nots</a:t>
            </a:r>
            <a:r>
              <a:rPr lang="en-US" dirty="0" smtClean="0">
                <a:solidFill>
                  <a:srgbClr val="FF0000"/>
                </a:solidFill>
              </a:rPr>
              <a:t>, Cause and Effect, Slavery</a:t>
            </a:r>
            <a:endParaRPr lang="en-US" dirty="0">
              <a:solidFill>
                <a:srgbClr val="FF0000"/>
              </a:solidFill>
            </a:endParaRPr>
          </a:p>
        </p:txBody>
      </p:sp>
      <p:pic>
        <p:nvPicPr>
          <p:cNvPr id="5" name="Picture 4" descr="1676burnjamestown.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7344" y="1540913"/>
            <a:ext cx="5159050" cy="3538443"/>
          </a:xfrm>
          <a:prstGeom prst="rect">
            <a:avLst/>
          </a:prstGeom>
        </p:spPr>
      </p:pic>
      <p:pic>
        <p:nvPicPr>
          <p:cNvPr id="6" name="Picture 5" descr="bacon.gi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26394" y="1804302"/>
            <a:ext cx="3737230" cy="3153288"/>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Colonial Slavery</a:t>
            </a:r>
            <a:endParaRPr lang="en-US" dirty="0"/>
          </a:p>
        </p:txBody>
      </p:sp>
      <p:sp>
        <p:nvSpPr>
          <p:cNvPr id="3" name="Content Placeholder 2"/>
          <p:cNvSpPr>
            <a:spLocks noGrp="1"/>
          </p:cNvSpPr>
          <p:nvPr>
            <p:ph idx="1"/>
          </p:nvPr>
        </p:nvSpPr>
        <p:spPr>
          <a:xfrm>
            <a:off x="116963" y="4996752"/>
            <a:ext cx="8569837" cy="1738000"/>
          </a:xfrm>
        </p:spPr>
        <p:txBody>
          <a:bodyPr>
            <a:normAutofit/>
          </a:bodyPr>
          <a:lstStyle/>
          <a:p>
            <a:pPr marL="0" indent="0">
              <a:buNone/>
            </a:pPr>
            <a:endParaRPr lang="en-US" dirty="0" smtClean="0"/>
          </a:p>
        </p:txBody>
      </p:sp>
      <p:sp>
        <p:nvSpPr>
          <p:cNvPr id="5" name="TextBox 4"/>
          <p:cNvSpPr txBox="1"/>
          <p:nvPr/>
        </p:nvSpPr>
        <p:spPr>
          <a:xfrm>
            <a:off x="300762" y="150404"/>
            <a:ext cx="8053738" cy="369332"/>
          </a:xfrm>
          <a:prstGeom prst="rect">
            <a:avLst/>
          </a:prstGeom>
          <a:noFill/>
        </p:spPr>
        <p:txBody>
          <a:bodyPr wrap="square" rtlCol="0">
            <a:spAutoFit/>
          </a:bodyPr>
          <a:lstStyle/>
          <a:p>
            <a:r>
              <a:rPr lang="en-US" dirty="0" smtClean="0">
                <a:solidFill>
                  <a:srgbClr val="FF0000"/>
                </a:solidFill>
              </a:rPr>
              <a:t>Themes: Politics/Citizenship, Slavery, Demographics, Identity, Have/Have </a:t>
            </a:r>
            <a:r>
              <a:rPr lang="en-US" dirty="0" err="1" smtClean="0">
                <a:solidFill>
                  <a:srgbClr val="FF0000"/>
                </a:solidFill>
              </a:rPr>
              <a:t>nots</a:t>
            </a:r>
            <a:r>
              <a:rPr lang="en-US" dirty="0" smtClean="0">
                <a:solidFill>
                  <a:srgbClr val="FF0000"/>
                </a:solidFill>
              </a:rPr>
              <a:t>, Econ</a:t>
            </a:r>
            <a:endParaRPr lang="en-US" dirty="0">
              <a:solidFill>
                <a:srgbClr val="FF0000"/>
              </a:solidFill>
            </a:endParaRPr>
          </a:p>
        </p:txBody>
      </p:sp>
      <p:pic>
        <p:nvPicPr>
          <p:cNvPr id="6" name="Picture 3" descr="map-Atlantic Slave Trade"/>
          <p:cNvPicPr>
            <a:picLocks noChangeAspect="1" noChangeArrowheads="1"/>
          </p:cNvPicPr>
          <p:nvPr/>
        </p:nvPicPr>
        <p:blipFill>
          <a:blip r:embed="rId3">
            <a:lum contrast="6000"/>
            <a:extLst>
              <a:ext uri="{28A0092B-C50C-407E-A947-70E740481C1C}">
                <a14:useLocalDpi xmlns:a14="http://schemas.microsoft.com/office/drawing/2010/main" val="0"/>
              </a:ext>
            </a:extLst>
          </a:blip>
          <a:srcRect l="1785" t="2626" r="893" b="2844"/>
          <a:stretch>
            <a:fillRect/>
          </a:stretch>
        </p:blipFill>
        <p:spPr bwMode="auto">
          <a:xfrm>
            <a:off x="300762" y="1219200"/>
            <a:ext cx="8417437" cy="5559016"/>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Africans in America</a:t>
            </a:r>
            <a:endParaRPr lang="en-US" dirty="0"/>
          </a:p>
        </p:txBody>
      </p:sp>
      <p:sp>
        <p:nvSpPr>
          <p:cNvPr id="3" name="Content Placeholder 2"/>
          <p:cNvSpPr>
            <a:spLocks noGrp="1"/>
          </p:cNvSpPr>
          <p:nvPr>
            <p:ph idx="1"/>
          </p:nvPr>
        </p:nvSpPr>
        <p:spPr>
          <a:xfrm>
            <a:off x="267344" y="5665214"/>
            <a:ext cx="8419456" cy="1192786"/>
          </a:xfrm>
        </p:spPr>
        <p:txBody>
          <a:bodyPr>
            <a:normAutofit fontScale="32500" lnSpcReduction="20000"/>
          </a:bodyPr>
          <a:lstStyle/>
          <a:p>
            <a:r>
              <a:rPr lang="en-US" dirty="0" smtClean="0"/>
              <a:t>In the deep South of S. Carolina, slavery was harsh. Weather, loneliness, back-breaking work on rice and indigo plantations</a:t>
            </a:r>
          </a:p>
          <a:p>
            <a:r>
              <a:rPr lang="en-US" dirty="0" smtClean="0"/>
              <a:t>Tobacco farming in the Chesapeake was a lot easier and the plantations are larger and closer together, which allowed slaves to talk.  Slaves began to reproduce and create a larger slave society</a:t>
            </a:r>
          </a:p>
          <a:p>
            <a:r>
              <a:rPr lang="en-US" dirty="0" smtClean="0"/>
              <a:t>Slaves developed their own distinctive culture: speech, religion, and folkways. South Carolina sea islands: language called “Gullah”</a:t>
            </a:r>
          </a:p>
          <a:p>
            <a:r>
              <a:rPr lang="en-US" dirty="0" smtClean="0"/>
              <a:t>The slaves mainly did menial tasks like clearing swamps, cutting trees, etc.  Some tried to revolt, but generally, they were a much manageable labor force than whites.  </a:t>
            </a:r>
          </a:p>
          <a:p>
            <a:r>
              <a:rPr lang="en-US" dirty="0" smtClean="0"/>
              <a:t>No slave uprising matched the damage of Bacon’s Rebellion. </a:t>
            </a:r>
            <a:endParaRPr lang="en-US" dirty="0" smtClean="0"/>
          </a:p>
        </p:txBody>
      </p:sp>
      <p:sp>
        <p:nvSpPr>
          <p:cNvPr id="5" name="TextBox 4"/>
          <p:cNvSpPr txBox="1"/>
          <p:nvPr/>
        </p:nvSpPr>
        <p:spPr>
          <a:xfrm>
            <a:off x="267344" y="274638"/>
            <a:ext cx="8671971" cy="377112"/>
          </a:xfrm>
          <a:prstGeom prst="rect">
            <a:avLst/>
          </a:prstGeom>
          <a:noFill/>
        </p:spPr>
        <p:txBody>
          <a:bodyPr wrap="square" rtlCol="0">
            <a:spAutoFit/>
          </a:bodyPr>
          <a:lstStyle/>
          <a:p>
            <a:r>
              <a:rPr lang="en-US" dirty="0" smtClean="0">
                <a:solidFill>
                  <a:srgbClr val="FF0000"/>
                </a:solidFill>
              </a:rPr>
              <a:t>Themes: Agency, Culture, Identity, Slavery, Economics, Diversity </a:t>
            </a:r>
            <a:endParaRPr lang="en-US" dirty="0">
              <a:solidFill>
                <a:srgbClr val="FF0000"/>
              </a:solidFill>
            </a:endParaRPr>
          </a:p>
        </p:txBody>
      </p:sp>
      <p:pic>
        <p:nvPicPr>
          <p:cNvPr id="9" name="Picture 8" descr="cotton_slaves.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9249" y="1110576"/>
            <a:ext cx="6898937" cy="4554638"/>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Southern </a:t>
            </a:r>
            <a:r>
              <a:rPr lang="en-US" dirty="0" smtClean="0"/>
              <a:t>Stratification in Society</a:t>
            </a:r>
            <a:endParaRPr lang="en-US" dirty="0"/>
          </a:p>
        </p:txBody>
      </p:sp>
      <p:sp>
        <p:nvSpPr>
          <p:cNvPr id="3" name="Content Placeholder 2"/>
          <p:cNvSpPr>
            <a:spLocks noGrp="1"/>
          </p:cNvSpPr>
          <p:nvPr>
            <p:ph idx="1"/>
          </p:nvPr>
        </p:nvSpPr>
        <p:spPr>
          <a:xfrm>
            <a:off x="167090" y="5013462"/>
            <a:ext cx="8519710" cy="1844538"/>
          </a:xfrm>
        </p:spPr>
        <p:txBody>
          <a:bodyPr>
            <a:normAutofit fontScale="47500" lnSpcReduction="20000"/>
          </a:bodyPr>
          <a:lstStyle/>
          <a:p>
            <a:r>
              <a:rPr lang="en-US" dirty="0" smtClean="0"/>
              <a:t>At the top of the Southern Social ladder was a small group of great planters who owned gangs of slaves and tons of land.  They ruled the economy and monopolized political power.</a:t>
            </a:r>
          </a:p>
          <a:p>
            <a:r>
              <a:rPr lang="en-US" dirty="0" smtClean="0"/>
              <a:t>Next were the small farmers, making the largest social group. Maybe some had 1-2 slaves.  They barely made a living</a:t>
            </a:r>
          </a:p>
          <a:p>
            <a:r>
              <a:rPr lang="en-US" dirty="0" smtClean="0"/>
              <a:t>Then are the landless whites, who were probably indentured servants</a:t>
            </a:r>
          </a:p>
          <a:p>
            <a:r>
              <a:rPr lang="en-US" dirty="0" smtClean="0"/>
              <a:t>At the bottom were the black slaves.</a:t>
            </a:r>
          </a:p>
          <a:p>
            <a:r>
              <a:rPr lang="en-US" dirty="0" smtClean="0"/>
              <a:t>Plantations were far from one another. People traveled through waterways. Roads were really bad that people started burying their dead in front of their house.</a:t>
            </a:r>
            <a:endParaRPr lang="en-US" dirty="0"/>
          </a:p>
        </p:txBody>
      </p:sp>
      <p:sp>
        <p:nvSpPr>
          <p:cNvPr id="4" name="TextBox 3"/>
          <p:cNvSpPr txBox="1"/>
          <p:nvPr/>
        </p:nvSpPr>
        <p:spPr>
          <a:xfrm>
            <a:off x="457200" y="150404"/>
            <a:ext cx="8415279" cy="369332"/>
          </a:xfrm>
          <a:prstGeom prst="rect">
            <a:avLst/>
          </a:prstGeom>
          <a:noFill/>
        </p:spPr>
        <p:txBody>
          <a:bodyPr wrap="square" rtlCol="0">
            <a:spAutoFit/>
          </a:bodyPr>
          <a:lstStyle/>
          <a:p>
            <a:r>
              <a:rPr lang="en-US" dirty="0" smtClean="0">
                <a:solidFill>
                  <a:srgbClr val="FF0000"/>
                </a:solidFill>
              </a:rPr>
              <a:t>Themes: Have/Have </a:t>
            </a:r>
            <a:r>
              <a:rPr lang="en-US" dirty="0" err="1" smtClean="0">
                <a:solidFill>
                  <a:srgbClr val="FF0000"/>
                </a:solidFill>
              </a:rPr>
              <a:t>Nots</a:t>
            </a:r>
            <a:r>
              <a:rPr lang="en-US" dirty="0" smtClean="0">
                <a:solidFill>
                  <a:srgbClr val="FF0000"/>
                </a:solidFill>
              </a:rPr>
              <a:t>, Identity, Culture</a:t>
            </a:r>
            <a:endParaRPr lang="en-US" dirty="0">
              <a:solidFill>
                <a:srgbClr val="FF0000"/>
              </a:solidFill>
            </a:endParaRPr>
          </a:p>
        </p:txBody>
      </p:sp>
      <p:pic>
        <p:nvPicPr>
          <p:cNvPr id="6" name="Picture 5" descr="kson-plantation-house-1940.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7090" y="1296963"/>
            <a:ext cx="4917460" cy="3566097"/>
          </a:xfrm>
          <a:prstGeom prst="rect">
            <a:avLst/>
          </a:prstGeom>
        </p:spPr>
      </p:pic>
      <p:pic>
        <p:nvPicPr>
          <p:cNvPr id="7" name="Picture 6" descr="resisting_slavery.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84550" y="1560962"/>
            <a:ext cx="4910359" cy="2750616"/>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New England Family</a:t>
            </a:r>
            <a:endParaRPr lang="en-US" dirty="0"/>
          </a:p>
        </p:txBody>
      </p:sp>
      <p:sp>
        <p:nvSpPr>
          <p:cNvPr id="3" name="Content Placeholder 2"/>
          <p:cNvSpPr>
            <a:spLocks noGrp="1"/>
          </p:cNvSpPr>
          <p:nvPr>
            <p:ph idx="1"/>
          </p:nvPr>
        </p:nvSpPr>
        <p:spPr>
          <a:xfrm>
            <a:off x="0" y="5247424"/>
            <a:ext cx="9144000" cy="2122367"/>
          </a:xfrm>
        </p:spPr>
        <p:txBody>
          <a:bodyPr>
            <a:normAutofit fontScale="32500" lnSpcReduction="20000"/>
          </a:bodyPr>
          <a:lstStyle/>
          <a:p>
            <a:r>
              <a:rPr lang="en-US" dirty="0" smtClean="0"/>
              <a:t>While nature was cruel to the people of the Chesapeake, nature was kind to NE.  Had clean water and cooler temperatures.  Those who moved to NE from England ADDED 10 years to their life.  Many families migrated together and the family remained the center of NE life.</a:t>
            </a:r>
          </a:p>
          <a:p>
            <a:r>
              <a:rPr lang="en-US" dirty="0" smtClean="0"/>
              <a:t>Women are popping out babies. Very fertile. Most women had babies in early 20s and then had a baby every 2 years until menopause. </a:t>
            </a:r>
          </a:p>
          <a:p>
            <a:r>
              <a:rPr lang="en-US" dirty="0" smtClean="0"/>
              <a:t>Massachusetts Governor was 1 out of 27 children!!!</a:t>
            </a:r>
          </a:p>
          <a:p>
            <a:r>
              <a:rPr lang="en-US" dirty="0" smtClean="0"/>
              <a:t>New England “invented” grandparents – families were more stable compared to the Chesapeake as seen in lower premarital pregnancies</a:t>
            </a:r>
          </a:p>
          <a:p>
            <a:r>
              <a:rPr lang="en-US" dirty="0" smtClean="0"/>
              <a:t>Divorce was rare and authorities ordered separated couples to reunite. </a:t>
            </a:r>
          </a:p>
          <a:p>
            <a:r>
              <a:rPr lang="en-US" dirty="0" smtClean="0"/>
              <a:t>Only adultery or abandonment were among the few permissible grounds for divorce.  Adulterous women had to wear an “A” on their clothes (as read in </a:t>
            </a:r>
            <a:r>
              <a:rPr lang="en-US" dirty="0" smtClean="0">
                <a:solidFill>
                  <a:srgbClr val="FF0000"/>
                </a:solidFill>
              </a:rPr>
              <a:t>Nathaniel Hawthorne’s, The Scarlet Letter</a:t>
            </a:r>
            <a:r>
              <a:rPr lang="en-US" dirty="0" smtClean="0">
                <a:solidFill>
                  <a:srgbClr val="FF0000"/>
                </a:solidFill>
              </a:rPr>
              <a:t>)</a:t>
            </a:r>
          </a:p>
          <a:p>
            <a:endParaRPr lang="en-US" dirty="0">
              <a:solidFill>
                <a:srgbClr val="FF0000"/>
              </a:solidFill>
            </a:endParaRPr>
          </a:p>
          <a:p>
            <a:r>
              <a:rPr lang="en-US" dirty="0" smtClean="0">
                <a:solidFill>
                  <a:srgbClr val="FF0000"/>
                </a:solidFill>
              </a:rPr>
              <a:t>GOOD LIFE LESSON – Think of an experience in your life that was difficult for you but made you a stronger person.  </a:t>
            </a:r>
            <a:endParaRPr lang="en-US" dirty="0" smtClean="0">
              <a:solidFill>
                <a:srgbClr val="FF0000"/>
              </a:solidFill>
            </a:endParaRPr>
          </a:p>
        </p:txBody>
      </p:sp>
      <p:sp>
        <p:nvSpPr>
          <p:cNvPr id="5" name="TextBox 4"/>
          <p:cNvSpPr txBox="1"/>
          <p:nvPr/>
        </p:nvSpPr>
        <p:spPr>
          <a:xfrm>
            <a:off x="250635" y="274638"/>
            <a:ext cx="8070447" cy="369332"/>
          </a:xfrm>
          <a:prstGeom prst="rect">
            <a:avLst/>
          </a:prstGeom>
          <a:noFill/>
        </p:spPr>
        <p:txBody>
          <a:bodyPr wrap="square" rtlCol="0">
            <a:spAutoFit/>
          </a:bodyPr>
          <a:lstStyle/>
          <a:p>
            <a:r>
              <a:rPr lang="en-US" dirty="0" smtClean="0"/>
              <a:t>Themes: Demographics, Identity: </a:t>
            </a:r>
            <a:r>
              <a:rPr lang="en-US" dirty="0" err="1" smtClean="0"/>
              <a:t>Hardwork</a:t>
            </a:r>
            <a:r>
              <a:rPr lang="en-US" dirty="0" smtClean="0"/>
              <a:t>, Christian, Educated, Aristocratic</a:t>
            </a:r>
            <a:endParaRPr lang="en-US" dirty="0"/>
          </a:p>
        </p:txBody>
      </p:sp>
      <p:pic>
        <p:nvPicPr>
          <p:cNvPr id="6" name="Picture 5" descr="New_England_USA.sv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0635" y="1417638"/>
            <a:ext cx="5013463" cy="3008078"/>
          </a:xfrm>
          <a:prstGeom prst="rect">
            <a:avLst/>
          </a:prstGeom>
        </p:spPr>
      </p:pic>
      <p:pic>
        <p:nvPicPr>
          <p:cNvPr id="7" name="Picture 6" descr="NewEngland.gi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94873" y="1326884"/>
            <a:ext cx="3391927" cy="3920539"/>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Life in the New England towns	</a:t>
            </a:r>
            <a:endParaRPr lang="en-US" dirty="0"/>
          </a:p>
        </p:txBody>
      </p:sp>
      <p:sp>
        <p:nvSpPr>
          <p:cNvPr id="3" name="Content Placeholder 2"/>
          <p:cNvSpPr>
            <a:spLocks noGrp="1"/>
          </p:cNvSpPr>
          <p:nvPr>
            <p:ph idx="1"/>
          </p:nvPr>
        </p:nvSpPr>
        <p:spPr>
          <a:xfrm>
            <a:off x="0" y="5247427"/>
            <a:ext cx="9144000" cy="1971962"/>
          </a:xfrm>
        </p:spPr>
        <p:txBody>
          <a:bodyPr>
            <a:normAutofit fontScale="47500" lnSpcReduction="20000"/>
          </a:bodyPr>
          <a:lstStyle/>
          <a:p>
            <a:r>
              <a:rPr lang="en-US" dirty="0" smtClean="0"/>
              <a:t>Small villages and farms.  Puritanism united the people with a </a:t>
            </a:r>
            <a:r>
              <a:rPr lang="en-US" dirty="0" smtClean="0">
                <a:solidFill>
                  <a:srgbClr val="FF0000"/>
                </a:solidFill>
              </a:rPr>
              <a:t>strong moral code</a:t>
            </a:r>
            <a:r>
              <a:rPr lang="en-US" dirty="0" smtClean="0"/>
              <a:t>. (In the 1800s, it’s the New Englanders who want to abolish slavery).</a:t>
            </a:r>
          </a:p>
          <a:p>
            <a:r>
              <a:rPr lang="en-US" dirty="0" smtClean="0"/>
              <a:t>New England society grew in a very orderly way.  A </a:t>
            </a:r>
            <a:r>
              <a:rPr lang="en-US" dirty="0" smtClean="0">
                <a:solidFill>
                  <a:srgbClr val="FF0000"/>
                </a:solidFill>
              </a:rPr>
              <a:t>proprietor </a:t>
            </a:r>
            <a:r>
              <a:rPr lang="en-US" dirty="0" smtClean="0"/>
              <a:t>(or town father) would get a charter and then bring his family  and lay out his town.  Towns of more than 50 families had to provide schools, and most people were literate.</a:t>
            </a:r>
          </a:p>
          <a:p>
            <a:r>
              <a:rPr lang="en-US" dirty="0" smtClean="0"/>
              <a:t>After just 8 years after the colony’s founding, Massachusetts Puritans established </a:t>
            </a:r>
            <a:r>
              <a:rPr lang="en-US" dirty="0" smtClean="0">
                <a:solidFill>
                  <a:srgbClr val="FF0000"/>
                </a:solidFill>
              </a:rPr>
              <a:t>Harvard College</a:t>
            </a:r>
          </a:p>
          <a:p>
            <a:r>
              <a:rPr lang="en-US" dirty="0" smtClean="0"/>
              <a:t>Lots of </a:t>
            </a:r>
            <a:r>
              <a:rPr lang="en-US" dirty="0" smtClean="0">
                <a:solidFill>
                  <a:srgbClr val="FF0000"/>
                </a:solidFill>
              </a:rPr>
              <a:t>democracy</a:t>
            </a:r>
            <a:r>
              <a:rPr lang="en-US" dirty="0" smtClean="0"/>
              <a:t> going on in the churches and town meetings</a:t>
            </a:r>
          </a:p>
          <a:p>
            <a:endParaRPr lang="en-US" dirty="0"/>
          </a:p>
        </p:txBody>
      </p:sp>
      <p:sp>
        <p:nvSpPr>
          <p:cNvPr id="4" name="TextBox 3"/>
          <p:cNvSpPr txBox="1"/>
          <p:nvPr/>
        </p:nvSpPr>
        <p:spPr>
          <a:xfrm>
            <a:off x="457200" y="274638"/>
            <a:ext cx="7663374" cy="369332"/>
          </a:xfrm>
          <a:prstGeom prst="rect">
            <a:avLst/>
          </a:prstGeom>
          <a:noFill/>
        </p:spPr>
        <p:txBody>
          <a:bodyPr wrap="square" rtlCol="0">
            <a:spAutoFit/>
          </a:bodyPr>
          <a:lstStyle/>
          <a:p>
            <a:r>
              <a:rPr lang="en-US" dirty="0" smtClean="0"/>
              <a:t>Themes: Identity, Have/Have </a:t>
            </a:r>
            <a:r>
              <a:rPr lang="en-US" dirty="0" err="1" smtClean="0"/>
              <a:t>nots</a:t>
            </a:r>
            <a:endParaRPr lang="en-US" dirty="0"/>
          </a:p>
        </p:txBody>
      </p:sp>
      <p:pic>
        <p:nvPicPr>
          <p:cNvPr id="5" name="Picture 4" descr="peacham.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34058"/>
            <a:ext cx="5869036" cy="3896388"/>
          </a:xfrm>
          <a:prstGeom prst="rect">
            <a:avLst/>
          </a:prstGeom>
        </p:spPr>
      </p:pic>
      <p:pic>
        <p:nvPicPr>
          <p:cNvPr id="6" name="Picture 5" descr="NEW-ENGLAND-KITCHEN.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26413" y="1638248"/>
            <a:ext cx="4217587" cy="3224811"/>
          </a:xfrm>
          <a:prstGeom prst="rect">
            <a:avLst/>
          </a:prstGeom>
        </p:spPr>
      </p:pic>
      <p:pic>
        <p:nvPicPr>
          <p:cNvPr id="7" name="Picture 6" descr="harvard_shield_wreath.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21199" y="2916331"/>
            <a:ext cx="2210428" cy="2331096"/>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The Half- Way Covenant</a:t>
            </a:r>
            <a:endParaRPr lang="en-US" dirty="0"/>
          </a:p>
        </p:txBody>
      </p:sp>
      <p:sp>
        <p:nvSpPr>
          <p:cNvPr id="3" name="Content Placeholder 2"/>
          <p:cNvSpPr>
            <a:spLocks noGrp="1"/>
          </p:cNvSpPr>
          <p:nvPr>
            <p:ph idx="1"/>
          </p:nvPr>
        </p:nvSpPr>
        <p:spPr>
          <a:xfrm>
            <a:off x="0" y="1417638"/>
            <a:ext cx="4678520" cy="5440362"/>
          </a:xfrm>
        </p:spPr>
        <p:txBody>
          <a:bodyPr>
            <a:normAutofit fontScale="70000" lnSpcReduction="20000"/>
          </a:bodyPr>
          <a:lstStyle/>
          <a:p>
            <a:r>
              <a:rPr lang="en-US" dirty="0" smtClean="0"/>
              <a:t>As NE settlements grew, the people started to move farther out, away from the control of the church and neighbors.  The first generation flame for religious zeal was starting to die out, so a group of people called the “Jeremiads” started preaching and scolding people for their waning piety.  </a:t>
            </a:r>
          </a:p>
          <a:p>
            <a:r>
              <a:rPr lang="en-US" dirty="0" smtClean="0"/>
              <a:t>There were fewer conversions going on, which went hand and hand with church membership.  </a:t>
            </a:r>
          </a:p>
          <a:p>
            <a:r>
              <a:rPr lang="en-US" dirty="0" smtClean="0"/>
              <a:t>So the Half-way Covenant offered partial membership rights to people not yet converted.</a:t>
            </a:r>
          </a:p>
          <a:p>
            <a:r>
              <a:rPr lang="en-US" dirty="0" smtClean="0"/>
              <a:t>The strict religious purity was sacrificed for larger church attendance</a:t>
            </a:r>
          </a:p>
        </p:txBody>
      </p:sp>
      <p:sp>
        <p:nvSpPr>
          <p:cNvPr id="4" name="TextBox 3"/>
          <p:cNvSpPr txBox="1"/>
          <p:nvPr/>
        </p:nvSpPr>
        <p:spPr>
          <a:xfrm>
            <a:off x="457200" y="274638"/>
            <a:ext cx="6293236" cy="369332"/>
          </a:xfrm>
          <a:prstGeom prst="rect">
            <a:avLst/>
          </a:prstGeom>
          <a:noFill/>
        </p:spPr>
        <p:txBody>
          <a:bodyPr wrap="square" rtlCol="0">
            <a:spAutoFit/>
          </a:bodyPr>
          <a:lstStyle/>
          <a:p>
            <a:r>
              <a:rPr lang="en-US" dirty="0" smtClean="0">
                <a:solidFill>
                  <a:srgbClr val="FF0000"/>
                </a:solidFill>
              </a:rPr>
              <a:t>Themes: Religion</a:t>
            </a:r>
          </a:p>
        </p:txBody>
      </p:sp>
      <p:pic>
        <p:nvPicPr>
          <p:cNvPr id="5" name="Picture 4" descr="half-way-covenant-apush5.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86874" y="1219765"/>
            <a:ext cx="4127123" cy="5638235"/>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8229600" cy="508638"/>
          </a:xfrm>
        </p:spPr>
        <p:txBody>
          <a:bodyPr>
            <a:normAutofit fontScale="90000"/>
          </a:bodyPr>
          <a:lstStyle/>
          <a:p>
            <a:r>
              <a:rPr lang="en-US" dirty="0" smtClean="0"/>
              <a:t>Salem Witch Trials</a:t>
            </a:r>
            <a:endParaRPr lang="en-US" dirty="0"/>
          </a:p>
        </p:txBody>
      </p:sp>
      <p:sp>
        <p:nvSpPr>
          <p:cNvPr id="3" name="Content Placeholder 2"/>
          <p:cNvSpPr>
            <a:spLocks noGrp="1"/>
          </p:cNvSpPr>
          <p:nvPr>
            <p:ph idx="1"/>
          </p:nvPr>
        </p:nvSpPr>
        <p:spPr>
          <a:xfrm>
            <a:off x="116962" y="5671481"/>
            <a:ext cx="9206659" cy="1203231"/>
          </a:xfrm>
        </p:spPr>
        <p:txBody>
          <a:bodyPr>
            <a:normAutofit fontScale="47500" lnSpcReduction="20000"/>
          </a:bodyPr>
          <a:lstStyle/>
          <a:p>
            <a:r>
              <a:rPr lang="en-US" dirty="0" smtClean="0"/>
              <a:t>Groups of young teens claimed to have been “bewitched” by older women.  A “witch hunt” ensued leading to the lynching (1692) of 20 individuals and 2 dogs.</a:t>
            </a:r>
          </a:p>
          <a:p>
            <a:r>
              <a:rPr lang="en-US" dirty="0" smtClean="0"/>
              <a:t>Many of the accusers came from the poorer agricultural families while the accused came from the merchant families</a:t>
            </a:r>
          </a:p>
          <a:p>
            <a:r>
              <a:rPr lang="en-US" dirty="0" smtClean="0"/>
              <a:t>It ended in 1693 when the governor’s wife was accused.  He put a stop to it completely.</a:t>
            </a:r>
            <a:endParaRPr lang="en-US" dirty="0"/>
          </a:p>
        </p:txBody>
      </p:sp>
      <p:sp>
        <p:nvSpPr>
          <p:cNvPr id="4" name="TextBox 3"/>
          <p:cNvSpPr txBox="1"/>
          <p:nvPr/>
        </p:nvSpPr>
        <p:spPr>
          <a:xfrm>
            <a:off x="334180" y="133692"/>
            <a:ext cx="6984362" cy="369332"/>
          </a:xfrm>
          <a:prstGeom prst="rect">
            <a:avLst/>
          </a:prstGeom>
          <a:noFill/>
        </p:spPr>
        <p:txBody>
          <a:bodyPr wrap="square" rtlCol="0">
            <a:spAutoFit/>
          </a:bodyPr>
          <a:lstStyle/>
          <a:p>
            <a:r>
              <a:rPr lang="en-US" dirty="0" smtClean="0">
                <a:solidFill>
                  <a:srgbClr val="FF0000"/>
                </a:solidFill>
              </a:rPr>
              <a:t>Themes: Religion, Have/Have </a:t>
            </a:r>
            <a:r>
              <a:rPr lang="en-US" dirty="0" err="1" smtClean="0">
                <a:solidFill>
                  <a:srgbClr val="FF0000"/>
                </a:solidFill>
              </a:rPr>
              <a:t>nots</a:t>
            </a:r>
            <a:r>
              <a:rPr lang="en-US" dirty="0" smtClean="0">
                <a:solidFill>
                  <a:srgbClr val="FF0000"/>
                </a:solidFill>
              </a:rPr>
              <a:t> </a:t>
            </a:r>
            <a:endParaRPr lang="en-US" dirty="0">
              <a:solidFill>
                <a:srgbClr val="FF0000"/>
              </a:solidFill>
            </a:endParaRPr>
          </a:p>
        </p:txBody>
      </p:sp>
      <p:pic>
        <p:nvPicPr>
          <p:cNvPr id="5" name="Picture 4" descr="SALEM WITCH TRIAL HANGINGS.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5958" y="829102"/>
            <a:ext cx="7182990" cy="4842379"/>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New England Way of Life</a:t>
            </a:r>
            <a:endParaRPr lang="en-US" dirty="0"/>
          </a:p>
        </p:txBody>
      </p:sp>
      <p:sp>
        <p:nvSpPr>
          <p:cNvPr id="3" name="Content Placeholder 2"/>
          <p:cNvSpPr>
            <a:spLocks noGrp="1"/>
          </p:cNvSpPr>
          <p:nvPr>
            <p:ph idx="1"/>
          </p:nvPr>
        </p:nvSpPr>
        <p:spPr>
          <a:xfrm>
            <a:off x="0" y="5364405"/>
            <a:ext cx="9144000" cy="1627287"/>
          </a:xfrm>
        </p:spPr>
        <p:txBody>
          <a:bodyPr>
            <a:normAutofit/>
          </a:bodyPr>
          <a:lstStyle/>
          <a:p>
            <a:r>
              <a:rPr lang="en-US" sz="1050" dirty="0" smtClean="0"/>
              <a:t>New </a:t>
            </a:r>
            <a:r>
              <a:rPr lang="en-US" sz="1050" dirty="0" err="1" smtClean="0"/>
              <a:t>england</a:t>
            </a:r>
            <a:r>
              <a:rPr lang="en-US" sz="1050" dirty="0" smtClean="0"/>
              <a:t> had a lot of rocks and had grudging land, unlike the fertile South.  It remained less ethnically mixed </a:t>
            </a:r>
            <a:r>
              <a:rPr lang="en-US" sz="1050" dirty="0" err="1" smtClean="0"/>
              <a:t>b/c</a:t>
            </a:r>
            <a:r>
              <a:rPr lang="en-US" sz="1050" dirty="0" smtClean="0"/>
              <a:t> immigrants didn’t want to move to a place with soil so stony and sermons so sulfurous.</a:t>
            </a:r>
          </a:p>
          <a:p>
            <a:r>
              <a:rPr lang="en-US" sz="1050" dirty="0" smtClean="0"/>
              <a:t>The climate was extreme: uncomfortably hot in the summer and freezing during winter. Planting was hard </a:t>
            </a:r>
            <a:r>
              <a:rPr lang="en-US" sz="1050" dirty="0" err="1" smtClean="0"/>
              <a:t>b/c</a:t>
            </a:r>
            <a:r>
              <a:rPr lang="en-US" sz="1050" dirty="0" smtClean="0"/>
              <a:t> you would end up with stones.</a:t>
            </a:r>
          </a:p>
          <a:p>
            <a:r>
              <a:rPr lang="en-US" sz="1050" dirty="0" smtClean="0">
                <a:solidFill>
                  <a:srgbClr val="FF0000"/>
                </a:solidFill>
              </a:rPr>
              <a:t>NA left imprint on NE earth.  They beat trails through the woods and burned woodlands to restore forests.  </a:t>
            </a:r>
            <a:r>
              <a:rPr lang="en-US" sz="1050" dirty="0" smtClean="0"/>
              <a:t>They did not believe in ownership of land</a:t>
            </a:r>
          </a:p>
          <a:p>
            <a:r>
              <a:rPr lang="en-US" sz="1050" dirty="0" smtClean="0"/>
              <a:t>English settlers thought the NA were wasting the earth.  They felt it was their duty to improve the land by tilling the land, building fences and settlements.  </a:t>
            </a:r>
          </a:p>
          <a:p>
            <a:r>
              <a:rPr lang="en-US" sz="1050" dirty="0" smtClean="0"/>
              <a:t>English brought in livestock: pigs, horses, sheep, cattle which made them want to clear more woodlands for them to live on.  </a:t>
            </a:r>
          </a:p>
          <a:p>
            <a:r>
              <a:rPr lang="en-US" sz="1050" dirty="0" smtClean="0"/>
              <a:t>NE is known for their natural harbors, which made them great at ship building and commerce.    They also caught a LOT of cod fish which became the “goldmine of NE.”  Don’t forget!  Cod and God.</a:t>
            </a:r>
          </a:p>
          <a:p>
            <a:endParaRPr lang="en-US" sz="1050" dirty="0" smtClean="0"/>
          </a:p>
        </p:txBody>
      </p:sp>
      <p:sp>
        <p:nvSpPr>
          <p:cNvPr id="4" name="TextBox 3"/>
          <p:cNvSpPr txBox="1"/>
          <p:nvPr/>
        </p:nvSpPr>
        <p:spPr>
          <a:xfrm>
            <a:off x="300762" y="0"/>
            <a:ext cx="6817272" cy="646331"/>
          </a:xfrm>
          <a:prstGeom prst="rect">
            <a:avLst/>
          </a:prstGeom>
          <a:noFill/>
        </p:spPr>
        <p:txBody>
          <a:bodyPr wrap="square" rtlCol="0">
            <a:spAutoFit/>
          </a:bodyPr>
          <a:lstStyle/>
          <a:p>
            <a:r>
              <a:rPr lang="en-US" dirty="0" smtClean="0">
                <a:solidFill>
                  <a:srgbClr val="FF0000"/>
                </a:solidFill>
              </a:rPr>
              <a:t>Themes: Environment, American Identity: conscious, purposeful, stern, self-reliant, resourceful</a:t>
            </a:r>
            <a:endParaRPr lang="en-US" dirty="0">
              <a:solidFill>
                <a:srgbClr val="FF0000"/>
              </a:solidFill>
            </a:endParaRPr>
          </a:p>
        </p:txBody>
      </p:sp>
      <p:pic>
        <p:nvPicPr>
          <p:cNvPr id="5" name="Picture 4" descr="CapeCodAerial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186519"/>
            <a:ext cx="4177885" cy="4177885"/>
          </a:xfrm>
          <a:prstGeom prst="rect">
            <a:avLst/>
          </a:prstGeom>
        </p:spPr>
      </p:pic>
      <p:pic>
        <p:nvPicPr>
          <p:cNvPr id="6" name="Picture 5" descr="514354010.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98208" y="1186519"/>
            <a:ext cx="5645792" cy="4177886"/>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2386</TotalTime>
  <Words>2015</Words>
  <Application>Microsoft Macintosh PowerPoint</Application>
  <PresentationFormat>On-screen Show (4:3)</PresentationFormat>
  <Paragraphs>104</Paragraphs>
  <Slides>15</Slides>
  <Notes>5</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Chapter 4</vt:lpstr>
      <vt:lpstr>1. What are three distinct features of the New England?</vt:lpstr>
      <vt:lpstr>1.  What was Bacon’s Rebellion?</vt:lpstr>
      <vt:lpstr>1. Who was Nathaniel Bacon? </vt:lpstr>
      <vt:lpstr>The Unhealthy Chesapeake</vt:lpstr>
      <vt:lpstr>Tobacco Economy</vt:lpstr>
      <vt:lpstr>Frustrated Freedmen and Bacon’s Rebellion</vt:lpstr>
      <vt:lpstr>Colonial Slavery</vt:lpstr>
      <vt:lpstr>Africans in America</vt:lpstr>
      <vt:lpstr>Southern Stratification in Society</vt:lpstr>
      <vt:lpstr>The New England Family</vt:lpstr>
      <vt:lpstr>Life in the New England towns </vt:lpstr>
      <vt:lpstr>The Half- Way Covenant</vt:lpstr>
      <vt:lpstr>Salem Witch Trials</vt:lpstr>
      <vt:lpstr>The New England Way of Life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4</dc:title>
  <dc:creator>Amy Kim</dc:creator>
  <cp:lastModifiedBy>Amy Jennings</cp:lastModifiedBy>
  <cp:revision>27</cp:revision>
  <cp:lastPrinted>2013-07-27T03:44:06Z</cp:lastPrinted>
  <dcterms:created xsi:type="dcterms:W3CDTF">2013-08-21T00:01:46Z</dcterms:created>
  <dcterms:modified xsi:type="dcterms:W3CDTF">2013-09-03T03:47:11Z</dcterms:modified>
</cp:coreProperties>
</file>