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1" r:id="rId4"/>
    <p:sldId id="257" r:id="rId5"/>
    <p:sldId id="258" r:id="rId6"/>
    <p:sldId id="265" r:id="rId7"/>
    <p:sldId id="267" r:id="rId8"/>
    <p:sldId id="266" r:id="rId9"/>
    <p:sldId id="259" r:id="rId10"/>
    <p:sldId id="262" r:id="rId11"/>
    <p:sldId id="263" r:id="rId12"/>
    <p:sldId id="26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84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70895E6B-F832-4BEB-A2B9-AFF9C4F163D3}" type="datetimeFigureOut">
              <a:rPr lang="en-US" smtClean="0"/>
              <a:pPr/>
              <a:t>9/27/11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B38EFCA-0C47-42F7-8E8A-086C4CD011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895E6B-F832-4BEB-A2B9-AFF9C4F163D3}" type="datetimeFigureOut">
              <a:rPr lang="en-US" smtClean="0"/>
              <a:pPr/>
              <a:t>9/27/11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38EFCA-0C47-42F7-8E8A-086C4CD011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70895E6B-F832-4BEB-A2B9-AFF9C4F163D3}" type="datetimeFigureOut">
              <a:rPr lang="en-US" smtClean="0"/>
              <a:pPr/>
              <a:t>9/27/11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B38EFCA-0C47-42F7-8E8A-086C4CD011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895E6B-F832-4BEB-A2B9-AFF9C4F163D3}" type="datetimeFigureOut">
              <a:rPr lang="en-US" smtClean="0"/>
              <a:pPr/>
              <a:t>9/27/11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6B38EFCA-0C47-42F7-8E8A-086C4CD011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895E6B-F832-4BEB-A2B9-AFF9C4F163D3}" type="datetimeFigureOut">
              <a:rPr lang="en-US" smtClean="0"/>
              <a:pPr/>
              <a:t>9/27/11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6B38EFCA-0C47-42F7-8E8A-086C4CD011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895E6B-F832-4BEB-A2B9-AFF9C4F163D3}" type="datetimeFigureOut">
              <a:rPr lang="en-US" smtClean="0"/>
              <a:pPr/>
              <a:t>9/27/11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38EFCA-0C47-42F7-8E8A-086C4CD011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895E6B-F832-4BEB-A2B9-AFF9C4F163D3}" type="datetimeFigureOut">
              <a:rPr lang="en-US" smtClean="0"/>
              <a:pPr/>
              <a:t>9/27/11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38EFCA-0C47-42F7-8E8A-086C4CD011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70895E6B-F832-4BEB-A2B9-AFF9C4F163D3}" type="datetimeFigureOut">
              <a:rPr lang="en-US" smtClean="0"/>
              <a:pPr/>
              <a:t>9/27/11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B38EFCA-0C47-42F7-8E8A-086C4CD011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70895E6B-F832-4BEB-A2B9-AFF9C4F163D3}" type="datetimeFigureOut">
              <a:rPr lang="en-US" smtClean="0"/>
              <a:pPr/>
              <a:t>9/27/11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B38EFCA-0C47-42F7-8E8A-086C4CD011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895E6B-F832-4BEB-A2B9-AFF9C4F163D3}" type="datetimeFigureOut">
              <a:rPr lang="en-US" smtClean="0"/>
              <a:pPr/>
              <a:t>9/27/11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38EFCA-0C47-42F7-8E8A-086C4CD011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895E6B-F832-4BEB-A2B9-AFF9C4F163D3}" type="datetimeFigureOut">
              <a:rPr lang="en-US" smtClean="0"/>
              <a:pPr/>
              <a:t>9/27/11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38EFCA-0C47-42F7-8E8A-086C4CD011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70895E6B-F832-4BEB-A2B9-AFF9C4F163D3}" type="datetimeFigureOut">
              <a:rPr lang="en-US" smtClean="0"/>
              <a:pPr/>
              <a:t>9/27/11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6B38EFCA-0C47-42F7-8E8A-086C4CD011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Mr. </a:t>
            </a:r>
            <a:r>
              <a:rPr lang="en-US" dirty="0" err="1" smtClean="0"/>
              <a:t>Crosson’s</a:t>
            </a:r>
            <a:r>
              <a:rPr lang="en-US" dirty="0" smtClean="0"/>
              <a:t> Grammar </a:t>
            </a:r>
            <a:r>
              <a:rPr lang="en-US" dirty="0" smtClean="0"/>
              <a:t>Sequence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Notes on Nouns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4478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Warm-up activity:</a:t>
            </a:r>
            <a:r>
              <a:rPr lang="en-US" sz="2800" dirty="0" smtClean="0"/>
              <a:t> identify the nouns and state what type they are (common, proper, possessive, and concrete/abstract)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We use nouns all of the time when we write e-mails to friends or papers for class.  (For example, there are many nouns in this paragraph).  We will look at some mistakes that students frequently make with nouns- and I’ll give you some pointers on how to avoid making those mistakes when you write.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Did you get 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We use </a:t>
            </a:r>
            <a:r>
              <a:rPr lang="en-US" dirty="0" smtClean="0">
                <a:solidFill>
                  <a:srgbClr val="FF0000"/>
                </a:solidFill>
              </a:rPr>
              <a:t>nouns</a:t>
            </a:r>
            <a:r>
              <a:rPr lang="en-US" dirty="0" smtClean="0"/>
              <a:t> all of the </a:t>
            </a:r>
            <a:r>
              <a:rPr lang="en-US" dirty="0" smtClean="0">
                <a:solidFill>
                  <a:srgbClr val="FF0000"/>
                </a:solidFill>
              </a:rPr>
              <a:t>time</a:t>
            </a:r>
            <a:r>
              <a:rPr lang="en-US" dirty="0" smtClean="0"/>
              <a:t> when we write </a:t>
            </a:r>
            <a:r>
              <a:rPr lang="en-US" dirty="0" smtClean="0">
                <a:solidFill>
                  <a:srgbClr val="FF0000"/>
                </a:solidFill>
              </a:rPr>
              <a:t>e-mails</a:t>
            </a:r>
            <a:r>
              <a:rPr lang="en-US" dirty="0" smtClean="0"/>
              <a:t> to </a:t>
            </a:r>
            <a:r>
              <a:rPr lang="en-US" dirty="0" smtClean="0">
                <a:solidFill>
                  <a:srgbClr val="FF0000"/>
                </a:solidFill>
              </a:rPr>
              <a:t>friends</a:t>
            </a:r>
            <a:r>
              <a:rPr lang="en-US" dirty="0" smtClean="0"/>
              <a:t> or </a:t>
            </a:r>
            <a:r>
              <a:rPr lang="en-US" dirty="0" smtClean="0">
                <a:solidFill>
                  <a:srgbClr val="FF0000"/>
                </a:solidFill>
              </a:rPr>
              <a:t>papers</a:t>
            </a:r>
            <a:r>
              <a:rPr lang="en-US" dirty="0" smtClean="0"/>
              <a:t> for </a:t>
            </a:r>
            <a:r>
              <a:rPr lang="en-US" dirty="0" smtClean="0">
                <a:solidFill>
                  <a:srgbClr val="FF0000"/>
                </a:solidFill>
              </a:rPr>
              <a:t>class</a:t>
            </a:r>
            <a:r>
              <a:rPr lang="en-US" dirty="0" smtClean="0"/>
              <a:t>.  (For </a:t>
            </a:r>
            <a:r>
              <a:rPr lang="en-US" dirty="0" smtClean="0">
                <a:solidFill>
                  <a:srgbClr val="FF0000"/>
                </a:solidFill>
              </a:rPr>
              <a:t>example</a:t>
            </a:r>
            <a:r>
              <a:rPr lang="en-US" dirty="0" smtClean="0"/>
              <a:t>, there are many </a:t>
            </a:r>
            <a:r>
              <a:rPr lang="en-US" dirty="0" smtClean="0">
                <a:solidFill>
                  <a:srgbClr val="FF0000"/>
                </a:solidFill>
              </a:rPr>
              <a:t>nouns</a:t>
            </a:r>
            <a:r>
              <a:rPr lang="en-US" dirty="0" smtClean="0"/>
              <a:t> in this </a:t>
            </a:r>
            <a:r>
              <a:rPr lang="en-US" dirty="0" smtClean="0">
                <a:solidFill>
                  <a:srgbClr val="FF0000"/>
                </a:solidFill>
              </a:rPr>
              <a:t>paragraph</a:t>
            </a:r>
            <a:r>
              <a:rPr lang="en-US" dirty="0" smtClean="0"/>
              <a:t>).  We will look at some </a:t>
            </a:r>
            <a:r>
              <a:rPr lang="en-US" dirty="0" smtClean="0">
                <a:solidFill>
                  <a:srgbClr val="FF0000"/>
                </a:solidFill>
              </a:rPr>
              <a:t>mistakes</a:t>
            </a:r>
            <a:r>
              <a:rPr lang="en-US" dirty="0" smtClean="0"/>
              <a:t> that </a:t>
            </a:r>
            <a:r>
              <a:rPr lang="en-US" dirty="0" smtClean="0">
                <a:solidFill>
                  <a:srgbClr val="FF0000"/>
                </a:solidFill>
              </a:rPr>
              <a:t>students</a:t>
            </a:r>
            <a:r>
              <a:rPr lang="en-US" dirty="0" smtClean="0"/>
              <a:t> frequently make with </a:t>
            </a:r>
            <a:r>
              <a:rPr lang="en-US" dirty="0" smtClean="0">
                <a:solidFill>
                  <a:srgbClr val="FF0000"/>
                </a:solidFill>
              </a:rPr>
              <a:t>nouns</a:t>
            </a:r>
            <a:r>
              <a:rPr lang="en-US" dirty="0" smtClean="0"/>
              <a:t>- and I’ll give you some </a:t>
            </a:r>
            <a:r>
              <a:rPr lang="en-US" dirty="0" smtClean="0">
                <a:solidFill>
                  <a:srgbClr val="FF0000"/>
                </a:solidFill>
              </a:rPr>
              <a:t>pointer</a:t>
            </a:r>
            <a:r>
              <a:rPr lang="en-US" dirty="0" smtClean="0"/>
              <a:t>s on how to avoid making those </a:t>
            </a:r>
            <a:r>
              <a:rPr lang="en-US" dirty="0" smtClean="0">
                <a:solidFill>
                  <a:srgbClr val="FF0000"/>
                </a:solidFill>
              </a:rPr>
              <a:t>mistakes</a:t>
            </a:r>
            <a:r>
              <a:rPr lang="en-US" dirty="0" smtClean="0"/>
              <a:t> when you write.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nouns?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Person, place, thing, </a:t>
            </a:r>
            <a:r>
              <a:rPr lang="en-US" i="1" dirty="0" smtClean="0"/>
              <a:t>idea , or quality</a:t>
            </a:r>
          </a:p>
          <a:p>
            <a:pPr>
              <a:buNone/>
            </a:pPr>
            <a:endParaRPr lang="en-US" i="1" dirty="0" smtClean="0"/>
          </a:p>
          <a:p>
            <a:endParaRPr lang="en-US" i="1" dirty="0" smtClean="0"/>
          </a:p>
          <a:p>
            <a:pPr lvl="1"/>
            <a:r>
              <a:rPr lang="en-US" i="1" dirty="0" smtClean="0"/>
              <a:t>Idea: democracy, truth, illusion, fantasy</a:t>
            </a:r>
          </a:p>
          <a:p>
            <a:pPr lvl="1"/>
            <a:r>
              <a:rPr lang="en-US" i="1" dirty="0" smtClean="0"/>
              <a:t>Quality: beauty, hatred, boredom</a:t>
            </a:r>
          </a:p>
          <a:p>
            <a:pPr lvl="1">
              <a:buNone/>
            </a:pPr>
            <a:endParaRPr lang="en-US" i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Noun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Common:  begins with a lower case letter </a:t>
            </a:r>
          </a:p>
          <a:p>
            <a:endParaRPr lang="en-US" dirty="0" smtClean="0"/>
          </a:p>
          <a:p>
            <a:r>
              <a:rPr lang="en-US" dirty="0" smtClean="0"/>
              <a:t>Proper: begins with a capital letter</a:t>
            </a:r>
          </a:p>
          <a:p>
            <a:endParaRPr lang="en-US" dirty="0" smtClean="0"/>
          </a:p>
          <a:p>
            <a:r>
              <a:rPr lang="en-US" i="1" dirty="0" smtClean="0"/>
              <a:t>Rules for when to capitalize certain words:</a:t>
            </a:r>
          </a:p>
          <a:p>
            <a:pPr>
              <a:buNone/>
            </a:pPr>
            <a:endParaRPr lang="en-US" i="1" dirty="0" smtClean="0"/>
          </a:p>
          <a:p>
            <a:pPr lvl="1"/>
            <a:r>
              <a:rPr lang="en-US" i="1" u="sng" dirty="0" smtClean="0"/>
              <a:t>Names of specific people</a:t>
            </a:r>
          </a:p>
          <a:p>
            <a:pPr lvl="2"/>
            <a:r>
              <a:rPr lang="en-US" i="1" dirty="0" smtClean="0"/>
              <a:t>Caps: Tucker, </a:t>
            </a:r>
            <a:r>
              <a:rPr lang="en-US" i="1" dirty="0" err="1" smtClean="0"/>
              <a:t>Tori</a:t>
            </a:r>
            <a:r>
              <a:rPr lang="en-US" i="1" dirty="0" smtClean="0"/>
              <a:t>, Juanita</a:t>
            </a:r>
          </a:p>
          <a:p>
            <a:pPr lvl="2"/>
            <a:r>
              <a:rPr lang="en-US" i="1" dirty="0" smtClean="0"/>
              <a:t>No Caps: family, boy girl, sister, cousin</a:t>
            </a:r>
          </a:p>
          <a:p>
            <a:pPr lvl="2">
              <a:buNone/>
            </a:pPr>
            <a:r>
              <a:rPr lang="en-US" i="1" dirty="0" smtClean="0"/>
              <a:t>	WHAT ABOUT MOM AND DAD? Capitalize them when you’re calling your parent’s name but not when you refer to them as “my mom” or “my dad”</a:t>
            </a:r>
          </a:p>
          <a:p>
            <a:pPr lvl="2">
              <a:buNone/>
            </a:pPr>
            <a:endParaRPr lang="en-US" i="1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6019800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en-US" i="1" u="sng" dirty="0" smtClean="0"/>
              <a:t>Days of the week, months, and holidays, but not seasons</a:t>
            </a:r>
          </a:p>
          <a:p>
            <a:pPr lvl="2"/>
            <a:r>
              <a:rPr lang="en-US" i="1" dirty="0" smtClean="0"/>
              <a:t>Caps: Monday, December, Passover, Easter</a:t>
            </a:r>
          </a:p>
          <a:p>
            <a:pPr lvl="2"/>
            <a:r>
              <a:rPr lang="en-US" i="1" dirty="0" smtClean="0"/>
              <a:t>No Caps: autumn, fall, spring, winter</a:t>
            </a:r>
          </a:p>
          <a:p>
            <a:pPr lvl="2">
              <a:buNone/>
            </a:pPr>
            <a:endParaRPr lang="en-US" i="1" dirty="0" smtClean="0"/>
          </a:p>
          <a:p>
            <a:pPr lvl="1"/>
            <a:r>
              <a:rPr lang="en-US" i="1" u="sng" dirty="0" smtClean="0"/>
              <a:t>Ranks and titles, but only when used with a particular person’s name</a:t>
            </a:r>
          </a:p>
          <a:p>
            <a:pPr lvl="2"/>
            <a:r>
              <a:rPr lang="en-US" i="1" dirty="0" smtClean="0"/>
              <a:t>Caps: This is Doctor Smith and this is Aunt Anne.</a:t>
            </a:r>
          </a:p>
          <a:p>
            <a:pPr lvl="2"/>
            <a:r>
              <a:rPr lang="en-US" i="1" dirty="0" smtClean="0"/>
              <a:t>No Caps: That man is my doctor and that woman is my aunt.</a:t>
            </a:r>
          </a:p>
          <a:p>
            <a:pPr lvl="2">
              <a:buNone/>
            </a:pPr>
            <a:endParaRPr lang="en-US" i="1" dirty="0" smtClean="0"/>
          </a:p>
          <a:p>
            <a:pPr lvl="1"/>
            <a:r>
              <a:rPr lang="en-US" i="1" u="sng" dirty="0" smtClean="0"/>
              <a:t>Specific geographic areas: cities, states, countries, counties, rivers, oceans, streets, parks, etc.</a:t>
            </a:r>
          </a:p>
          <a:p>
            <a:pPr lvl="2"/>
            <a:r>
              <a:rPr lang="en-US" i="1" dirty="0" smtClean="0"/>
              <a:t>Caps: North Dakota, Ohio River, Atlantic Ocean</a:t>
            </a:r>
          </a:p>
          <a:p>
            <a:pPr lvl="2"/>
            <a:r>
              <a:rPr lang="en-US" i="1" dirty="0" smtClean="0"/>
              <a:t>No Caps: The ocean is deep.</a:t>
            </a:r>
          </a:p>
          <a:p>
            <a:pPr lvl="2">
              <a:buNone/>
            </a:pPr>
            <a:endParaRPr lang="en-US" i="1" dirty="0" smtClean="0"/>
          </a:p>
          <a:p>
            <a:pPr lvl="1"/>
            <a:r>
              <a:rPr lang="en-US" i="1" u="sng" dirty="0" smtClean="0"/>
              <a:t>Regions of the U.S., but not simple directions</a:t>
            </a:r>
          </a:p>
          <a:p>
            <a:pPr lvl="2"/>
            <a:r>
              <a:rPr lang="en-US" i="1" dirty="0" smtClean="0"/>
              <a:t>Caps: I was born in the Midwest, but I grew up in the North.</a:t>
            </a:r>
          </a:p>
          <a:p>
            <a:pPr lvl="2"/>
            <a:r>
              <a:rPr lang="en-US" i="1" dirty="0" smtClean="0"/>
              <a:t>No Caps: I live on the north side of town.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248400"/>
          </a:xfrm>
        </p:spPr>
        <p:txBody>
          <a:bodyPr>
            <a:normAutofit fontScale="85000" lnSpcReduction="20000"/>
          </a:bodyPr>
          <a:lstStyle/>
          <a:p>
            <a:pPr lvl="1"/>
            <a:r>
              <a:rPr lang="en-US" i="1" u="sng" dirty="0" smtClean="0"/>
              <a:t>Historical periods</a:t>
            </a:r>
          </a:p>
          <a:p>
            <a:pPr lvl="2"/>
            <a:r>
              <a:rPr lang="en-US" i="1" dirty="0" smtClean="0"/>
              <a:t>Caps: the Renaissance, World War II, the Middle Ages</a:t>
            </a:r>
          </a:p>
          <a:p>
            <a:pPr lvl="2"/>
            <a:r>
              <a:rPr lang="en-US" i="1" dirty="0" smtClean="0"/>
              <a:t>No Caps: It was a long war.  We live in the age of computers.</a:t>
            </a:r>
          </a:p>
          <a:p>
            <a:pPr lvl="1"/>
            <a:r>
              <a:rPr lang="en-US" i="1" u="sng" dirty="0" smtClean="0"/>
              <a:t>Religions, nationalities, races of people, languages, countries</a:t>
            </a:r>
          </a:p>
          <a:p>
            <a:pPr lvl="1"/>
            <a:endParaRPr lang="en-US" i="1" dirty="0" smtClean="0"/>
          </a:p>
          <a:p>
            <a:pPr lvl="1"/>
            <a:r>
              <a:rPr lang="en-US" i="1" u="sng" dirty="0" smtClean="0"/>
              <a:t>Various names for God and the names of sacred books</a:t>
            </a:r>
          </a:p>
          <a:p>
            <a:pPr lvl="2"/>
            <a:r>
              <a:rPr lang="en-US" i="1" dirty="0" smtClean="0"/>
              <a:t>Caps: God, Jehovah, Allah, the Bible, the Koran</a:t>
            </a:r>
          </a:p>
          <a:p>
            <a:pPr lvl="2"/>
            <a:r>
              <a:rPr lang="en-US" i="1" dirty="0" smtClean="0"/>
              <a:t>No Caps: There are many gods and goddesses in “The Odyssey”</a:t>
            </a:r>
          </a:p>
          <a:p>
            <a:pPr lvl="2">
              <a:buNone/>
            </a:pPr>
            <a:endParaRPr lang="en-US" i="1" dirty="0" smtClean="0"/>
          </a:p>
          <a:p>
            <a:pPr lvl="1"/>
            <a:r>
              <a:rPr lang="en-US" i="1" u="sng" dirty="0" smtClean="0"/>
              <a:t>Specific school courses, but not general subjects</a:t>
            </a:r>
          </a:p>
          <a:p>
            <a:pPr lvl="2"/>
            <a:r>
              <a:rPr lang="en-US" i="1" dirty="0" smtClean="0"/>
              <a:t>Caps: I am taking Algebra 101.</a:t>
            </a:r>
          </a:p>
          <a:p>
            <a:pPr lvl="2"/>
            <a:r>
              <a:rPr lang="en-US" i="1" dirty="0" smtClean="0"/>
              <a:t>No Caps: I am taking algebra and history.</a:t>
            </a:r>
          </a:p>
          <a:p>
            <a:pPr lvl="2"/>
            <a:endParaRPr lang="en-US" i="1" dirty="0" smtClean="0"/>
          </a:p>
          <a:p>
            <a:pPr lvl="1"/>
            <a:r>
              <a:rPr lang="en-US" i="1" u="sng" dirty="0" smtClean="0"/>
              <a:t>Names of specific schools, businesses, buildings, organizations, etc.</a:t>
            </a:r>
          </a:p>
          <a:p>
            <a:pPr lvl="2"/>
            <a:r>
              <a:rPr lang="en-US" i="1" dirty="0" smtClean="0"/>
              <a:t>Caps: Apple Computer, Western Sierra Collegiate Academy</a:t>
            </a:r>
          </a:p>
          <a:p>
            <a:pPr lvl="2"/>
            <a:r>
              <a:rPr lang="en-US" i="1" dirty="0" smtClean="0"/>
              <a:t>No Caps: I want a new computer.  That building is the middle school.</a:t>
            </a:r>
          </a:p>
          <a:p>
            <a:pPr lvl="1"/>
            <a:endParaRPr lang="en-US" dirty="0" smtClean="0"/>
          </a:p>
          <a:p>
            <a:pPr lvl="1"/>
            <a:endParaRPr lang="en-US" i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248400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US" u="sng" dirty="0" smtClean="0"/>
              <a:t>Brand names</a:t>
            </a:r>
          </a:p>
          <a:p>
            <a:pPr lvl="1">
              <a:buNone/>
            </a:pPr>
            <a:endParaRPr lang="en-US" u="sng" dirty="0" smtClean="0"/>
          </a:p>
          <a:p>
            <a:pPr lvl="1"/>
            <a:r>
              <a:rPr lang="en-US" u="sng" dirty="0" smtClean="0"/>
              <a:t>Names of planets, but not sun and moon and sometimes not earth</a:t>
            </a:r>
          </a:p>
          <a:p>
            <a:pPr lvl="2"/>
            <a:r>
              <a:rPr lang="en-US" dirty="0" smtClean="0"/>
              <a:t>Caps: Jupiter, Mars, Venus…</a:t>
            </a:r>
          </a:p>
          <a:p>
            <a:pPr lvl="2"/>
            <a:r>
              <a:rPr lang="en-US" dirty="0" smtClean="0"/>
              <a:t>No Caps: The moon is bright tonight.  More than six billion people live on the earth.</a:t>
            </a:r>
          </a:p>
          <a:p>
            <a:pPr lvl="2">
              <a:buNone/>
            </a:pPr>
            <a:endParaRPr lang="en-US" dirty="0" smtClean="0"/>
          </a:p>
          <a:p>
            <a:pPr lvl="1"/>
            <a:r>
              <a:rPr lang="en-US" u="sng" dirty="0" smtClean="0"/>
              <a:t>Letters that stand alone</a:t>
            </a:r>
          </a:p>
          <a:p>
            <a:pPr lvl="2"/>
            <a:r>
              <a:rPr lang="en-US" dirty="0" smtClean="0"/>
              <a:t>T-shirt, X-ray</a:t>
            </a:r>
          </a:p>
          <a:p>
            <a:pPr lvl="2">
              <a:buNone/>
            </a:pPr>
            <a:endParaRPr lang="en-US" dirty="0" smtClean="0"/>
          </a:p>
          <a:p>
            <a:pPr lvl="1"/>
            <a:r>
              <a:rPr lang="en-US" u="sng" dirty="0" smtClean="0"/>
              <a:t>Names of specific teams and clubs and their members</a:t>
            </a:r>
          </a:p>
          <a:p>
            <a:pPr lvl="2"/>
            <a:r>
              <a:rPr lang="en-US" dirty="0" smtClean="0"/>
              <a:t>Caps: the Atlanta Braves, the Republican Party</a:t>
            </a:r>
          </a:p>
          <a:p>
            <a:pPr lvl="2"/>
            <a:r>
              <a:rPr lang="en-US" dirty="0" smtClean="0"/>
              <a:t>No Caps: I play on a baseball team</a:t>
            </a:r>
          </a:p>
          <a:p>
            <a:pPr lvl="2">
              <a:buNone/>
            </a:pPr>
            <a:endParaRPr lang="en-US" dirty="0" smtClean="0"/>
          </a:p>
          <a:p>
            <a:pPr lvl="1"/>
            <a:r>
              <a:rPr lang="en-US" u="sng" dirty="0" smtClean="0"/>
              <a:t>Titles of movies, books, chapters, and articles</a:t>
            </a:r>
            <a:endParaRPr lang="en-US" u="sng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Noun Types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endParaRPr lang="en-US" dirty="0" smtClean="0"/>
          </a:p>
          <a:p>
            <a:endParaRPr lang="en-US" i="1" dirty="0" smtClean="0"/>
          </a:p>
          <a:p>
            <a:r>
              <a:rPr lang="en-US" dirty="0" smtClean="0"/>
              <a:t>Possessive: shows ownership (Mr. Odell</a:t>
            </a:r>
            <a:r>
              <a:rPr lang="en-US" dirty="0" smtClean="0">
                <a:solidFill>
                  <a:srgbClr val="FF0000"/>
                </a:solidFill>
              </a:rPr>
              <a:t>’s</a:t>
            </a:r>
            <a:r>
              <a:rPr lang="en-US" dirty="0" smtClean="0"/>
              <a:t> wrath, dog</a:t>
            </a:r>
            <a:r>
              <a:rPr lang="en-US" dirty="0" smtClean="0">
                <a:solidFill>
                  <a:srgbClr val="FF0000"/>
                </a:solidFill>
              </a:rPr>
              <a:t>’s</a:t>
            </a:r>
            <a:r>
              <a:rPr lang="en-US" dirty="0" smtClean="0"/>
              <a:t> toy, sun</a:t>
            </a:r>
            <a:r>
              <a:rPr lang="en-US" dirty="0" smtClean="0">
                <a:solidFill>
                  <a:srgbClr val="FF0000"/>
                </a:solidFill>
              </a:rPr>
              <a:t>’s</a:t>
            </a:r>
            <a:r>
              <a:rPr lang="en-US" dirty="0" smtClean="0"/>
              <a:t> beauty)</a:t>
            </a:r>
          </a:p>
          <a:p>
            <a:endParaRPr lang="en-US" dirty="0" smtClean="0"/>
          </a:p>
          <a:p>
            <a:r>
              <a:rPr lang="en-US" dirty="0" smtClean="0"/>
              <a:t>Concrete:  You can experience this group of nouns and you </a:t>
            </a:r>
            <a:r>
              <a:rPr lang="en-US" i="1" dirty="0" smtClean="0"/>
              <a:t>see</a:t>
            </a:r>
            <a:r>
              <a:rPr lang="en-US" dirty="0" smtClean="0"/>
              <a:t> them and </a:t>
            </a:r>
            <a:r>
              <a:rPr lang="en-US" i="1" dirty="0" smtClean="0"/>
              <a:t>feel</a:t>
            </a:r>
            <a:r>
              <a:rPr lang="en-US" dirty="0" smtClean="0"/>
              <a:t> them (tangible).</a:t>
            </a:r>
          </a:p>
          <a:p>
            <a:endParaRPr lang="en-US" dirty="0" smtClean="0"/>
          </a:p>
          <a:p>
            <a:r>
              <a:rPr lang="en-US" dirty="0" smtClean="0"/>
              <a:t>Abstract:  You cannot experience abstract nouns (disapproval, anger, hope, sweetness).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Partner 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Turn to the person sitting next to you and create two sentences using all of the types of nouns in each one.  </a:t>
            </a:r>
          </a:p>
          <a:p>
            <a:endParaRPr lang="en-US" dirty="0" smtClean="0"/>
          </a:p>
          <a:p>
            <a:r>
              <a:rPr lang="en-US" i="1" dirty="0" smtClean="0"/>
              <a:t>Make sure the sentences are challenging </a:t>
            </a:r>
            <a:r>
              <a:rPr lang="en-US" dirty="0" smtClean="0"/>
              <a:t>because you will be giving them to another partnership to figure out.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 A common, abstract noun</a:t>
            </a:r>
          </a:p>
          <a:p>
            <a:endParaRPr lang="en-US" dirty="0" smtClean="0"/>
          </a:p>
          <a:p>
            <a:r>
              <a:rPr lang="en-US" dirty="0" smtClean="0"/>
              <a:t> A possessive, proper noun</a:t>
            </a:r>
          </a:p>
          <a:p>
            <a:endParaRPr lang="en-US" dirty="0" smtClean="0"/>
          </a:p>
          <a:p>
            <a:r>
              <a:rPr lang="en-US" dirty="0" smtClean="0"/>
              <a:t>A common, concrete noun</a:t>
            </a:r>
          </a:p>
          <a:p>
            <a:endParaRPr lang="en-US" dirty="0" smtClean="0"/>
          </a:p>
          <a:p>
            <a:r>
              <a:rPr lang="en-US" dirty="0" smtClean="0"/>
              <a:t>Another abstract noun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A possessive, common noun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 A common noun that is commonly mistaken for a proper noun</a:t>
            </a:r>
          </a:p>
          <a:p>
            <a:endParaRPr lang="en-US" dirty="0" smtClean="0"/>
          </a:p>
          <a:p>
            <a:r>
              <a:rPr lang="en-US" dirty="0" smtClean="0"/>
              <a:t>Write out a noun and, next to it, write out the type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414</TotalTime>
  <Words>784</Words>
  <Application>Microsoft Macintosh PowerPoint</Application>
  <PresentationFormat>On-screen Show (4:3)</PresentationFormat>
  <Paragraphs>97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Foundry</vt:lpstr>
      <vt:lpstr>Mr. Crosson’s Grammar Sequence</vt:lpstr>
      <vt:lpstr>Warm-up activity: identify the nouns and state what type they are (common, proper, possessive, and concrete/abstract)</vt:lpstr>
      <vt:lpstr>Did you get it?</vt:lpstr>
      <vt:lpstr>What are nouns?</vt:lpstr>
      <vt:lpstr>Noun Types</vt:lpstr>
      <vt:lpstr>PowerPoint Presentation</vt:lpstr>
      <vt:lpstr>PowerPoint Presentation</vt:lpstr>
      <vt:lpstr>PowerPoint Presentation</vt:lpstr>
      <vt:lpstr>Noun Types Continued</vt:lpstr>
      <vt:lpstr>Partner Activity</vt:lpstr>
      <vt:lpstr>Quick Review</vt:lpstr>
      <vt:lpstr>Review Continued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Mrs. Cavolt’s Grammar Sequence</dc:title>
  <dc:creator> </dc:creator>
  <cp:lastModifiedBy>Scott Crosson</cp:lastModifiedBy>
  <cp:revision>5</cp:revision>
  <dcterms:created xsi:type="dcterms:W3CDTF">2010-09-18T17:45:03Z</dcterms:created>
  <dcterms:modified xsi:type="dcterms:W3CDTF">2011-09-27T18:59:36Z</dcterms:modified>
</cp:coreProperties>
</file>