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7" r:id="rId2"/>
    <p:sldId id="267" r:id="rId3"/>
    <p:sldId id="266" r:id="rId4"/>
    <p:sldId id="258" r:id="rId5"/>
    <p:sldId id="259" r:id="rId6"/>
    <p:sldId id="260" r:id="rId7"/>
    <p:sldId id="261" r:id="rId8"/>
    <p:sldId id="262" r:id="rId9"/>
    <p:sldId id="263" r:id="rId10"/>
    <p:sldId id="264" r:id="rId11"/>
    <p:sldId id="265"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8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2C11DB5-662B-41A6-9835-95D0F2A45399}" type="datetimeFigureOut">
              <a:rPr lang="en-US" smtClean="0"/>
              <a:t>4/26/2013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752AF36-E4D8-4EAE-8BE1-761E32B881CD}" type="slidenum">
              <a:rPr lang="en-US" smtClean="0"/>
              <a:t>‹#›</a:t>
            </a:fld>
            <a:endParaRPr lang="en-US"/>
          </a:p>
        </p:txBody>
      </p:sp>
    </p:spTree>
    <p:extLst>
      <p:ext uri="{BB962C8B-B14F-4D97-AF65-F5344CB8AC3E}">
        <p14:creationId xmlns:p14="http://schemas.microsoft.com/office/powerpoint/2010/main" val="32299847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2BBF52-0977-43FC-8265-3982450B7792}" type="datetimeFigureOut">
              <a:rPr lang="en-US" smtClean="0"/>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1793664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2BBF52-0977-43FC-8265-3982450B7792}" type="datetimeFigureOut">
              <a:rPr lang="en-US" smtClean="0"/>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2474538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2BBF52-0977-43FC-8265-3982450B7792}" type="datetimeFigureOut">
              <a:rPr lang="en-US" smtClean="0"/>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55030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2BBF52-0977-43FC-8265-3982450B7792}" type="datetimeFigureOut">
              <a:rPr lang="en-US" smtClean="0"/>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2055694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2BBF52-0977-43FC-8265-3982450B7792}" type="datetimeFigureOut">
              <a:rPr lang="en-US" smtClean="0"/>
              <a:t>4/26/2013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740863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2BBF52-0977-43FC-8265-3982450B7792}" type="datetimeFigureOut">
              <a:rPr lang="en-US" smtClean="0"/>
              <a:t>4/26/2013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1220257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BBF52-0977-43FC-8265-3982450B7792}" type="datetimeFigureOut">
              <a:rPr lang="en-US" smtClean="0"/>
              <a:t>4/26/2013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3709039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2BBF52-0977-43FC-8265-3982450B7792}" type="datetimeFigureOut">
              <a:rPr lang="en-US" smtClean="0"/>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2331330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2BBF52-0977-43FC-8265-3982450B7792}" type="datetimeFigureOut">
              <a:rPr lang="en-US" smtClean="0"/>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23583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2BBF52-0977-43FC-8265-3982450B7792}" type="datetimeFigureOut">
              <a:rPr lang="en-US" smtClean="0"/>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130276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2BBF52-0977-43FC-8265-3982450B7792}" type="datetimeFigureOut">
              <a:rPr lang="en-US" smtClean="0"/>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9A347-0571-45EC-835B-1FC72AD8EF99}" type="slidenum">
              <a:rPr lang="en-US" smtClean="0"/>
              <a:t>‹#›</a:t>
            </a:fld>
            <a:endParaRPr lang="en-US"/>
          </a:p>
        </p:txBody>
      </p:sp>
    </p:spTree>
    <p:extLst>
      <p:ext uri="{BB962C8B-B14F-4D97-AF65-F5344CB8AC3E}">
        <p14:creationId xmlns:p14="http://schemas.microsoft.com/office/powerpoint/2010/main" val="308760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2BBF52-0977-43FC-8265-3982450B7792}" type="datetimeFigureOut">
              <a:rPr lang="en-US" smtClean="0"/>
              <a:t>4/26/2013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9A347-0571-45EC-835B-1FC72AD8EF99}" type="slidenum">
              <a:rPr lang="en-US" smtClean="0"/>
              <a:t>‹#›</a:t>
            </a:fld>
            <a:endParaRPr lang="en-US"/>
          </a:p>
        </p:txBody>
      </p:sp>
    </p:spTree>
    <p:extLst>
      <p:ext uri="{BB962C8B-B14F-4D97-AF65-F5344CB8AC3E}">
        <p14:creationId xmlns:p14="http://schemas.microsoft.com/office/powerpoint/2010/main" val="478543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Warm-up #2</a:t>
            </a:r>
            <a:endParaRPr lang="en-US" b="1" u="sng" dirty="0"/>
          </a:p>
        </p:txBody>
      </p:sp>
      <p:sp>
        <p:nvSpPr>
          <p:cNvPr id="3" name="Content Placeholder 2"/>
          <p:cNvSpPr>
            <a:spLocks noGrp="1"/>
          </p:cNvSpPr>
          <p:nvPr>
            <p:ph idx="1"/>
          </p:nvPr>
        </p:nvSpPr>
        <p:spPr/>
        <p:txBody>
          <a:bodyPr/>
          <a:lstStyle/>
          <a:p>
            <a:r>
              <a:rPr lang="en-US" dirty="0" smtClean="0"/>
              <a:t>Which Enlightenment philosopher did you like the most? Which of their ideas appealed to you and why? </a:t>
            </a:r>
            <a:endParaRPr lang="en-US" dirty="0"/>
          </a:p>
        </p:txBody>
      </p:sp>
    </p:spTree>
    <p:extLst>
      <p:ext uri="{BB962C8B-B14F-4D97-AF65-F5344CB8AC3E}">
        <p14:creationId xmlns:p14="http://schemas.microsoft.com/office/powerpoint/2010/main" val="1445785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17.2 Assessment </a:t>
            </a:r>
            <a:endParaRPr lang="en-US" dirty="0"/>
          </a:p>
        </p:txBody>
      </p:sp>
      <p:sp>
        <p:nvSpPr>
          <p:cNvPr id="3" name="Content Placeholder 2"/>
          <p:cNvSpPr>
            <a:spLocks noGrp="1"/>
          </p:cNvSpPr>
          <p:nvPr>
            <p:ph idx="1"/>
          </p:nvPr>
        </p:nvSpPr>
        <p:spPr>
          <a:xfrm>
            <a:off x="0" y="1066800"/>
            <a:ext cx="9144000" cy="5791200"/>
          </a:xfrm>
        </p:spPr>
        <p:txBody>
          <a:bodyPr>
            <a:noAutofit/>
          </a:bodyPr>
          <a:lstStyle/>
          <a:p>
            <a:r>
              <a:rPr lang="en-US" sz="2800" dirty="0" smtClean="0"/>
              <a:t>1b. Enlightened despots tried to make life better for commoners and make their countries stronger by making the commoners happier. </a:t>
            </a:r>
          </a:p>
          <a:p>
            <a:r>
              <a:rPr lang="en-US" sz="2800" dirty="0" smtClean="0"/>
              <a:t>2a. Locke thought that all people had natural rights to life, liberty, and property. </a:t>
            </a:r>
          </a:p>
          <a:p>
            <a:r>
              <a:rPr lang="en-US" sz="2800" dirty="0" smtClean="0"/>
              <a:t>2b. Locke said the purpose of government was to protect the rights of its citizens. </a:t>
            </a:r>
          </a:p>
          <a:p>
            <a:r>
              <a:rPr lang="en-US" sz="2800" dirty="0" smtClean="0"/>
              <a:t>2c. Separation of Powers protects people’s freedoms by making sure that no branch of government would have complete control over the government. </a:t>
            </a:r>
          </a:p>
          <a:p>
            <a:r>
              <a:rPr lang="en-US" sz="2800" dirty="0" smtClean="0"/>
              <a:t>3b. Thomas Jefferson is considered a national hero because he helped to establish our democratic government. </a:t>
            </a:r>
            <a:endParaRPr lang="en-US" sz="2800" dirty="0"/>
          </a:p>
        </p:txBody>
      </p:sp>
    </p:spTree>
    <p:extLst>
      <p:ext uri="{BB962C8B-B14F-4D97-AF65-F5344CB8AC3E}">
        <p14:creationId xmlns:p14="http://schemas.microsoft.com/office/powerpoint/2010/main" val="302821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812800"/>
          </a:xfrm>
        </p:spPr>
        <p:txBody>
          <a:bodyPr/>
          <a:lstStyle/>
          <a:p>
            <a:r>
              <a:rPr lang="en-US" b="1" i="1" u="sng" dirty="0" smtClean="0"/>
              <a:t>Whose Line…Round 1 Quotes</a:t>
            </a:r>
            <a:endParaRPr lang="en-US" b="1" i="1" u="sng" dirty="0"/>
          </a:p>
        </p:txBody>
      </p:sp>
      <p:sp>
        <p:nvSpPr>
          <p:cNvPr id="3" name="Content Placeholder 2"/>
          <p:cNvSpPr>
            <a:spLocks noGrp="1"/>
          </p:cNvSpPr>
          <p:nvPr>
            <p:ph idx="1"/>
          </p:nvPr>
        </p:nvSpPr>
        <p:spPr>
          <a:xfrm>
            <a:off x="152400" y="838200"/>
            <a:ext cx="8991600" cy="6019800"/>
          </a:xfrm>
        </p:spPr>
        <p:txBody>
          <a:bodyPr>
            <a:normAutofit fontScale="77500" lnSpcReduction="20000"/>
          </a:bodyPr>
          <a:lstStyle/>
          <a:p>
            <a:pPr marL="514350" indent="-514350">
              <a:buAutoNum type="alphaUcPeriod"/>
            </a:pPr>
            <a:r>
              <a:rPr lang="en-US" b="1" dirty="0" smtClean="0">
                <a:latin typeface="Arial Black" pitchFamily="34" charset="0"/>
              </a:rPr>
              <a:t>For </a:t>
            </a:r>
            <a:r>
              <a:rPr lang="en-US" b="1" dirty="0">
                <a:latin typeface="Arial Black" pitchFamily="34" charset="0"/>
              </a:rPr>
              <a:t>a punishment to be just it should consist of only such gradations of intensity</a:t>
            </a:r>
            <a:br>
              <a:rPr lang="en-US" b="1" dirty="0">
                <a:latin typeface="Arial Black" pitchFamily="34" charset="0"/>
              </a:rPr>
            </a:br>
            <a:r>
              <a:rPr lang="en-US" b="1" dirty="0">
                <a:latin typeface="Arial Black" pitchFamily="34" charset="0"/>
              </a:rPr>
              <a:t>as suffice to deter men from committing crimes." </a:t>
            </a:r>
            <a:endParaRPr lang="en-US" dirty="0">
              <a:latin typeface="Arial Black" pitchFamily="34" charset="0"/>
            </a:endParaRPr>
          </a:p>
          <a:p>
            <a:pPr marL="514350" indent="-514350">
              <a:buAutoNum type="alphaUcPeriod"/>
            </a:pPr>
            <a:r>
              <a:rPr lang="en-US" dirty="0" smtClean="0">
                <a:latin typeface="Arial Black" pitchFamily="34" charset="0"/>
              </a:rPr>
              <a:t>I </a:t>
            </a:r>
            <a:r>
              <a:rPr lang="en-US" dirty="0">
                <a:latin typeface="Arial Black" pitchFamily="34" charset="0"/>
              </a:rPr>
              <a:t>do not agree with what you have to say, but I'll defend to the death your right to say </a:t>
            </a:r>
            <a:r>
              <a:rPr lang="en-US" dirty="0" smtClean="0">
                <a:latin typeface="Arial Black" pitchFamily="34" charset="0"/>
              </a:rPr>
              <a:t>it.</a:t>
            </a:r>
          </a:p>
          <a:p>
            <a:pPr marL="514350" indent="-514350">
              <a:buAutoNum type="alphaUcPeriod"/>
            </a:pPr>
            <a:r>
              <a:rPr lang="en-US" dirty="0" smtClean="0">
                <a:latin typeface="Arial Black" pitchFamily="34" charset="0"/>
              </a:rPr>
              <a:t>There </a:t>
            </a:r>
            <a:r>
              <a:rPr lang="en-US" dirty="0">
                <a:latin typeface="Arial Black" pitchFamily="34" charset="0"/>
              </a:rPr>
              <a:t>is no crueler tyranny than that which is perpetuated under the shield of law and in the name of </a:t>
            </a:r>
            <a:r>
              <a:rPr lang="en-US" dirty="0" smtClean="0">
                <a:latin typeface="Arial Black" pitchFamily="34" charset="0"/>
              </a:rPr>
              <a:t>justice.</a:t>
            </a:r>
          </a:p>
          <a:p>
            <a:pPr marL="514350" indent="-514350">
              <a:buAutoNum type="alphaUcPeriod"/>
            </a:pPr>
            <a:r>
              <a:rPr lang="en-US" dirty="0" smtClean="0">
                <a:latin typeface="Arial Black" pitchFamily="34" charset="0"/>
              </a:rPr>
              <a:t>The </a:t>
            </a:r>
            <a:r>
              <a:rPr lang="en-US" dirty="0">
                <a:latin typeface="Arial Black" pitchFamily="34" charset="0"/>
              </a:rPr>
              <a:t>condition of man... is a condition of war of everyone against </a:t>
            </a:r>
            <a:r>
              <a:rPr lang="en-US" dirty="0" smtClean="0">
                <a:latin typeface="Arial Black" pitchFamily="34" charset="0"/>
              </a:rPr>
              <a:t>everyone.</a:t>
            </a:r>
          </a:p>
          <a:p>
            <a:pPr marL="514350" indent="-514350">
              <a:buAutoNum type="alphaUcPeriod"/>
            </a:pPr>
            <a:r>
              <a:rPr lang="en-US" dirty="0" smtClean="0">
                <a:latin typeface="Arial Black" pitchFamily="34" charset="0"/>
              </a:rPr>
              <a:t>Every </a:t>
            </a:r>
            <a:r>
              <a:rPr lang="en-US" dirty="0">
                <a:latin typeface="Arial Black" pitchFamily="34" charset="0"/>
              </a:rPr>
              <a:t>man has a property in his own person. This nobody has a right to, but </a:t>
            </a:r>
            <a:r>
              <a:rPr lang="en-US" dirty="0" smtClean="0">
                <a:latin typeface="Arial Black" pitchFamily="34" charset="0"/>
              </a:rPr>
              <a:t>himself.</a:t>
            </a:r>
          </a:p>
          <a:p>
            <a:pPr marL="514350" indent="-514350">
              <a:buAutoNum type="alphaUcPeriod"/>
            </a:pPr>
            <a:r>
              <a:rPr lang="en-US" dirty="0" smtClean="0">
                <a:latin typeface="Arial Black" pitchFamily="34" charset="0"/>
              </a:rPr>
              <a:t>All </a:t>
            </a:r>
            <a:r>
              <a:rPr lang="en-US" dirty="0">
                <a:latin typeface="Arial Black" pitchFamily="34" charset="0"/>
              </a:rPr>
              <a:t>mankind... being all equal and independent, no one ought to harm another in his life, health, liberty or possessions.</a:t>
            </a:r>
            <a:r>
              <a:rPr lang="en-US" dirty="0"/>
              <a:t/>
            </a:r>
            <a:br>
              <a:rPr lang="en-US" dirty="0"/>
            </a:br>
            <a:endParaRPr lang="en-US" dirty="0"/>
          </a:p>
        </p:txBody>
      </p:sp>
    </p:spTree>
    <p:extLst>
      <p:ext uri="{BB962C8B-B14F-4D97-AF65-F5344CB8AC3E}">
        <p14:creationId xmlns:p14="http://schemas.microsoft.com/office/powerpoint/2010/main" val="423655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1 </a:t>
            </a:r>
            <a:endParaRPr lang="en-US" u="sng" dirty="0"/>
          </a:p>
        </p:txBody>
      </p:sp>
      <p:sp>
        <p:nvSpPr>
          <p:cNvPr id="3" name="Content Placeholder 2"/>
          <p:cNvSpPr>
            <a:spLocks noGrp="1"/>
          </p:cNvSpPr>
          <p:nvPr>
            <p:ph idx="1"/>
          </p:nvPr>
        </p:nvSpPr>
        <p:spPr/>
        <p:txBody>
          <a:bodyPr>
            <a:normAutofit/>
          </a:bodyPr>
          <a:lstStyle/>
          <a:p>
            <a:r>
              <a:rPr lang="en-US" dirty="0"/>
              <a:t> We hold these truths to be self-evident, that all men are created equal, that they are endowed by their Creator with certain unalienable Rights, that </a:t>
            </a:r>
            <a:r>
              <a:rPr lang="en-US" dirty="0" smtClean="0"/>
              <a:t>among </a:t>
            </a:r>
            <a:r>
              <a:rPr lang="en-US" dirty="0"/>
              <a:t>these are Life, </a:t>
            </a:r>
            <a:r>
              <a:rPr lang="en-US" dirty="0" smtClean="0"/>
              <a:t>Liberty </a:t>
            </a:r>
            <a:r>
              <a:rPr lang="en-US" dirty="0"/>
              <a:t>and the </a:t>
            </a:r>
            <a:r>
              <a:rPr lang="en-US" dirty="0" smtClean="0"/>
              <a:t>purist </a:t>
            </a:r>
            <a:r>
              <a:rPr lang="en-US" dirty="0"/>
              <a:t>of Happiness. </a:t>
            </a:r>
          </a:p>
          <a:p>
            <a:pPr lvl="1"/>
            <a:r>
              <a:rPr lang="en-US" dirty="0"/>
              <a:t>Declaration of Independence, 1776</a:t>
            </a:r>
          </a:p>
          <a:p>
            <a:pPr marL="0" indent="0">
              <a:buNone/>
            </a:pPr>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29025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2</a:t>
            </a:r>
            <a:endParaRPr lang="en-US" u="sng" dirty="0"/>
          </a:p>
        </p:txBody>
      </p:sp>
      <p:sp>
        <p:nvSpPr>
          <p:cNvPr id="3" name="Content Placeholder 2"/>
          <p:cNvSpPr>
            <a:spLocks noGrp="1"/>
          </p:cNvSpPr>
          <p:nvPr>
            <p:ph idx="1"/>
          </p:nvPr>
        </p:nvSpPr>
        <p:spPr/>
        <p:txBody>
          <a:bodyPr>
            <a:normAutofit/>
          </a:bodyPr>
          <a:lstStyle/>
          <a:p>
            <a:r>
              <a:rPr lang="en-US" dirty="0" smtClean="0"/>
              <a:t>In all criminal prosecutions, </a:t>
            </a:r>
            <a:r>
              <a:rPr lang="en-US" dirty="0" smtClean="0"/>
              <a:t>the </a:t>
            </a:r>
            <a:r>
              <a:rPr lang="en-US" dirty="0" smtClean="0"/>
              <a:t>accused shall enjoy the right to a speedy and public trial, by an impartial jury of the State and district wherein the crime shall have been committed.</a:t>
            </a:r>
          </a:p>
          <a:p>
            <a:pPr lvl="1"/>
            <a:r>
              <a:rPr lang="en-US" dirty="0" smtClean="0"/>
              <a:t>US Bill of Rights </a:t>
            </a:r>
            <a:endParaRPr lang="en-US" dirty="0"/>
          </a:p>
          <a:p>
            <a:endParaRPr lang="en-US" dirty="0" smtClean="0"/>
          </a:p>
          <a:p>
            <a:pPr marL="457200" lvl="1" indent="0">
              <a:buNone/>
            </a:pPr>
            <a:endParaRPr lang="en-US" dirty="0"/>
          </a:p>
        </p:txBody>
      </p:sp>
    </p:spTree>
    <p:extLst>
      <p:ext uri="{BB962C8B-B14F-4D97-AF65-F5344CB8AC3E}">
        <p14:creationId xmlns:p14="http://schemas.microsoft.com/office/powerpoint/2010/main" val="343464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3</a:t>
            </a:r>
            <a:endParaRPr lang="en-US" u="sng" dirty="0"/>
          </a:p>
        </p:txBody>
      </p:sp>
      <p:sp>
        <p:nvSpPr>
          <p:cNvPr id="3" name="Content Placeholder 2"/>
          <p:cNvSpPr>
            <a:spLocks noGrp="1"/>
          </p:cNvSpPr>
          <p:nvPr>
            <p:ph idx="1"/>
          </p:nvPr>
        </p:nvSpPr>
        <p:spPr/>
        <p:txBody>
          <a:bodyPr>
            <a:normAutofit/>
          </a:bodyPr>
          <a:lstStyle/>
          <a:p>
            <a:r>
              <a:rPr lang="en-US" dirty="0" smtClean="0"/>
              <a:t>The free communication of ideas and opinions is one of the most precious of the rights of man. Every citizen may thus speak, write, and print with freedom, but shall be responsible for such abuses of this freedom as shall be defined by law. </a:t>
            </a:r>
          </a:p>
          <a:p>
            <a:pPr lvl="1"/>
            <a:r>
              <a:rPr lang="en-US" dirty="0" smtClean="0"/>
              <a:t>Declaration of the Rights of Man and Citizen, 1789</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68996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4 </a:t>
            </a:r>
            <a:endParaRPr lang="en-US" u="sng" dirty="0"/>
          </a:p>
        </p:txBody>
      </p:sp>
      <p:sp>
        <p:nvSpPr>
          <p:cNvPr id="3" name="Content Placeholder 2"/>
          <p:cNvSpPr>
            <a:spLocks noGrp="1"/>
          </p:cNvSpPr>
          <p:nvPr>
            <p:ph idx="1"/>
          </p:nvPr>
        </p:nvSpPr>
        <p:spPr/>
        <p:txBody>
          <a:bodyPr>
            <a:normAutofit fontScale="92500" lnSpcReduction="10000"/>
          </a:bodyPr>
          <a:lstStyle/>
          <a:p>
            <a:r>
              <a:rPr lang="en-US" dirty="0" smtClean="0"/>
              <a:t>All legislative (law-making) Powers herein granted shall be vested (concentrated) in a Congress of the United States, which shall consist of a Senate and House of Representatives. The executive Power shall be vested in a President of the United States of America. The judicial Power of the United States shall be vested in one supreme Court, and in such inferior Courts as the Congress may from time to time ordain and establish.</a:t>
            </a:r>
          </a:p>
          <a:p>
            <a:pPr lvl="1"/>
            <a:r>
              <a:rPr lang="en-US" dirty="0" smtClean="0"/>
              <a:t>U.S. Constitution </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55011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5</a:t>
            </a:r>
            <a:endParaRPr lang="en-US" u="sng" dirty="0"/>
          </a:p>
        </p:txBody>
      </p:sp>
      <p:sp>
        <p:nvSpPr>
          <p:cNvPr id="3" name="Content Placeholder 2"/>
          <p:cNvSpPr>
            <a:spLocks noGrp="1"/>
          </p:cNvSpPr>
          <p:nvPr>
            <p:ph idx="1"/>
          </p:nvPr>
        </p:nvSpPr>
        <p:spPr/>
        <p:txBody>
          <a:bodyPr>
            <a:normAutofit/>
          </a:bodyPr>
          <a:lstStyle/>
          <a:p>
            <a:r>
              <a:rPr lang="en-US" dirty="0" smtClean="0"/>
              <a:t>Congress shall make no law respecting an establishment of religion, or prohibiting the free exercise thereof.</a:t>
            </a:r>
          </a:p>
          <a:p>
            <a:pPr lvl="1"/>
            <a:r>
              <a:rPr lang="en-US" dirty="0" smtClean="0"/>
              <a:t>U.S. Bill of Rights, 1791</a:t>
            </a:r>
            <a:endParaRPr lang="en-US" dirty="0"/>
          </a:p>
          <a:p>
            <a:endParaRPr lang="en-US" dirty="0" smtClean="0"/>
          </a:p>
          <a:p>
            <a:pPr marL="457200" lvl="1" indent="0">
              <a:buNone/>
            </a:pPr>
            <a:endParaRPr lang="en-US" dirty="0"/>
          </a:p>
        </p:txBody>
      </p:sp>
    </p:spTree>
    <p:extLst>
      <p:ext uri="{BB962C8B-B14F-4D97-AF65-F5344CB8AC3E}">
        <p14:creationId xmlns:p14="http://schemas.microsoft.com/office/powerpoint/2010/main" val="417310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6</a:t>
            </a:r>
            <a:endParaRPr lang="en-US" u="sng" dirty="0"/>
          </a:p>
        </p:txBody>
      </p:sp>
      <p:sp>
        <p:nvSpPr>
          <p:cNvPr id="3" name="Content Placeholder 2"/>
          <p:cNvSpPr>
            <a:spLocks noGrp="1"/>
          </p:cNvSpPr>
          <p:nvPr>
            <p:ph idx="1"/>
          </p:nvPr>
        </p:nvSpPr>
        <p:spPr/>
        <p:txBody>
          <a:bodyPr>
            <a:normAutofit/>
          </a:bodyPr>
          <a:lstStyle/>
          <a:p>
            <a:r>
              <a:rPr lang="en-US" dirty="0" smtClean="0"/>
              <a:t>Governments are instituted among Men, deriving (getting) their just powers from the consent of the governed…whenever any Form of Government becomes destructive of these ends, it is the Right of the People to alter or to abolish it, and to institute new Government. </a:t>
            </a:r>
          </a:p>
          <a:p>
            <a:pPr lvl="1"/>
            <a:r>
              <a:rPr lang="en-US" dirty="0" smtClean="0"/>
              <a:t>Declaration of Independence, 1776</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137855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 7</a:t>
            </a:r>
            <a:endParaRPr lang="en-US" u="sng" dirty="0"/>
          </a:p>
        </p:txBody>
      </p:sp>
      <p:sp>
        <p:nvSpPr>
          <p:cNvPr id="3" name="Content Placeholder 2"/>
          <p:cNvSpPr>
            <a:spLocks noGrp="1"/>
          </p:cNvSpPr>
          <p:nvPr>
            <p:ph idx="1"/>
          </p:nvPr>
        </p:nvSpPr>
        <p:spPr/>
        <p:txBody>
          <a:bodyPr>
            <a:normAutofit/>
          </a:bodyPr>
          <a:lstStyle/>
          <a:p>
            <a:r>
              <a:rPr lang="en-US" dirty="0" smtClean="0"/>
              <a:t>As all persons are held innocent until they have been declared guilty, if arrest is considered essential, all harshness not necessary for the securing of the person shall be severely repressed by law. </a:t>
            </a:r>
          </a:p>
          <a:p>
            <a:pPr lvl="1"/>
            <a:r>
              <a:rPr lang="en-US" dirty="0" smtClean="0"/>
              <a:t>Declaration of the Rights of Man and Citizen, 1789</a:t>
            </a:r>
            <a:endParaRPr lang="en-US" dirty="0"/>
          </a:p>
          <a:p>
            <a:endParaRPr lang="en-US" dirty="0" smtClean="0"/>
          </a:p>
          <a:p>
            <a:pPr mar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95877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Enlightenment Thinkers</a:t>
            </a:r>
            <a:br>
              <a:rPr lang="en-US" u="sng" dirty="0" smtClean="0"/>
            </a:br>
            <a:r>
              <a:rPr lang="en-US" u="sng" dirty="0" smtClean="0"/>
              <a:t>Whose Line is it Anyway?</a:t>
            </a:r>
            <a:endParaRPr lang="en-US" u="sng" dirty="0"/>
          </a:p>
        </p:txBody>
      </p:sp>
      <p:sp>
        <p:nvSpPr>
          <p:cNvPr id="3" name="Content Placeholder 2"/>
          <p:cNvSpPr>
            <a:spLocks noGrp="1"/>
          </p:cNvSpPr>
          <p:nvPr>
            <p:ph idx="1"/>
          </p:nvPr>
        </p:nvSpPr>
        <p:spPr/>
        <p:txBody>
          <a:bodyPr>
            <a:normAutofit fontScale="85000" lnSpcReduction="20000"/>
          </a:bodyPr>
          <a:lstStyle/>
          <a:p>
            <a:r>
              <a:rPr lang="en-US" dirty="0" smtClean="0"/>
              <a:t>Every Bill which shall have passed the house of Representatives and the Senate, shall, before it become a Law, be presented to the President of the United States; if he approve he shall sign it, but if not he shall return it, with her Objections to that House in which it shall have originated, who shall…proceed to reconsider it. If after such Reconsideration two thirds of that House shall agree to pass the bill, it shall be sent... To the other House, by which it shall likewise be reconsidered, and if approved by two thirds of that House, it shall become a Law.  </a:t>
            </a:r>
          </a:p>
          <a:p>
            <a:pPr lvl="1"/>
            <a:r>
              <a:rPr lang="en-US" dirty="0" smtClean="0"/>
              <a:t>U.S. Constitution</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194739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631</Words>
  <Application>Microsoft Office PowerPoint</Application>
  <PresentationFormat>On-screen Show (4:3)</PresentationFormat>
  <Paragraphs>45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Warm-up #2</vt:lpstr>
      <vt:lpstr>17.2 Assessment </vt:lpstr>
      <vt:lpstr>Whose Line…Round 1 Quotes</vt:lpstr>
      <vt:lpstr>Enlightenment Thinkers Whose Line is it Anyway? 1 </vt:lpstr>
      <vt:lpstr>Enlightenment Thinkers Whose Line is it Anyway? 2</vt:lpstr>
      <vt:lpstr>Enlightenment Thinkers Whose Line is it Anyway? 3</vt:lpstr>
      <vt:lpstr>Enlightenment Thinkers Whose Line is it Anyway? 4 </vt:lpstr>
      <vt:lpstr>Enlightenment Thinkers Whose Line is it Anyway? 5</vt:lpstr>
      <vt:lpstr>Enlightenment Thinkers Whose Line is it Anyway? 6</vt:lpstr>
      <vt:lpstr>Enlightenment Thinkers Whose Line is it Anyway? 7</vt:lpstr>
      <vt:lpstr>Enlightenment Thinkers Whose Line is it Anyway?</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#2</dc:title>
  <dc:creator>Josephine Schaller</dc:creator>
  <cp:lastModifiedBy>Josephine Schaller</cp:lastModifiedBy>
  <cp:revision>4</cp:revision>
  <cp:lastPrinted>2013-04-26T15:30:08Z</cp:lastPrinted>
  <dcterms:created xsi:type="dcterms:W3CDTF">2013-04-25T18:13:54Z</dcterms:created>
  <dcterms:modified xsi:type="dcterms:W3CDTF">2013-04-26T17:17:29Z</dcterms:modified>
</cp:coreProperties>
</file>