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7" r:id="rId4"/>
    <p:sldId id="262" r:id="rId5"/>
    <p:sldId id="259" r:id="rId6"/>
    <p:sldId id="264" r:id="rId7"/>
    <p:sldId id="263" r:id="rId8"/>
    <p:sldId id="260" r:id="rId9"/>
    <p:sldId id="261" r:id="rId10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Objects="1">
      <p:cViewPr varScale="1">
        <p:scale>
          <a:sx n="102" d="100"/>
          <a:sy n="102" d="100"/>
        </p:scale>
        <p:origin x="-1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9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tIns="0" bIns="0" anchor="t"/>
          <a:lstStyle>
            <a:lvl1pPr algn="l">
              <a:defRPr sz="47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8EBC5E-564E-41D9-AE90-290FAB5D09E1}" type="datetimeFigureOut">
              <a:rPr lang="en-US"/>
              <a:pPr>
                <a:defRPr/>
              </a:pPr>
              <a:t>05/08/2014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5273DF-A6D0-4EAC-B820-D7AD331F51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C6EA88-89EF-47B1-A5A2-B41DAF4DBFD2}" type="datetimeFigureOut">
              <a:rPr lang="en-US"/>
              <a:pPr>
                <a:defRPr/>
              </a:pPr>
              <a:t>05/08/2014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789E32-ABD1-4392-98EE-6F3361A156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/>
          <p:nvPr/>
        </p:nvSpPr>
        <p:spPr bwMode="ltGray">
          <a:xfrm>
            <a:off x="0" y="0"/>
            <a:ext cx="9144000" cy="26019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 bwMode="invGray">
          <a:xfrm>
            <a:off x="0" y="2601913"/>
            <a:ext cx="9144000" cy="46037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07DD36-02A3-47AB-A3A6-47B1CF5F83D5}" type="datetimeFigureOut">
              <a:rPr lang="en-US"/>
              <a:pPr>
                <a:defRPr/>
              </a:pPr>
              <a:t>05/08/2014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9A7BC5-D2BF-4383-A41A-EA0E660074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94FA8-582E-4AC3-A8DE-DB53529707F8}" type="datetimeFigureOut">
              <a:rPr lang="en-US"/>
              <a:pPr>
                <a:defRPr/>
              </a:pPr>
              <a:t>05/08/2014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D3A4C7-AB90-4F1C-96D0-F1CD8E14D9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CC38A9-7A08-4ACA-A8A6-2DBD5CCC9AFF}" type="datetimeFigureOut">
              <a:rPr lang="en-US"/>
              <a:pPr>
                <a:defRPr/>
              </a:pPr>
              <a:t>05/08/2014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D26BF6-A287-4821-8CF7-C600CD6A38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0D009E-3CE8-4042-8BFC-3C38D9DCF5CC}" type="datetimeFigureOut">
              <a:rPr lang="en-US"/>
              <a:pPr>
                <a:defRPr/>
              </a:pPr>
              <a:t>05/08/2014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31228E-6C24-46C8-AD19-70A2841AEF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4BF219-C5ED-40DE-9B29-B85DC36D2571}" type="datetimeFigureOut">
              <a:rPr lang="en-US"/>
              <a:pPr>
                <a:defRPr/>
              </a:pPr>
              <a:t>05/08/2014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6A1515-2C86-48AF-BF6B-28B919A404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E54048-C738-4697-A67F-5328DB1CFD17}" type="datetimeFigureOut">
              <a:rPr lang="en-US"/>
              <a:pPr>
                <a:defRPr/>
              </a:pPr>
              <a:t>05/08/2014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530D66-98BC-4EB9-9BED-14A7B9E0FA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/>
          <p:nvPr/>
        </p:nvSpPr>
        <p:spPr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 bwMode="invGray"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165100" y="1169988"/>
            <a:ext cx="2522538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2B2E1D-3927-42CC-804D-70C4821ED9FD}" type="datetimeFigureOut">
              <a:rPr lang="en-US"/>
              <a:pPr>
                <a:defRPr/>
              </a:pPr>
              <a:t>05/08/2014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300" y="1169988"/>
            <a:ext cx="5194300" cy="201612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138" y="1169988"/>
            <a:ext cx="733425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D12E51-394E-4ED1-B60C-2D2F70E3AB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5E8FE-74A2-4B17-9774-75D082216F7C}" type="datetimeFigureOut">
              <a:rPr lang="en-US"/>
              <a:pPr>
                <a:defRPr/>
              </a:pPr>
              <a:t>05/08/2014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591AE7-C8E2-4678-BDE6-174975EA70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/>
          <p:nvPr/>
        </p:nvSpPr>
        <p:spPr bwMode="invGray">
          <a:xfrm>
            <a:off x="6599238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 bwMode="ltGray">
          <a:xfrm>
            <a:off x="6648450" y="0"/>
            <a:ext cx="2514600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3E420B-C839-4FE7-A323-276D48BF9AC6}" type="datetimeFigureOut">
              <a:rPr lang="en-US"/>
              <a:pPr>
                <a:defRPr/>
              </a:pPr>
              <a:t>05/08/2014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013" y="6376988"/>
            <a:ext cx="38369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DDE9ED-86CE-46FC-A0D7-840E74E7A8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6688"/>
            <a:ext cx="9144000" cy="444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095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A8EC081-C9D2-4B8B-8535-A83541C7777A}" type="datetimeFigureOut">
              <a:rPr lang="en-US"/>
              <a:pPr>
                <a:defRPr/>
              </a:pPr>
              <a:t>05/08/2014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013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 vert="horz" bIns="0" rtlCol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1859B0F-537D-4932-AF33-BA12BA24E6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61" r:id="rId3"/>
    <p:sldLayoutId id="2147483658" r:id="rId4"/>
    <p:sldLayoutId id="2147483657" r:id="rId5"/>
    <p:sldLayoutId id="2147483656" r:id="rId6"/>
    <p:sldLayoutId id="2147483662" r:id="rId7"/>
    <p:sldLayoutId id="2147483663" r:id="rId8"/>
    <p:sldLayoutId id="2147483664" r:id="rId9"/>
    <p:sldLayoutId id="2147483655" r:id="rId10"/>
    <p:sldLayoutId id="214748366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500" b="1" kern="1200">
          <a:solidFill>
            <a:srgbClr val="FFC8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9pPr>
    </p:titleStyle>
    <p:bodyStyle>
      <a:lvl1pPr marL="438150" indent="-319088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0250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rgbClr val="E66C7D"/>
        </a:buClr>
        <a:buFont typeface="Arial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025" indent="-182563" algn="l" rtl="0" eaLnBrk="0" fontAlgn="base" hangingPunct="0">
        <a:spcBef>
          <a:spcPct val="20000"/>
        </a:spcBef>
        <a:spcAft>
          <a:spcPct val="0"/>
        </a:spcAft>
        <a:buClr>
          <a:srgbClr val="6BB76D"/>
        </a:buClr>
        <a:buFont typeface="Arial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5575" indent="-182563" algn="l" rtl="0" eaLnBrk="0" fontAlgn="base" hangingPunct="0">
        <a:spcBef>
          <a:spcPct val="20000"/>
        </a:spcBef>
        <a:spcAft>
          <a:spcPct val="0"/>
        </a:spcAft>
        <a:buClr>
          <a:srgbClr val="E88651"/>
        </a:buClr>
        <a:buFont typeface="Wingdings 3" pitchFamily="18" charset="2"/>
        <a:buChar char=""/>
        <a:defRPr lang="en-US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satMod val="150000"/>
                  </a:schemeClr>
                </a:solidFill>
              </a:rPr>
              <a:t>1984 Chapter IX</a:t>
            </a:r>
            <a:endParaRPr lang="en-US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13314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500188"/>
          </a:xfrm>
        </p:spPr>
        <p:txBody>
          <a:bodyPr/>
          <a:lstStyle/>
          <a:p>
            <a:pPr eaLnBrk="1" hangingPunct="1"/>
            <a:r>
              <a:rPr lang="en-US" smtClean="0"/>
              <a:t>The Theory and Practice of Oligarchical Collectivism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satMod val="150000"/>
                  </a:schemeClr>
                </a:solidFill>
              </a:rPr>
              <a:t>The world of 1984</a:t>
            </a:r>
            <a:endParaRPr lang="en-US" dirty="0">
              <a:solidFill>
                <a:schemeClr val="accent1">
                  <a:satMod val="150000"/>
                </a:schemeClr>
              </a:solidFill>
            </a:endParaRPr>
          </a:p>
        </p:txBody>
      </p:sp>
      <p:pic>
        <p:nvPicPr>
          <p:cNvPr id="14338" name="Content Placeholder 4" descr="1984_fictious_world_map.pn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752600"/>
            <a:ext cx="9132888" cy="42259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satMod val="150000"/>
                  </a:schemeClr>
                </a:solidFill>
              </a:rPr>
              <a:t>The enemy has changed</a:t>
            </a:r>
            <a:endParaRPr lang="en-US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1536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At one rally during hateweek, the speaker is forced to change his speech halfway through to point out that Oceania is not, and </a:t>
            </a:r>
            <a:r>
              <a:rPr lang="en-US" b="1" u="sng" smtClean="0"/>
              <a:t>has never been</a:t>
            </a:r>
            <a:r>
              <a:rPr lang="en-US" b="1" smtClean="0"/>
              <a:t>, at war with </a:t>
            </a:r>
            <a:r>
              <a:rPr lang="en-US" b="1" u="sng" smtClean="0">
                <a:solidFill>
                  <a:srgbClr val="FF0000"/>
                </a:solidFill>
              </a:rPr>
              <a:t>Eurasia</a:t>
            </a:r>
            <a:r>
              <a:rPr lang="en-US" b="1" smtClean="0"/>
              <a:t>. Rather, the speaker says, </a:t>
            </a:r>
            <a:r>
              <a:rPr lang="en-US" b="1" smtClean="0">
                <a:solidFill>
                  <a:srgbClr val="FF0000"/>
                </a:solidFill>
              </a:rPr>
              <a:t>Oceania is, and always has been, at war with Eastasia</a:t>
            </a:r>
            <a:r>
              <a:rPr lang="en-US" b="1" smtClean="0"/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satMod val="150000"/>
                  </a:schemeClr>
                </a:solidFill>
              </a:rPr>
              <a:t>The enemy has changed</a:t>
            </a:r>
            <a:endParaRPr lang="en-US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304800" y="1774825"/>
            <a:ext cx="8610600" cy="4625975"/>
          </a:xfrm>
        </p:spPr>
        <p:txBody>
          <a:bodyPr/>
          <a:lstStyle/>
          <a:p>
            <a:pPr eaLnBrk="1" hangingPunct="1"/>
            <a:r>
              <a:rPr lang="en-US" b="1" smtClean="0"/>
              <a:t>The people become embarrassed about carrying the anti-Eurasia signs and </a:t>
            </a:r>
            <a:r>
              <a:rPr lang="en-US" b="1" smtClean="0">
                <a:solidFill>
                  <a:srgbClr val="FF0000"/>
                </a:solidFill>
              </a:rPr>
              <a:t>blame Emmanuel Goldstein</a:t>
            </a:r>
            <a:r>
              <a:rPr lang="en-US" b="1" smtClean="0"/>
              <a:t>’s agents for sabotage </a:t>
            </a:r>
          </a:p>
          <a:p>
            <a:pPr eaLnBrk="1" hangingPunct="1"/>
            <a:r>
              <a:rPr lang="en-US" b="1" smtClean="0"/>
              <a:t>They immediately exhibit full-fledged hatred for Eastasia.</a:t>
            </a:r>
            <a:endParaRPr lang="en-US" smtClean="0"/>
          </a:p>
        </p:txBody>
      </p:sp>
      <p:pic>
        <p:nvPicPr>
          <p:cNvPr id="16387" name="Picture 3" descr="1984_hateweek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24400" y="3962400"/>
            <a:ext cx="4419600" cy="285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5448"/>
            <a:ext cx="9144000" cy="1252728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satMod val="150000"/>
                  </a:schemeClr>
                </a:solidFill>
              </a:rPr>
              <a:t>Goldstein’s Book </a:t>
            </a:r>
            <a:br>
              <a:rPr lang="en-US" dirty="0" smtClean="0">
                <a:solidFill>
                  <a:schemeClr val="accent1">
                    <a:satMod val="150000"/>
                  </a:schemeClr>
                </a:solidFill>
              </a:rPr>
            </a:br>
            <a:r>
              <a:rPr lang="en-US" dirty="0" smtClean="0">
                <a:solidFill>
                  <a:schemeClr val="accent1">
                    <a:satMod val="150000"/>
                  </a:schemeClr>
                </a:solidFill>
              </a:rPr>
              <a:t>(Sect. 2, </a:t>
            </a:r>
            <a:r>
              <a:rPr lang="en-US" dirty="0" err="1" smtClean="0">
                <a:solidFill>
                  <a:schemeClr val="accent1">
                    <a:satMod val="150000"/>
                  </a:schemeClr>
                </a:solidFill>
              </a:rPr>
              <a:t>ch</a:t>
            </a:r>
            <a:r>
              <a:rPr lang="en-US" dirty="0" smtClean="0">
                <a:solidFill>
                  <a:schemeClr val="accent1">
                    <a:satMod val="150000"/>
                  </a:schemeClr>
                </a:solidFill>
              </a:rPr>
              <a:t>. 9: p.152-164, 166-179)</a:t>
            </a:r>
            <a:endParaRPr lang="en-US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1741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In the room at Charrington’s, Winston reads through Goldstein’s book, </a:t>
            </a:r>
            <a:r>
              <a:rPr lang="en-US" sz="2800" u="sng" smtClean="0">
                <a:solidFill>
                  <a:srgbClr val="FF0000"/>
                </a:solidFill>
              </a:rPr>
              <a:t>The Theory and Practice of Oligarchical Collectivism</a:t>
            </a:r>
            <a:r>
              <a:rPr lang="en-US" sz="2800" smtClean="0"/>
              <a:t>, given to him by O’Brien. </a:t>
            </a:r>
          </a:p>
        </p:txBody>
      </p:sp>
      <p:pic>
        <p:nvPicPr>
          <p:cNvPr id="17411" name="Picture 3" descr="1984_goldstein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3373438"/>
            <a:ext cx="4724400" cy="348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satMod val="150000"/>
                  </a:schemeClr>
                </a:solidFill>
              </a:rPr>
              <a:t>Oligarchy</a:t>
            </a:r>
            <a:endParaRPr lang="en-US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18434" name="Content Placeholder 2"/>
          <p:cNvSpPr>
            <a:spLocks noGrp="1"/>
          </p:cNvSpPr>
          <p:nvPr>
            <p:ph idx="1"/>
          </p:nvPr>
        </p:nvSpPr>
        <p:spPr>
          <a:xfrm>
            <a:off x="228600" y="1774825"/>
            <a:ext cx="8686800" cy="4625975"/>
          </a:xfrm>
        </p:spPr>
        <p:txBody>
          <a:bodyPr/>
          <a:lstStyle/>
          <a:p>
            <a:pPr eaLnBrk="1" hangingPunct="1"/>
            <a:r>
              <a:rPr lang="en-US" sz="2800" smtClean="0"/>
              <a:t>An </a:t>
            </a:r>
            <a:r>
              <a:rPr lang="en-US" sz="2800" b="1" smtClean="0"/>
              <a:t>oligarchy</a:t>
            </a:r>
            <a:r>
              <a:rPr lang="en-US" sz="2800" smtClean="0"/>
              <a:t> is a form of government in which a </a:t>
            </a:r>
            <a:r>
              <a:rPr lang="en-US" sz="2800" b="1" smtClean="0"/>
              <a:t>few</a:t>
            </a:r>
            <a:r>
              <a:rPr lang="en-US" sz="2800" smtClean="0"/>
              <a:t> select people have all of the power to rule over the </a:t>
            </a:r>
            <a:r>
              <a:rPr lang="en-US" sz="2800" b="1" smtClean="0"/>
              <a:t>masses</a:t>
            </a:r>
            <a:r>
              <a:rPr lang="en-US" sz="2800" smtClean="0"/>
              <a:t>.  </a:t>
            </a:r>
          </a:p>
        </p:txBody>
      </p:sp>
      <p:pic>
        <p:nvPicPr>
          <p:cNvPr id="18435" name="Picture 4" descr="1984-social-classes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2743200"/>
            <a:ext cx="4191000" cy="40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satMod val="150000"/>
                  </a:schemeClr>
                </a:solidFill>
              </a:rPr>
              <a:t>Goldstein’s Book</a:t>
            </a:r>
            <a:endParaRPr lang="en-US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1945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chapter titles are taken from party slogans such as “WAR IS PEACE” and “IGNORANCE IS STRENGTH” </a:t>
            </a:r>
          </a:p>
          <a:p>
            <a:pPr eaLnBrk="1" hangingPunct="1"/>
            <a:r>
              <a:rPr lang="en-US" smtClean="0"/>
              <a:t>The book traces a theory of social classes throughout recent history: High Class, Middle Class, and Low Class—the Inner Party, the Outer Party, and the Proles.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satMod val="150000"/>
                  </a:schemeClr>
                </a:solidFill>
              </a:rPr>
              <a:t>War is Peace</a:t>
            </a:r>
            <a:endParaRPr lang="en-US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20482" name="Content Placeholder 2"/>
          <p:cNvSpPr>
            <a:spLocks noGrp="1"/>
          </p:cNvSpPr>
          <p:nvPr>
            <p:ph idx="1"/>
          </p:nvPr>
        </p:nvSpPr>
        <p:spPr>
          <a:xfrm>
            <a:off x="457200" y="1408113"/>
            <a:ext cx="8229600" cy="4992687"/>
          </a:xfrm>
        </p:spPr>
        <p:txBody>
          <a:bodyPr/>
          <a:lstStyle/>
          <a:p>
            <a:pPr eaLnBrk="1" hangingPunct="1"/>
            <a:r>
              <a:rPr lang="en-US" sz="2800" smtClean="0"/>
              <a:t>The war is simply a fact of life that </a:t>
            </a:r>
            <a:r>
              <a:rPr lang="en-US" sz="2800" b="1" smtClean="0"/>
              <a:t>enables the ruling powers to keep the masses ignorant of life in other places</a:t>
            </a:r>
            <a:r>
              <a:rPr lang="en-US" sz="2800" smtClean="0"/>
              <a:t>—the real meaning of the phrase “WAR IS PEACE.”</a:t>
            </a:r>
          </a:p>
        </p:txBody>
      </p:sp>
      <p:pic>
        <p:nvPicPr>
          <p:cNvPr id="20483" name="Picture 3" descr="1984_war_is_peac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3511550"/>
            <a:ext cx="7239000" cy="334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satMod val="150000"/>
                  </a:schemeClr>
                </a:solidFill>
              </a:rPr>
              <a:t>Read Ch. 9 to fully understand</a:t>
            </a:r>
            <a:endParaRPr lang="en-US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2150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This chapter is important to really understand the world of 1984, but it is also the most complicated chapter in the book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ＭＳ ゴシック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ＭＳ ゴシック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2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Module.thmx</Template>
  <TotalTime>35</TotalTime>
  <Words>215</Words>
  <Application>Microsoft Macintosh PowerPoint</Application>
  <PresentationFormat>On-screen Show (4:3)</PresentationFormat>
  <Paragraphs>10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Design Template</vt:lpstr>
      </vt:variant>
      <vt:variant>
        <vt:i4>7</vt:i4>
      </vt:variant>
      <vt:variant>
        <vt:lpstr>Slide Titles</vt:lpstr>
      </vt:variant>
      <vt:variant>
        <vt:i4>9</vt:i4>
      </vt:variant>
    </vt:vector>
  </HeadingPairs>
  <TitlesOfParts>
    <vt:vector size="22" baseType="lpstr">
      <vt:lpstr>Arial</vt:lpstr>
      <vt:lpstr>Corbel</vt:lpstr>
      <vt:lpstr>Wingdings 2</vt:lpstr>
      <vt:lpstr>Wingdings</vt:lpstr>
      <vt:lpstr>Wingdings 3</vt:lpstr>
      <vt:lpstr>Calibri</vt:lpstr>
      <vt:lpstr>Module</vt:lpstr>
      <vt:lpstr>Module</vt:lpstr>
      <vt:lpstr>Module</vt:lpstr>
      <vt:lpstr>Module</vt:lpstr>
      <vt:lpstr>Module</vt:lpstr>
      <vt:lpstr>Module</vt:lpstr>
      <vt:lpstr>Module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1984 Chapter IX</dc:title>
  <dc:creator>Sheri Zoratti</dc:creator>
  <cp:lastModifiedBy>dpotts</cp:lastModifiedBy>
  <cp:revision>13</cp:revision>
  <dcterms:created xsi:type="dcterms:W3CDTF">2014-03-31T20:14:17Z</dcterms:created>
  <dcterms:modified xsi:type="dcterms:W3CDTF">2014-05-08T18:26:32Z</dcterms:modified>
</cp:coreProperties>
</file>