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5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83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91FA34-3F4B-4A39-86B8-84BE12D7E5B0}" type="datetimeFigureOut">
              <a:rPr lang="en-US" smtClean="0"/>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99979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91FA34-3F4B-4A39-86B8-84BE12D7E5B0}" type="datetimeFigureOut">
              <a:rPr lang="en-US" smtClean="0"/>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1809424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91FA34-3F4B-4A39-86B8-84BE12D7E5B0}" type="datetimeFigureOut">
              <a:rPr lang="en-US" smtClean="0"/>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146231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91FA34-3F4B-4A39-86B8-84BE12D7E5B0}" type="datetimeFigureOut">
              <a:rPr lang="en-US" smtClean="0"/>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2352459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91FA34-3F4B-4A39-86B8-84BE12D7E5B0}" type="datetimeFigureOut">
              <a:rPr lang="en-US" smtClean="0"/>
              <a:t>11/8/2012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3586983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1FA34-3F4B-4A39-86B8-84BE12D7E5B0}" type="datetimeFigureOut">
              <a:rPr lang="en-US" smtClean="0"/>
              <a:t>11/8/2012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2389741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91FA34-3F4B-4A39-86B8-84BE12D7E5B0}" type="datetimeFigureOut">
              <a:rPr lang="en-US" smtClean="0"/>
              <a:t>11/8/2012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3229565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91FA34-3F4B-4A39-86B8-84BE12D7E5B0}" type="datetimeFigureOut">
              <a:rPr lang="en-US" smtClean="0"/>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3438425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91FA34-3F4B-4A39-86B8-84BE12D7E5B0}" type="datetimeFigureOut">
              <a:rPr lang="en-US" smtClean="0"/>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307615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91FA34-3F4B-4A39-86B8-84BE12D7E5B0}" type="datetimeFigureOut">
              <a:rPr lang="en-US" smtClean="0"/>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1757902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91FA34-3F4B-4A39-86B8-84BE12D7E5B0}" type="datetimeFigureOut">
              <a:rPr lang="en-US" smtClean="0"/>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D34FE9-31BA-468A-AADD-1CB929C2628A}" type="slidenum">
              <a:rPr lang="en-US" smtClean="0"/>
              <a:t>‹#›</a:t>
            </a:fld>
            <a:endParaRPr lang="en-US"/>
          </a:p>
        </p:txBody>
      </p:sp>
    </p:spTree>
    <p:extLst>
      <p:ext uri="{BB962C8B-B14F-4D97-AF65-F5344CB8AC3E}">
        <p14:creationId xmlns:p14="http://schemas.microsoft.com/office/powerpoint/2010/main" val="3829447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91FA34-3F4B-4A39-86B8-84BE12D7E5B0}" type="datetimeFigureOut">
              <a:rPr lang="en-US" smtClean="0"/>
              <a:t>11/8/2012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D34FE9-31BA-468A-AADD-1CB929C2628A}" type="slidenum">
              <a:rPr lang="en-US" smtClean="0"/>
              <a:t>‹#›</a:t>
            </a:fld>
            <a:endParaRPr lang="en-US"/>
          </a:p>
        </p:txBody>
      </p:sp>
    </p:spTree>
    <p:extLst>
      <p:ext uri="{BB962C8B-B14F-4D97-AF65-F5344CB8AC3E}">
        <p14:creationId xmlns:p14="http://schemas.microsoft.com/office/powerpoint/2010/main" val="619976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1.chinaculture.org/gb/en_aboutchina/2003-09/24/content_26509.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Li_Qingzhao" TargetMode="External"/><Relationship Id="rId2" Type="http://schemas.openxmlformats.org/officeDocument/2006/relationships/hyperlink" Target="http://history.cultural-china.com/en/48History519.html" TargetMode="Externa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http://home.infionline.net/~ddisse/liquinzh.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u="sng" dirty="0" smtClean="0"/>
              <a:t>Warm-up #3</a:t>
            </a:r>
            <a:endParaRPr lang="en-US" b="1" u="sng" dirty="0"/>
          </a:p>
        </p:txBody>
      </p:sp>
      <p:sp>
        <p:nvSpPr>
          <p:cNvPr id="5" name="Content Placeholder 4"/>
          <p:cNvSpPr>
            <a:spLocks noGrp="1"/>
          </p:cNvSpPr>
          <p:nvPr>
            <p:ph idx="1"/>
          </p:nvPr>
        </p:nvSpPr>
        <p:spPr/>
        <p:txBody>
          <a:bodyPr/>
          <a:lstStyle/>
          <a:p>
            <a:r>
              <a:rPr lang="en-US" dirty="0" smtClean="0"/>
              <a:t>Write a paragraph explaining the factors that  caused Buddhism to spread to </a:t>
            </a:r>
            <a:r>
              <a:rPr lang="en-US" smtClean="0"/>
              <a:t>China.</a:t>
            </a:r>
            <a:endParaRPr lang="en-US" dirty="0" smtClean="0"/>
          </a:p>
          <a:p>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492557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r>
              <a:rPr lang="en-US" u="sng" dirty="0" smtClean="0"/>
              <a:t>Tang &amp; Song Achievements </a:t>
            </a:r>
            <a:endParaRPr lang="en-US" u="sng" dirty="0"/>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r>
              <a:rPr lang="en-US" dirty="0" smtClean="0"/>
              <a:t>You and your partner will take notes about one area of achievements during the Tang and Song Dynasties. </a:t>
            </a:r>
          </a:p>
          <a:p>
            <a:pPr lvl="1"/>
            <a:r>
              <a:rPr lang="en-US" dirty="0" smtClean="0"/>
              <a:t>1 = Agriculture</a:t>
            </a:r>
          </a:p>
          <a:p>
            <a:pPr lvl="1"/>
            <a:r>
              <a:rPr lang="en-US" dirty="0" smtClean="0"/>
              <a:t>2 = Cities</a:t>
            </a:r>
          </a:p>
          <a:p>
            <a:pPr lvl="1"/>
            <a:r>
              <a:rPr lang="en-US" dirty="0" smtClean="0"/>
              <a:t>3 = Trade</a:t>
            </a:r>
          </a:p>
          <a:p>
            <a:pPr lvl="1"/>
            <a:r>
              <a:rPr lang="en-US" dirty="0" smtClean="0"/>
              <a:t>4 = Art</a:t>
            </a:r>
          </a:p>
          <a:p>
            <a:pPr lvl="1"/>
            <a:r>
              <a:rPr lang="en-US" dirty="0" smtClean="0"/>
              <a:t>5 = Inventions</a:t>
            </a:r>
          </a:p>
          <a:p>
            <a:r>
              <a:rPr lang="en-US" dirty="0" smtClean="0"/>
              <a:t>Then you will have a mixer where you move around the room to exchange ideas with other pairs. You will have 10 minutes to interview classmates and complete the worksheet. </a:t>
            </a:r>
          </a:p>
        </p:txBody>
      </p:sp>
    </p:spTree>
    <p:extLst>
      <p:ext uri="{BB962C8B-B14F-4D97-AF65-F5344CB8AC3E}">
        <p14:creationId xmlns:p14="http://schemas.microsoft.com/office/powerpoint/2010/main" val="2584332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r>
              <a:rPr lang="en-US" u="sng" dirty="0" smtClean="0"/>
              <a:t>Tang &amp; Song Achievements </a:t>
            </a:r>
            <a:r>
              <a:rPr lang="en-US" u="sng" dirty="0" err="1" smtClean="0"/>
              <a:t>cont</a:t>
            </a:r>
            <a:r>
              <a:rPr lang="en-US" u="sng" dirty="0" smtClean="0"/>
              <a:t>… </a:t>
            </a:r>
            <a:endParaRPr lang="en-US" u="sng" dirty="0"/>
          </a:p>
        </p:txBody>
      </p:sp>
      <p:sp>
        <p:nvSpPr>
          <p:cNvPr id="3" name="Content Placeholder 2"/>
          <p:cNvSpPr>
            <a:spLocks noGrp="1"/>
          </p:cNvSpPr>
          <p:nvPr>
            <p:ph idx="1"/>
          </p:nvPr>
        </p:nvSpPr>
        <p:spPr>
          <a:xfrm>
            <a:off x="457200" y="1066800"/>
            <a:ext cx="8229600" cy="5059363"/>
          </a:xfrm>
        </p:spPr>
        <p:txBody>
          <a:bodyPr>
            <a:normAutofit/>
          </a:bodyPr>
          <a:lstStyle/>
          <a:p>
            <a:r>
              <a:rPr lang="en-US" dirty="0" smtClean="0"/>
              <a:t>Use the worksheet you just finished and the text from chapter 7.2 to define each of the inventions on the list and the matching activity. </a:t>
            </a:r>
          </a:p>
        </p:txBody>
      </p:sp>
    </p:spTree>
    <p:extLst>
      <p:ext uri="{BB962C8B-B14F-4D97-AF65-F5344CB8AC3E}">
        <p14:creationId xmlns:p14="http://schemas.microsoft.com/office/powerpoint/2010/main" val="3040958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Compass</a:t>
            </a:r>
            <a:endParaRPr lang="en-US" u="sng"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582623"/>
            <a:ext cx="6689374" cy="463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5889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gunpowder</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111385"/>
            <a:ext cx="3831219"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8330" y="838200"/>
            <a:ext cx="3047766" cy="2282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685800"/>
            <a:ext cx="2806655" cy="2189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803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porcelain</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389267"/>
            <a:ext cx="3400425" cy="4954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044" y="3124200"/>
            <a:ext cx="4298132"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1231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u="sng" dirty="0" smtClean="0"/>
              <a:t>Woodblock Printing</a:t>
            </a:r>
            <a:endParaRPr lang="en-US" u="sng"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570129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6891" y="4724400"/>
            <a:ext cx="2667000"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929896" y="990600"/>
            <a:ext cx="3033995" cy="3785652"/>
          </a:xfrm>
          <a:prstGeom prst="rect">
            <a:avLst/>
          </a:prstGeom>
          <a:noFill/>
        </p:spPr>
        <p:txBody>
          <a:bodyPr wrap="square" rtlCol="0">
            <a:spAutoFit/>
          </a:bodyPr>
          <a:lstStyle/>
          <a:p>
            <a:r>
              <a:rPr lang="en-US" sz="2400" dirty="0"/>
              <a:t> </a:t>
            </a:r>
            <a:r>
              <a:rPr lang="en-US" sz="2400" dirty="0" smtClean="0"/>
              <a:t>    Characters carved from wood would be set together to form the text of a page then “stamped” onto paper. Each time a new page was created, al l the characters  for printing would have to be made from scratch. </a:t>
            </a:r>
            <a:endParaRPr lang="en-US" sz="2400" dirty="0"/>
          </a:p>
        </p:txBody>
      </p:sp>
    </p:spTree>
    <p:extLst>
      <p:ext uri="{BB962C8B-B14F-4D97-AF65-F5344CB8AC3E}">
        <p14:creationId xmlns:p14="http://schemas.microsoft.com/office/powerpoint/2010/main" val="1904579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u="sng" dirty="0" smtClean="0"/>
              <a:t>Grand Canal</a:t>
            </a:r>
            <a:endParaRPr lang="en-US" u="sng"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4267200"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926694"/>
            <a:ext cx="5181600" cy="2759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495800" y="932353"/>
            <a:ext cx="4419600" cy="3046988"/>
          </a:xfrm>
          <a:prstGeom prst="rect">
            <a:avLst/>
          </a:prstGeom>
          <a:noFill/>
        </p:spPr>
        <p:txBody>
          <a:bodyPr wrap="square" rtlCol="0">
            <a:spAutoFit/>
          </a:bodyPr>
          <a:lstStyle/>
          <a:p>
            <a:r>
              <a:rPr lang="en-US" sz="2400" dirty="0" smtClean="0"/>
              <a:t>The Grand Canal is the longest canal (man-made river in the world. It begins in Beijing and ends in Hangzhou. It’s construction dates back to the 5</a:t>
            </a:r>
            <a:r>
              <a:rPr lang="en-US" sz="2400" baseline="30000" dirty="0" smtClean="0"/>
              <a:t>th</a:t>
            </a:r>
            <a:r>
              <a:rPr lang="en-US" sz="2400" dirty="0" smtClean="0"/>
              <a:t> century but was not completed until the Sui Dynasty (which lasted from 581 to 618 C.E.).</a:t>
            </a:r>
            <a:endParaRPr lang="en-US" sz="2400" dirty="0"/>
          </a:p>
        </p:txBody>
      </p:sp>
    </p:spTree>
    <p:extLst>
      <p:ext uri="{BB962C8B-B14F-4D97-AF65-F5344CB8AC3E}">
        <p14:creationId xmlns:p14="http://schemas.microsoft.com/office/powerpoint/2010/main" val="4001835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u="sng" dirty="0" smtClean="0"/>
              <a:t>Movable Type</a:t>
            </a:r>
            <a:endParaRPr lang="en-US" u="sng" dirty="0"/>
          </a:p>
        </p:txBody>
      </p:sp>
      <p:sp>
        <p:nvSpPr>
          <p:cNvPr id="3" name="Content Placeholder 2"/>
          <p:cNvSpPr>
            <a:spLocks noGrp="1"/>
          </p:cNvSpPr>
          <p:nvPr>
            <p:ph idx="1"/>
          </p:nvPr>
        </p:nvSpPr>
        <p:spPr>
          <a:xfrm>
            <a:off x="152400" y="990600"/>
            <a:ext cx="8686800" cy="5715000"/>
          </a:xfrm>
        </p:spPr>
        <p:txBody>
          <a:bodyPr>
            <a:normAutofit fontScale="70000" lnSpcReduction="20000"/>
          </a:bodyPr>
          <a:lstStyle/>
          <a:p>
            <a:r>
              <a:rPr lang="en-US" dirty="0" smtClean="0"/>
              <a:t>In </a:t>
            </a:r>
            <a:r>
              <a:rPr lang="en-US" dirty="0"/>
              <a:t>the Song Dynasty (960-1279), a man named Bi Sheng carved individual characters on identical pieces of fine clay. Each piece of movable type had on it one Chinese character which was carved in relief on a small block of moistened clay. After the block had been hardened by fire, the type became hard and durable and could be used wherever required. The pieces of movable type could be glued to an iron plate and easily detached from the plate. Each piece of character could be assembled to print a page and then broken up and redistributed as needed. When the printing was finished, the pieces were put away for future use.</a:t>
            </a:r>
          </a:p>
          <a:p>
            <a:r>
              <a:rPr lang="en-US" dirty="0"/>
              <a:t>By the </a:t>
            </a:r>
            <a:r>
              <a:rPr lang="en-US" dirty="0" smtClean="0"/>
              <a:t>year 1000</a:t>
            </a:r>
            <a:r>
              <a:rPr lang="en-US" dirty="0"/>
              <a:t>, paged books in the modern style had replaced scrolls. Two color printing (black and red) was seen as early as 1340.</a:t>
            </a:r>
          </a:p>
          <a:p>
            <a:r>
              <a:rPr lang="en-US" dirty="0"/>
              <a:t>This technology then spread to Korea, Japan, Vietnam and Europe. Later, German Johann Gutenberg invented movable type made of metal in the 1440s. Movable Type Printing developed very fast. Based on clay type, type made of wood, lead, tin and copper gradually </a:t>
            </a:r>
            <a:r>
              <a:rPr lang="en-US" dirty="0" smtClean="0"/>
              <a:t>appeared.</a:t>
            </a:r>
          </a:p>
          <a:p>
            <a:endParaRPr lang="en-US" dirty="0"/>
          </a:p>
          <a:p>
            <a:r>
              <a:rPr lang="en-US" dirty="0" smtClean="0"/>
              <a:t>From </a:t>
            </a:r>
            <a:r>
              <a:rPr lang="en-US" dirty="0" smtClean="0">
                <a:hlinkClick r:id="rId2"/>
              </a:rPr>
              <a:t>http://www1.chinaculture.org/gb/en_aboutchina/2003-09/24/content_26509.htm</a:t>
            </a:r>
            <a:endParaRPr lang="en-US" dirty="0"/>
          </a:p>
          <a:p>
            <a:endParaRPr lang="en-US" dirty="0"/>
          </a:p>
        </p:txBody>
      </p:sp>
    </p:spTree>
    <p:extLst>
      <p:ext uri="{BB962C8B-B14F-4D97-AF65-F5344CB8AC3E}">
        <p14:creationId xmlns:p14="http://schemas.microsoft.com/office/powerpoint/2010/main" val="3315176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Movable Type…</a:t>
            </a:r>
            <a:endParaRPr lang="en-US" u="sng"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59378"/>
            <a:ext cx="34544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3000" y="2965565"/>
            <a:ext cx="5200879"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267200"/>
            <a:ext cx="3408832" cy="226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444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celadon</a:t>
            </a:r>
            <a:endParaRPr lang="en-US" u="sng" dirty="0"/>
          </a:p>
        </p:txBody>
      </p:sp>
      <p:sp>
        <p:nvSpPr>
          <p:cNvPr id="3" name="Content Placeholder 2"/>
          <p:cNvSpPr>
            <a:spLocks noGrp="1"/>
          </p:cNvSpPr>
          <p:nvPr>
            <p:ph idx="1"/>
          </p:nvPr>
        </p:nvSpPr>
        <p:spPr>
          <a:xfrm>
            <a:off x="457200" y="1219200"/>
            <a:ext cx="8229600" cy="4525963"/>
          </a:xfrm>
        </p:spPr>
        <p:txBody>
          <a:bodyPr/>
          <a:lstStyle/>
          <a:p>
            <a:r>
              <a:rPr lang="en-US" dirty="0"/>
              <a:t>Celadon, a famous type of ancient Chinese stoneware, came into being during the period of the Five Dynasties (907-960). It is characterized by simple but refined shapes , jade-like glaze, solid substance and a distinctive style.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030" y="3810000"/>
            <a:ext cx="3687746"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225290"/>
            <a:ext cx="1676400" cy="2346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4512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Merchant class </a:t>
            </a:r>
            <a:endParaRPr lang="en-US" dirty="0"/>
          </a:p>
        </p:txBody>
      </p:sp>
      <p:sp>
        <p:nvSpPr>
          <p:cNvPr id="3" name="Content Placeholder 2"/>
          <p:cNvSpPr>
            <a:spLocks noGrp="1"/>
          </p:cNvSpPr>
          <p:nvPr>
            <p:ph idx="1"/>
          </p:nvPr>
        </p:nvSpPr>
        <p:spPr/>
        <p:txBody>
          <a:bodyPr/>
          <a:lstStyle/>
          <a:p>
            <a:r>
              <a:rPr lang="en-US" dirty="0" smtClean="0"/>
              <a:t>Innovations in trade allowed merchants to become important members of the Chinese class system. </a:t>
            </a:r>
            <a:endParaRPr lang="en-US" dirty="0"/>
          </a:p>
        </p:txBody>
      </p:sp>
    </p:spTree>
    <p:extLst>
      <p:ext uri="{BB962C8B-B14F-4D97-AF65-F5344CB8AC3E}">
        <p14:creationId xmlns:p14="http://schemas.microsoft.com/office/powerpoint/2010/main" val="28917366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3582"/>
            <a:ext cx="8229600" cy="1087982"/>
          </a:xfrm>
        </p:spPr>
        <p:txBody>
          <a:bodyPr/>
          <a:lstStyle/>
          <a:p>
            <a:r>
              <a:rPr lang="en-US" dirty="0" smtClean="0"/>
              <a:t>Li </a:t>
            </a:r>
            <a:r>
              <a:rPr lang="en-US" dirty="0" err="1" smtClean="0"/>
              <a:t>Quingzhao</a:t>
            </a:r>
            <a:endParaRPr lang="en-US" dirty="0"/>
          </a:p>
        </p:txBody>
      </p:sp>
      <p:sp>
        <p:nvSpPr>
          <p:cNvPr id="3" name="Content Placeholder 2"/>
          <p:cNvSpPr>
            <a:spLocks noGrp="1"/>
          </p:cNvSpPr>
          <p:nvPr>
            <p:ph idx="1"/>
          </p:nvPr>
        </p:nvSpPr>
        <p:spPr>
          <a:xfrm>
            <a:off x="0" y="685799"/>
            <a:ext cx="8991600" cy="6172199"/>
          </a:xfrm>
        </p:spPr>
        <p:txBody>
          <a:bodyPr>
            <a:normAutofit fontScale="70000" lnSpcReduction="20000"/>
          </a:bodyPr>
          <a:lstStyle/>
          <a:p>
            <a:pPr marL="0" indent="0">
              <a:buNone/>
            </a:pPr>
            <a:r>
              <a:rPr kumimoji="0" lang="en-US" b="0" i="0" u="none" strike="noStrike" cap="none" normalizeH="0" baseline="0" dirty="0" smtClean="0" bmk="">
                <a:ln>
                  <a:noFill/>
                </a:ln>
                <a:solidFill>
                  <a:srgbClr val="B00008"/>
                </a:solidFill>
                <a:effectLst/>
                <a:latin typeface="Verdana" pitchFamily="34" charset="0"/>
                <a:cs typeface="Arial" pitchFamily="34" charset="0"/>
              </a:rPr>
              <a:t>To the Tune of LIKE A DREAM</a:t>
            </a:r>
          </a:p>
          <a:p>
            <a:pPr marL="0" indent="0">
              <a:buNone/>
            </a:pPr>
            <a:r>
              <a:rPr kumimoji="0" lang="en-US" b="0" i="0" u="none" strike="noStrike" cap="none" normalizeH="0" baseline="0" dirty="0" smtClean="0" bmk="">
                <a:ln>
                  <a:noFill/>
                </a:ln>
                <a:solidFill>
                  <a:srgbClr val="B00008"/>
                </a:solidFill>
                <a:effectLst/>
                <a:latin typeface="Verdana" pitchFamily="34" charset="0"/>
                <a:cs typeface="Arial" pitchFamily="34" charset="0"/>
              </a:rPr>
              <a:t>I always remember the sunset over the </a:t>
            </a:r>
            <a:r>
              <a:rPr kumimoji="0" lang="en-US" b="0" i="0" u="none" strike="noStrike" cap="none" normalizeH="0" baseline="0" dirty="0" err="1" smtClean="0" bmk="">
                <a:ln>
                  <a:noFill/>
                </a:ln>
                <a:solidFill>
                  <a:srgbClr val="B00008"/>
                </a:solidFill>
                <a:effectLst/>
                <a:latin typeface="Verdana" pitchFamily="34" charset="0"/>
                <a:cs typeface="Arial" pitchFamily="34" charset="0"/>
              </a:rPr>
              <a:t>pavalion</a:t>
            </a:r>
            <a:r>
              <a:rPr kumimoji="0" lang="en-US" b="0" i="0" u="none" strike="noStrike" cap="none" normalizeH="0" baseline="0" dirty="0" smtClean="0" bmk="">
                <a:ln>
                  <a:noFill/>
                </a:ln>
                <a:solidFill>
                  <a:srgbClr val="B00008"/>
                </a:solidFill>
                <a:effectLst/>
                <a:latin typeface="Verdana" pitchFamily="34" charset="0"/>
                <a:cs typeface="Arial" pitchFamily="34" charset="0"/>
              </a:rPr>
              <a:t> by the river. </a:t>
            </a:r>
          </a:p>
          <a:p>
            <a:pPr marL="0" lvl="0" indent="0">
              <a:buNone/>
            </a:pPr>
            <a:endParaRPr kumimoji="0" lang="en-US" b="0" i="0" u="none" strike="noStrike" cap="none" normalizeH="0" baseline="0" dirty="0" smtClean="0" bmk="">
              <a:ln>
                <a:noFill/>
              </a:ln>
              <a:solidFill>
                <a:srgbClr val="B00008"/>
              </a:solidFill>
              <a:effectLst/>
              <a:latin typeface="Verdana" pitchFamily="34" charset="0"/>
              <a:cs typeface="Arial" pitchFamily="34" charset="0"/>
            </a:endParaRPr>
          </a:p>
          <a:p>
            <a:pPr marL="0" lvl="0" indent="0">
              <a:buNone/>
            </a:pPr>
            <a:r>
              <a:rPr kumimoji="0" lang="en-US" b="0" i="0" u="none" strike="noStrike" cap="none" normalizeH="0" baseline="0" dirty="0" smtClean="0" bmk="">
                <a:ln>
                  <a:noFill/>
                </a:ln>
                <a:solidFill>
                  <a:srgbClr val="B00008"/>
                </a:solidFill>
                <a:effectLst/>
                <a:latin typeface="Verdana" pitchFamily="34" charset="0"/>
                <a:cs typeface="Arial" pitchFamily="34" charset="0"/>
              </a:rPr>
              <a:t>So tipsy, we could not find our way home. </a:t>
            </a:r>
          </a:p>
          <a:p>
            <a:pPr marL="0" lvl="0" indent="0">
              <a:buNone/>
            </a:pPr>
            <a:endParaRPr lang="en-US" dirty="0" bmk="">
              <a:solidFill>
                <a:srgbClr val="B00008"/>
              </a:solidFill>
              <a:latin typeface="Verdana" pitchFamily="34" charset="0"/>
              <a:cs typeface="Arial" pitchFamily="34" charset="0"/>
            </a:endParaRPr>
          </a:p>
          <a:p>
            <a:pPr marL="0" lvl="0" indent="0">
              <a:buNone/>
            </a:pPr>
            <a:r>
              <a:rPr kumimoji="0" lang="en-US" b="0" i="0" u="none" strike="noStrike" cap="none" normalizeH="0" baseline="0" dirty="0" smtClean="0" bmk="">
                <a:ln>
                  <a:noFill/>
                </a:ln>
                <a:solidFill>
                  <a:srgbClr val="B00008"/>
                </a:solidFill>
                <a:effectLst/>
                <a:latin typeface="Verdana" pitchFamily="34" charset="0"/>
                <a:cs typeface="Arial" pitchFamily="34" charset="0"/>
              </a:rPr>
              <a:t>Our interest exhausted, the evening late, we tried to turn the boat homeward. </a:t>
            </a:r>
          </a:p>
          <a:p>
            <a:pPr marL="0" lvl="0" indent="0">
              <a:buNone/>
            </a:pPr>
            <a:endParaRPr lang="en-US" dirty="0" bmk="">
              <a:solidFill>
                <a:srgbClr val="B00008"/>
              </a:solidFill>
              <a:latin typeface="Verdana" pitchFamily="34" charset="0"/>
              <a:cs typeface="Arial" pitchFamily="34" charset="0"/>
            </a:endParaRPr>
          </a:p>
          <a:p>
            <a:pPr marL="0" lvl="0" indent="0">
              <a:buNone/>
            </a:pPr>
            <a:r>
              <a:rPr kumimoji="0" lang="en-US" b="0" i="0" u="none" strike="noStrike" cap="none" normalizeH="0" baseline="0" dirty="0" smtClean="0" bmk="">
                <a:ln>
                  <a:noFill/>
                </a:ln>
                <a:solidFill>
                  <a:srgbClr val="B00008"/>
                </a:solidFill>
                <a:effectLst/>
                <a:latin typeface="Verdana" pitchFamily="34" charset="0"/>
                <a:cs typeface="Arial" pitchFamily="34" charset="0"/>
              </a:rPr>
              <a:t>By mistake, we entered deep within the lotus bed. </a:t>
            </a:r>
          </a:p>
          <a:p>
            <a:pPr marL="0" lvl="0" indent="0">
              <a:buNone/>
            </a:pPr>
            <a:endParaRPr lang="en-US" dirty="0" bmk="">
              <a:solidFill>
                <a:srgbClr val="B00008"/>
              </a:solidFill>
              <a:latin typeface="Verdana" pitchFamily="34" charset="0"/>
              <a:cs typeface="Arial" pitchFamily="34" charset="0"/>
            </a:endParaRPr>
          </a:p>
          <a:p>
            <a:pPr marL="0" lvl="0" indent="0">
              <a:buNone/>
            </a:pPr>
            <a:r>
              <a:rPr kumimoji="0" lang="en-US" b="0" i="0" u="none" strike="noStrike" cap="none" normalizeH="0" baseline="0" dirty="0" smtClean="0" bmk="">
                <a:ln>
                  <a:noFill/>
                </a:ln>
                <a:solidFill>
                  <a:srgbClr val="B00008"/>
                </a:solidFill>
                <a:effectLst/>
                <a:latin typeface="Verdana" pitchFamily="34" charset="0"/>
                <a:cs typeface="Arial" pitchFamily="34" charset="0"/>
              </a:rPr>
              <a:t>Row! Row the boat!</a:t>
            </a:r>
          </a:p>
          <a:p>
            <a:pPr marL="0" lvl="0" indent="0">
              <a:buNone/>
            </a:pPr>
            <a:r>
              <a:rPr kumimoji="0" lang="en-US" b="0" i="0" u="none" strike="noStrike" cap="none" normalizeH="0" baseline="0" dirty="0" smtClean="0" bmk="">
                <a:ln>
                  <a:noFill/>
                </a:ln>
                <a:solidFill>
                  <a:srgbClr val="B00008"/>
                </a:solidFill>
                <a:effectLst/>
                <a:latin typeface="Verdana" pitchFamily="34" charset="0"/>
                <a:cs typeface="Arial" pitchFamily="34" charset="0"/>
              </a:rPr>
              <a:t>A flock of herons, frightened, suddenly flew skyward.</a:t>
            </a:r>
            <a:r>
              <a:rPr kumimoji="0" lang="en-US" sz="1400" b="0" i="0" u="none" strike="noStrike" cap="none" normalizeH="0" baseline="0" dirty="0" smtClean="0">
                <a:ln>
                  <a:noFill/>
                </a:ln>
                <a:solidFill>
                  <a:schemeClr val="tx1"/>
                </a:solidFill>
                <a:effectLst/>
                <a:latin typeface="Arial" pitchFamily="34" charset="0"/>
                <a:cs typeface="Arial" pitchFamily="34" charset="0"/>
              </a:rPr>
              <a:t>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indent="0">
              <a:buNone/>
            </a:pPr>
            <a:endParaRPr lang="en-US" b="1" dirty="0" smtClean="0"/>
          </a:p>
          <a:p>
            <a:pPr marL="0" indent="0">
              <a:buNone/>
            </a:pPr>
            <a:r>
              <a:rPr lang="en-US" b="1" dirty="0" smtClean="0"/>
              <a:t>The most </a:t>
            </a:r>
            <a:r>
              <a:rPr lang="en-US" dirty="0"/>
              <a:t>f</a:t>
            </a:r>
            <a:r>
              <a:rPr lang="en-US" dirty="0" smtClean="0"/>
              <a:t>amous female poet during the Song Dynasty.</a:t>
            </a:r>
            <a:r>
              <a:rPr lang="en-US" dirty="0"/>
              <a:t> </a:t>
            </a:r>
            <a:r>
              <a:rPr lang="en-US" dirty="0" smtClean="0"/>
              <a:t>She was known  </a:t>
            </a:r>
            <a:r>
              <a:rPr lang="en-US" dirty="0"/>
              <a:t>especially for the unaffected emotional intensity of her </a:t>
            </a:r>
            <a:r>
              <a:rPr lang="en-US" dirty="0" smtClean="0"/>
              <a:t>ci</a:t>
            </a:r>
            <a:r>
              <a:rPr lang="en-US" dirty="0"/>
              <a:t> </a:t>
            </a:r>
            <a:r>
              <a:rPr lang="en-US" dirty="0" smtClean="0"/>
              <a:t>(collections of poems)</a:t>
            </a:r>
          </a:p>
          <a:p>
            <a:pPr marL="0" indent="0">
              <a:buNone/>
            </a:pPr>
            <a:endParaRPr lang="en-US" dirty="0"/>
          </a:p>
          <a:p>
            <a:pPr marL="0" indent="0">
              <a:buNone/>
            </a:pPr>
            <a:r>
              <a:rPr lang="en-US" sz="1800" dirty="0" smtClean="0">
                <a:hlinkClick r:id="rId2"/>
              </a:rPr>
              <a:t>http://history.cultural-china.com/en/48History519.html</a:t>
            </a:r>
            <a:endParaRPr lang="en-US" sz="1800" dirty="0" smtClean="0"/>
          </a:p>
          <a:p>
            <a:pPr marL="0" indent="0">
              <a:buNone/>
            </a:pPr>
            <a:r>
              <a:rPr lang="en-US" sz="2000" dirty="0" smtClean="0">
                <a:hlinkClick r:id="rId3"/>
              </a:rPr>
              <a:t>http://en.wikipedia.org/wiki/Li_Qingzhao</a:t>
            </a:r>
            <a:r>
              <a:rPr lang="en-US" sz="2000" dirty="0" smtClean="0"/>
              <a:t> </a:t>
            </a:r>
          </a:p>
          <a:p>
            <a:pPr marL="0" indent="0">
              <a:buNone/>
            </a:pPr>
            <a:r>
              <a:rPr lang="en-US" sz="2000" dirty="0" smtClean="0">
                <a:hlinkClick r:id="rId4"/>
              </a:rPr>
              <a:t>http://home.infionline.net/~ddisse/liquinzh.html</a:t>
            </a:r>
            <a:endParaRPr lang="en-US" sz="2000" dirty="0"/>
          </a:p>
        </p:txBody>
      </p: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2819400"/>
            <a:ext cx="1524000" cy="1895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38521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Empress Wu </a:t>
            </a:r>
            <a:r>
              <a:rPr lang="en-US" dirty="0" err="1" smtClean="0"/>
              <a:t>Zetain</a:t>
            </a:r>
            <a:endParaRPr lang="en-US" dirty="0"/>
          </a:p>
        </p:txBody>
      </p:sp>
      <p:sp>
        <p:nvSpPr>
          <p:cNvPr id="3" name="Content Placeholder 2"/>
          <p:cNvSpPr>
            <a:spLocks noGrp="1"/>
          </p:cNvSpPr>
          <p:nvPr>
            <p:ph idx="1"/>
          </p:nvPr>
        </p:nvSpPr>
        <p:spPr/>
        <p:txBody>
          <a:bodyPr/>
          <a:lstStyle/>
          <a:p>
            <a:r>
              <a:rPr lang="en-US" dirty="0" smtClean="0"/>
              <a:t>Read the hand out.</a:t>
            </a:r>
          </a:p>
          <a:p>
            <a:r>
              <a:rPr lang="en-US" dirty="0" smtClean="0"/>
              <a:t>Mark your text.</a:t>
            </a:r>
          </a:p>
          <a:p>
            <a:r>
              <a:rPr lang="en-US" dirty="0" smtClean="0"/>
              <a:t>Answer the questions on the back in complete sentences. </a:t>
            </a:r>
            <a:endParaRPr lang="en-US" dirty="0"/>
          </a:p>
        </p:txBody>
      </p:sp>
    </p:spTree>
    <p:extLst>
      <p:ext uri="{BB962C8B-B14F-4D97-AF65-F5344CB8AC3E}">
        <p14:creationId xmlns:p14="http://schemas.microsoft.com/office/powerpoint/2010/main" val="5621030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629</Words>
  <Application>Microsoft Office PowerPoint</Application>
  <PresentationFormat>On-screen Show (4:3)</PresentationFormat>
  <Paragraphs>53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Warm-up #3</vt:lpstr>
      <vt:lpstr>Tang &amp; Song Achievements </vt:lpstr>
      <vt:lpstr>Tang &amp; Song Achievements cont… </vt:lpstr>
      <vt:lpstr>Compass</vt:lpstr>
      <vt:lpstr>gunpowder</vt:lpstr>
      <vt:lpstr>porcelain</vt:lpstr>
      <vt:lpstr>Woodblock Printing</vt:lpstr>
      <vt:lpstr>Grand Canal</vt:lpstr>
      <vt:lpstr>Movable Type</vt:lpstr>
      <vt:lpstr>Movable Type…</vt:lpstr>
      <vt:lpstr>celadon</vt:lpstr>
      <vt:lpstr>Merchant class </vt:lpstr>
      <vt:lpstr>Li Quingzhao</vt:lpstr>
      <vt:lpstr>Empress Wu Zetain</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Warm-up #3</dc:title>
  <dc:creator>Josephine Schaller</dc:creator>
  <cp:lastModifiedBy>Josephine Schaller</cp:lastModifiedBy>
  <cp:revision>8</cp:revision>
  <dcterms:created xsi:type="dcterms:W3CDTF">2012-11-08T17:30:43Z</dcterms:created>
  <dcterms:modified xsi:type="dcterms:W3CDTF">2012-11-08T19:36:34Z</dcterms:modified>
</cp:coreProperties>
</file>