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A7F1B-E7BC-4D96-B23D-71BDB2077E5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03C9A5-7B23-45D0-8B8A-2695C3457251}">
      <dgm:prSet phldrT="[Text]"/>
      <dgm:spPr/>
      <dgm:t>
        <a:bodyPr/>
        <a:lstStyle/>
        <a:p>
          <a:r>
            <a:rPr lang="en-US" dirty="0" err="1" smtClean="0"/>
            <a:t>therm</a:t>
          </a:r>
          <a:r>
            <a:rPr lang="en-US" dirty="0" smtClean="0"/>
            <a:t>/</a:t>
          </a:r>
        </a:p>
        <a:p>
          <a:r>
            <a:rPr lang="en-US" dirty="0" smtClean="0"/>
            <a:t>thermo</a:t>
          </a:r>
          <a:endParaRPr lang="en-US" dirty="0"/>
        </a:p>
      </dgm:t>
    </dgm:pt>
    <dgm:pt modelId="{3AFC456C-73AE-482F-A84C-9755B0714467}" type="parTrans" cxnId="{2031466A-C955-471F-B21D-6F46162A417A}">
      <dgm:prSet/>
      <dgm:spPr/>
      <dgm:t>
        <a:bodyPr/>
        <a:lstStyle/>
        <a:p>
          <a:endParaRPr lang="en-US"/>
        </a:p>
      </dgm:t>
    </dgm:pt>
    <dgm:pt modelId="{3903881A-2A07-41D7-9ABC-76F42C63DEB4}" type="sibTrans" cxnId="{2031466A-C955-471F-B21D-6F46162A417A}">
      <dgm:prSet/>
      <dgm:spPr/>
      <dgm:t>
        <a:bodyPr/>
        <a:lstStyle/>
        <a:p>
          <a:endParaRPr lang="en-US"/>
        </a:p>
      </dgm:t>
    </dgm:pt>
    <dgm:pt modelId="{9E060F5F-B680-4B28-B5A7-8E49EACF9624}">
      <dgm:prSet phldrT="[Text]"/>
      <dgm:spPr/>
      <dgm:t>
        <a:bodyPr/>
        <a:lstStyle/>
        <a:p>
          <a:r>
            <a:rPr lang="en-US" dirty="0" smtClean="0"/>
            <a:t>heat</a:t>
          </a:r>
          <a:endParaRPr lang="en-US" dirty="0"/>
        </a:p>
      </dgm:t>
    </dgm:pt>
    <dgm:pt modelId="{BEDC8D33-B781-4842-8C26-6AE1DC9F4C79}" type="parTrans" cxnId="{8A02E09A-6BB8-46CF-95FB-AE7B98E7EE7B}">
      <dgm:prSet/>
      <dgm:spPr/>
      <dgm:t>
        <a:bodyPr/>
        <a:lstStyle/>
        <a:p>
          <a:endParaRPr lang="en-US"/>
        </a:p>
      </dgm:t>
    </dgm:pt>
    <dgm:pt modelId="{3440712D-6A5D-4E3F-A552-96A09352953A}" type="sibTrans" cxnId="{8A02E09A-6BB8-46CF-95FB-AE7B98E7EE7B}">
      <dgm:prSet/>
      <dgm:spPr/>
      <dgm:t>
        <a:bodyPr/>
        <a:lstStyle/>
        <a:p>
          <a:endParaRPr lang="en-US"/>
        </a:p>
      </dgm:t>
    </dgm:pt>
    <dgm:pt modelId="{6309BBA7-9673-4133-A478-DCB0122AC770}">
      <dgm:prSet phldrT="[Text]"/>
      <dgm:spPr/>
      <dgm:t>
        <a:bodyPr/>
        <a:lstStyle/>
        <a:p>
          <a:r>
            <a:rPr lang="en-US" dirty="0" smtClean="0"/>
            <a:t>Re _____</a:t>
          </a:r>
          <a:endParaRPr lang="en-US" dirty="0"/>
        </a:p>
      </dgm:t>
    </dgm:pt>
    <dgm:pt modelId="{8AE315D9-37B8-4953-86F3-020794EE4179}" type="parTrans" cxnId="{FFBF64C4-9999-4B91-9FD3-223EBD52B6F7}">
      <dgm:prSet/>
      <dgm:spPr/>
      <dgm:t>
        <a:bodyPr/>
        <a:lstStyle/>
        <a:p>
          <a:endParaRPr lang="en-US"/>
        </a:p>
      </dgm:t>
    </dgm:pt>
    <dgm:pt modelId="{027DAE87-3BC0-4A01-9629-551AC14B352C}" type="sibTrans" cxnId="{FFBF64C4-9999-4B91-9FD3-223EBD52B6F7}">
      <dgm:prSet/>
      <dgm:spPr/>
      <dgm:t>
        <a:bodyPr/>
        <a:lstStyle/>
        <a:p>
          <a:endParaRPr lang="en-US"/>
        </a:p>
      </dgm:t>
    </dgm:pt>
    <dgm:pt modelId="{EC4CDA19-C0D4-4953-AF0C-4A80FFF869C5}">
      <dgm:prSet phldrT="[Text]"/>
      <dgm:spPr/>
      <dgm:t>
        <a:bodyPr/>
        <a:lstStyle/>
        <a:p>
          <a:r>
            <a:rPr lang="en-US" dirty="0" smtClean="0"/>
            <a:t>Back (again)</a:t>
          </a:r>
          <a:endParaRPr lang="en-US" dirty="0"/>
        </a:p>
      </dgm:t>
    </dgm:pt>
    <dgm:pt modelId="{B20ACC34-2915-400F-A551-963DD4A70243}" type="parTrans" cxnId="{EF9F74E5-185A-400B-BDDE-A98258FFC236}">
      <dgm:prSet/>
      <dgm:spPr/>
      <dgm:t>
        <a:bodyPr/>
        <a:lstStyle/>
        <a:p>
          <a:endParaRPr lang="en-US"/>
        </a:p>
      </dgm:t>
    </dgm:pt>
    <dgm:pt modelId="{06721838-6C54-4857-BD47-AA130CE293AB}" type="sibTrans" cxnId="{EF9F74E5-185A-400B-BDDE-A98258FFC236}">
      <dgm:prSet/>
      <dgm:spPr/>
      <dgm:t>
        <a:bodyPr/>
        <a:lstStyle/>
        <a:p>
          <a:endParaRPr lang="en-US"/>
        </a:p>
      </dgm:t>
    </dgm:pt>
    <dgm:pt modelId="{1E58A75D-A518-4EB8-9A01-F26AAE8856A3}" type="pres">
      <dgm:prSet presAssocID="{AB9A7F1B-E7BC-4D96-B23D-71BDB2077E5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B1D18F-8C7D-477A-9612-2BCD79DD5A5D}" type="pres">
      <dgm:prSet presAssocID="{9A03C9A5-7B23-45D0-8B8A-2695C345725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2933B6-D3E5-4A09-ADEE-13132F262492}" type="pres">
      <dgm:prSet presAssocID="{3903881A-2A07-41D7-9ABC-76F42C63DEB4}" presName="sibTrans" presStyleCnt="0"/>
      <dgm:spPr/>
    </dgm:pt>
    <dgm:pt modelId="{32AA62B8-77C3-4CD6-A6F9-845D6398BC29}" type="pres">
      <dgm:prSet presAssocID="{9E060F5F-B680-4B28-B5A7-8E49EACF962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85C566-21C8-4144-803A-AE6FBCA3259C}" type="pres">
      <dgm:prSet presAssocID="{3440712D-6A5D-4E3F-A552-96A09352953A}" presName="sibTrans" presStyleCnt="0"/>
      <dgm:spPr/>
    </dgm:pt>
    <dgm:pt modelId="{7312E58D-A80D-4F8A-A967-794C9B3A0114}" type="pres">
      <dgm:prSet presAssocID="{6309BBA7-9673-4133-A478-DCB0122AC77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55857-4BFC-4771-B958-6BA1857CBCDB}" type="pres">
      <dgm:prSet presAssocID="{027DAE87-3BC0-4A01-9629-551AC14B352C}" presName="sibTrans" presStyleCnt="0"/>
      <dgm:spPr/>
    </dgm:pt>
    <dgm:pt modelId="{178B04FA-D944-45CC-998C-0E2CA2776EF6}" type="pres">
      <dgm:prSet presAssocID="{EC4CDA19-C0D4-4953-AF0C-4A80FFF869C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06D299-0CBA-4343-931E-9DF14914731E}" type="presOf" srcId="{EC4CDA19-C0D4-4953-AF0C-4A80FFF869C5}" destId="{178B04FA-D944-45CC-998C-0E2CA2776EF6}" srcOrd="0" destOrd="0" presId="urn:microsoft.com/office/officeart/2005/8/layout/default"/>
    <dgm:cxn modelId="{E3849964-063A-4FB9-95A5-DB5BDE2D0FA9}" type="presOf" srcId="{6309BBA7-9673-4133-A478-DCB0122AC770}" destId="{7312E58D-A80D-4F8A-A967-794C9B3A0114}" srcOrd="0" destOrd="0" presId="urn:microsoft.com/office/officeart/2005/8/layout/default"/>
    <dgm:cxn modelId="{2031466A-C955-471F-B21D-6F46162A417A}" srcId="{AB9A7F1B-E7BC-4D96-B23D-71BDB2077E56}" destId="{9A03C9A5-7B23-45D0-8B8A-2695C3457251}" srcOrd="0" destOrd="0" parTransId="{3AFC456C-73AE-482F-A84C-9755B0714467}" sibTransId="{3903881A-2A07-41D7-9ABC-76F42C63DEB4}"/>
    <dgm:cxn modelId="{84DC4E90-96DA-411E-915B-D9F3179C0E3D}" type="presOf" srcId="{9E060F5F-B680-4B28-B5A7-8E49EACF9624}" destId="{32AA62B8-77C3-4CD6-A6F9-845D6398BC29}" srcOrd="0" destOrd="0" presId="urn:microsoft.com/office/officeart/2005/8/layout/default"/>
    <dgm:cxn modelId="{B8609A44-6B47-4875-908B-B66A358949CA}" type="presOf" srcId="{AB9A7F1B-E7BC-4D96-B23D-71BDB2077E56}" destId="{1E58A75D-A518-4EB8-9A01-F26AAE8856A3}" srcOrd="0" destOrd="0" presId="urn:microsoft.com/office/officeart/2005/8/layout/default"/>
    <dgm:cxn modelId="{FFBF64C4-9999-4B91-9FD3-223EBD52B6F7}" srcId="{AB9A7F1B-E7BC-4D96-B23D-71BDB2077E56}" destId="{6309BBA7-9673-4133-A478-DCB0122AC770}" srcOrd="2" destOrd="0" parTransId="{8AE315D9-37B8-4953-86F3-020794EE4179}" sibTransId="{027DAE87-3BC0-4A01-9629-551AC14B352C}"/>
    <dgm:cxn modelId="{8A02E09A-6BB8-46CF-95FB-AE7B98E7EE7B}" srcId="{AB9A7F1B-E7BC-4D96-B23D-71BDB2077E56}" destId="{9E060F5F-B680-4B28-B5A7-8E49EACF9624}" srcOrd="1" destOrd="0" parTransId="{BEDC8D33-B781-4842-8C26-6AE1DC9F4C79}" sibTransId="{3440712D-6A5D-4E3F-A552-96A09352953A}"/>
    <dgm:cxn modelId="{EF9F74E5-185A-400B-BDDE-A98258FFC236}" srcId="{AB9A7F1B-E7BC-4D96-B23D-71BDB2077E56}" destId="{EC4CDA19-C0D4-4953-AF0C-4A80FFF869C5}" srcOrd="3" destOrd="0" parTransId="{B20ACC34-2915-400F-A551-963DD4A70243}" sibTransId="{06721838-6C54-4857-BD47-AA130CE293AB}"/>
    <dgm:cxn modelId="{63F65256-F695-4A06-BB5C-618DB0BFD9BD}" type="presOf" srcId="{9A03C9A5-7B23-45D0-8B8A-2695C3457251}" destId="{3DB1D18F-8C7D-477A-9612-2BCD79DD5A5D}" srcOrd="0" destOrd="0" presId="urn:microsoft.com/office/officeart/2005/8/layout/default"/>
    <dgm:cxn modelId="{3211BFB7-4468-4B7E-AE90-B86678105E74}" type="presParOf" srcId="{1E58A75D-A518-4EB8-9A01-F26AAE8856A3}" destId="{3DB1D18F-8C7D-477A-9612-2BCD79DD5A5D}" srcOrd="0" destOrd="0" presId="urn:microsoft.com/office/officeart/2005/8/layout/default"/>
    <dgm:cxn modelId="{64A13EEA-2488-4818-8AD6-0A78CFDE8142}" type="presParOf" srcId="{1E58A75D-A518-4EB8-9A01-F26AAE8856A3}" destId="{F92933B6-D3E5-4A09-ADEE-13132F262492}" srcOrd="1" destOrd="0" presId="urn:microsoft.com/office/officeart/2005/8/layout/default"/>
    <dgm:cxn modelId="{964CE17A-D177-424B-B370-C44575B10F7D}" type="presParOf" srcId="{1E58A75D-A518-4EB8-9A01-F26AAE8856A3}" destId="{32AA62B8-77C3-4CD6-A6F9-845D6398BC29}" srcOrd="2" destOrd="0" presId="urn:microsoft.com/office/officeart/2005/8/layout/default"/>
    <dgm:cxn modelId="{47B01A08-127A-41F7-A7B4-9EE4459225A1}" type="presParOf" srcId="{1E58A75D-A518-4EB8-9A01-F26AAE8856A3}" destId="{3485C566-21C8-4144-803A-AE6FBCA3259C}" srcOrd="3" destOrd="0" presId="urn:microsoft.com/office/officeart/2005/8/layout/default"/>
    <dgm:cxn modelId="{10CCEDD1-6432-4D19-B817-449D8C1F359E}" type="presParOf" srcId="{1E58A75D-A518-4EB8-9A01-F26AAE8856A3}" destId="{7312E58D-A80D-4F8A-A967-794C9B3A0114}" srcOrd="4" destOrd="0" presId="urn:microsoft.com/office/officeart/2005/8/layout/default"/>
    <dgm:cxn modelId="{B977B7A5-46C4-4552-9F97-3BE52B79597F}" type="presParOf" srcId="{1E58A75D-A518-4EB8-9A01-F26AAE8856A3}" destId="{F2255857-4BFC-4771-B958-6BA1857CBCDB}" srcOrd="5" destOrd="0" presId="urn:microsoft.com/office/officeart/2005/8/layout/default"/>
    <dgm:cxn modelId="{00E8EDCC-29A7-4DD8-AC1F-F641EE8384DF}" type="presParOf" srcId="{1E58A75D-A518-4EB8-9A01-F26AAE8856A3}" destId="{178B04FA-D944-45CC-998C-0E2CA2776EF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B1D18F-8C7D-477A-9612-2BCD79DD5A5D}">
      <dsp:nvSpPr>
        <dsp:cNvPr id="0" name=""/>
        <dsp:cNvSpPr/>
      </dsp:nvSpPr>
      <dsp:spPr>
        <a:xfrm>
          <a:off x="313231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err="1" smtClean="0"/>
            <a:t>therm</a:t>
          </a:r>
          <a:r>
            <a:rPr lang="en-US" sz="5200" kern="1200" dirty="0" smtClean="0"/>
            <a:t>/</a:t>
          </a:r>
        </a:p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thermo</a:t>
          </a:r>
          <a:endParaRPr lang="en-US" sz="5200" kern="1200" dirty="0"/>
        </a:p>
      </dsp:txBody>
      <dsp:txXfrm>
        <a:off x="313231" y="910"/>
        <a:ext cx="3620541" cy="2172325"/>
      </dsp:txXfrm>
    </dsp:sp>
    <dsp:sp modelId="{32AA62B8-77C3-4CD6-A6F9-845D6398BC29}">
      <dsp:nvSpPr>
        <dsp:cNvPr id="0" name=""/>
        <dsp:cNvSpPr/>
      </dsp:nvSpPr>
      <dsp:spPr>
        <a:xfrm>
          <a:off x="4295827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heat</a:t>
          </a:r>
          <a:endParaRPr lang="en-US" sz="5200" kern="1200" dirty="0"/>
        </a:p>
      </dsp:txBody>
      <dsp:txXfrm>
        <a:off x="4295827" y="910"/>
        <a:ext cx="3620541" cy="2172325"/>
      </dsp:txXfrm>
    </dsp:sp>
    <dsp:sp modelId="{7312E58D-A80D-4F8A-A967-794C9B3A0114}">
      <dsp:nvSpPr>
        <dsp:cNvPr id="0" name=""/>
        <dsp:cNvSpPr/>
      </dsp:nvSpPr>
      <dsp:spPr>
        <a:xfrm>
          <a:off x="313231" y="2535289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Re _____</a:t>
          </a:r>
          <a:endParaRPr lang="en-US" sz="5200" kern="1200" dirty="0"/>
        </a:p>
      </dsp:txBody>
      <dsp:txXfrm>
        <a:off x="313231" y="2535289"/>
        <a:ext cx="3620541" cy="2172325"/>
      </dsp:txXfrm>
    </dsp:sp>
    <dsp:sp modelId="{178B04FA-D944-45CC-998C-0E2CA2776EF6}">
      <dsp:nvSpPr>
        <dsp:cNvPr id="0" name=""/>
        <dsp:cNvSpPr/>
      </dsp:nvSpPr>
      <dsp:spPr>
        <a:xfrm>
          <a:off x="4295827" y="2535289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Back (again)</a:t>
          </a:r>
          <a:endParaRPr lang="en-US" sz="5200" kern="1200" dirty="0"/>
        </a:p>
      </dsp:txBody>
      <dsp:txXfrm>
        <a:off x="4295827" y="2535289"/>
        <a:ext cx="3620541" cy="2172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777BA2-21D4-4DB5-B526-46EFDFA96827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Dissection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1 Practice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5400" dirty="0" smtClean="0"/>
              <a:t>Biology</a:t>
            </a:r>
          </a:p>
          <a:p>
            <a:pPr algn="ctr"/>
            <a:endParaRPr lang="en-US" sz="5400" dirty="0" smtClean="0"/>
          </a:p>
          <a:p>
            <a:pPr algn="ctr"/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Study or science of life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5400" dirty="0" smtClean="0"/>
              <a:t>Geology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Science of studying the earth</a:t>
            </a:r>
            <a:endParaRPr lang="en-US" sz="5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5400" dirty="0" smtClean="0"/>
              <a:t>anthropology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The study of man.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psychology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The science of the study of the mind</a:t>
            </a:r>
            <a:endParaRPr lang="en-US" sz="5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5400" dirty="0" smtClean="0"/>
              <a:t>sociology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The science of the study of society.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Society</a:t>
            </a:r>
          </a:p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dirty="0" smtClean="0"/>
              <a:t>The state of being with another person</a:t>
            </a:r>
          </a:p>
          <a:p>
            <a:pPr algn="ctr"/>
            <a:endParaRPr lang="en-US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0" dirty="0" smtClean="0"/>
              <a:t> Monosyllable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Monorail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Monotone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Americanism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English is a hybrid language</a:t>
            </a:r>
          </a:p>
          <a:p>
            <a:r>
              <a:rPr lang="en-US" dirty="0" smtClean="0"/>
              <a:t>Over 75% of our words derived from Latin and Greek</a:t>
            </a:r>
          </a:p>
          <a:p>
            <a:r>
              <a:rPr lang="en-US" dirty="0" smtClean="0"/>
              <a:t>By learning to recognize word parts, we can decode thousands of unfamiliar words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Catholicism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Alcoholism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Terrorism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Predate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Prehistoric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dirty="0" smtClean="0"/>
              <a:t> Preschool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8000" smtClean="0"/>
              <a:t> Preheat</a:t>
            </a:r>
            <a:endParaRPr lang="en-US" sz="8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</a:t>
            </a:r>
            <a:r>
              <a:rPr lang="en-US" dirty="0" err="1" smtClean="0"/>
              <a:t>oid</a:t>
            </a:r>
            <a:r>
              <a:rPr lang="en-US" dirty="0" smtClean="0"/>
              <a:t>	=	resembling (looks like)</a:t>
            </a:r>
          </a:p>
          <a:p>
            <a:r>
              <a:rPr lang="en-US" dirty="0" smtClean="0"/>
              <a:t>Poly	=	many (much)</a:t>
            </a:r>
          </a:p>
          <a:p>
            <a:r>
              <a:rPr lang="en-US" dirty="0" smtClean="0"/>
              <a:t>___</a:t>
            </a:r>
            <a:r>
              <a:rPr lang="en-US" dirty="0" err="1" smtClean="0"/>
              <a:t>ic</a:t>
            </a:r>
            <a:r>
              <a:rPr lang="en-US" dirty="0" smtClean="0"/>
              <a:t>/tic (adjective form) = having to do with  </a:t>
            </a:r>
          </a:p>
          <a:p>
            <a:r>
              <a:rPr lang="en-US" dirty="0" smtClean="0"/>
              <a:t>___</a:t>
            </a:r>
            <a:r>
              <a:rPr lang="en-US" dirty="0" err="1" smtClean="0"/>
              <a:t>ic</a:t>
            </a:r>
            <a:r>
              <a:rPr lang="en-US" dirty="0" smtClean="0"/>
              <a:t>/tic (noun form) =  person who is</a:t>
            </a:r>
          </a:p>
          <a:p>
            <a:r>
              <a:rPr lang="en-US" dirty="0" smtClean="0"/>
              <a:t>___</a:t>
            </a:r>
            <a:r>
              <a:rPr lang="en-US" dirty="0" err="1" smtClean="0"/>
              <a:t>ologist</a:t>
            </a:r>
            <a:r>
              <a:rPr lang="en-US" dirty="0" smtClean="0"/>
              <a:t>/	=	specialist (expert)</a:t>
            </a:r>
          </a:p>
          <a:p>
            <a:r>
              <a:rPr lang="en-US" dirty="0" smtClean="0"/>
              <a:t>Meter/</a:t>
            </a:r>
            <a:r>
              <a:rPr lang="en-US" dirty="0" err="1" smtClean="0"/>
              <a:t>ometer</a:t>
            </a:r>
            <a:r>
              <a:rPr lang="en-US" dirty="0" smtClean="0"/>
              <a:t> </a:t>
            </a:r>
            <a:r>
              <a:rPr lang="en-US" dirty="0" smtClean="0"/>
              <a:t> =  measuring (device/person)</a:t>
            </a:r>
          </a:p>
          <a:p>
            <a:r>
              <a:rPr lang="en-US" dirty="0" smtClean="0"/>
              <a:t>Ex-___ </a:t>
            </a:r>
            <a:r>
              <a:rPr lang="en-US" smtClean="0"/>
              <a:t>= former (past)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Gastroenterology	= gastro  enter(o)  </a:t>
            </a:r>
            <a:r>
              <a:rPr lang="en-US" dirty="0" err="1" smtClean="0"/>
              <a:t>ology</a:t>
            </a:r>
            <a:endParaRPr lang="en-US" dirty="0" smtClean="0"/>
          </a:p>
          <a:p>
            <a:r>
              <a:rPr lang="en-US" dirty="0" smtClean="0"/>
              <a:t>Necessary	= ne  </a:t>
            </a:r>
            <a:r>
              <a:rPr lang="en-US" dirty="0" err="1" smtClean="0"/>
              <a:t>cess</a:t>
            </a:r>
            <a:r>
              <a:rPr lang="en-US" dirty="0" smtClean="0"/>
              <a:t>  </a:t>
            </a:r>
            <a:r>
              <a:rPr lang="en-US" dirty="0" err="1" smtClean="0"/>
              <a:t>ary</a:t>
            </a:r>
            <a:endParaRPr lang="en-US" dirty="0" smtClean="0"/>
          </a:p>
          <a:p>
            <a:r>
              <a:rPr lang="en-US" dirty="0" smtClean="0"/>
              <a:t>Microcosm  = micro  </a:t>
            </a:r>
            <a:r>
              <a:rPr lang="en-US" dirty="0" err="1" smtClean="0"/>
              <a:t>cosm</a:t>
            </a:r>
            <a:endParaRPr lang="en-US" dirty="0" smtClean="0"/>
          </a:p>
          <a:p>
            <a:r>
              <a:rPr lang="en-US" dirty="0" smtClean="0"/>
              <a:t>Maximum  =  maxim  um</a:t>
            </a:r>
          </a:p>
          <a:p>
            <a:r>
              <a:rPr lang="en-US" dirty="0" smtClean="0"/>
              <a:t>Imperceptible  = </a:t>
            </a:r>
            <a:r>
              <a:rPr lang="en-US" dirty="0" err="1" smtClean="0"/>
              <a:t>im</a:t>
            </a:r>
            <a:r>
              <a:rPr lang="en-US" dirty="0" smtClean="0"/>
              <a:t>  per  </a:t>
            </a:r>
            <a:r>
              <a:rPr lang="en-US" dirty="0" err="1" smtClean="0"/>
              <a:t>cept</a:t>
            </a:r>
            <a:r>
              <a:rPr lang="en-US" dirty="0" smtClean="0"/>
              <a:t>  </a:t>
            </a:r>
            <a:r>
              <a:rPr lang="en-US" dirty="0" err="1" smtClean="0"/>
              <a:t>ible</a:t>
            </a:r>
            <a:endParaRPr lang="en-US" dirty="0" smtClean="0"/>
          </a:p>
          <a:p>
            <a:r>
              <a:rPr lang="en-US" dirty="0" smtClean="0"/>
              <a:t>Translucent  =  trans  </a:t>
            </a:r>
            <a:r>
              <a:rPr lang="en-US" dirty="0" err="1" smtClean="0"/>
              <a:t>luc</a:t>
            </a:r>
            <a:r>
              <a:rPr lang="en-US" dirty="0" smtClean="0"/>
              <a:t>  </a:t>
            </a:r>
            <a:r>
              <a:rPr lang="en-US" dirty="0" err="1" smtClean="0"/>
              <a:t>ent</a:t>
            </a:r>
            <a:endParaRPr lang="en-US" dirty="0" smtClean="0"/>
          </a:p>
          <a:p>
            <a:r>
              <a:rPr lang="en-US" dirty="0" smtClean="0"/>
              <a:t>Heterogeneous  =  hetero  gene  </a:t>
            </a:r>
            <a:r>
              <a:rPr lang="en-US" dirty="0" err="1" smtClean="0"/>
              <a:t>ous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Words:</a:t>
            </a:r>
          </a:p>
          <a:p>
            <a:endParaRPr lang="en-US" dirty="0"/>
          </a:p>
          <a:p>
            <a:r>
              <a:rPr lang="en-US" dirty="0" err="1" smtClean="0"/>
              <a:t>Therm</a:t>
            </a:r>
            <a:r>
              <a:rPr lang="en-US" dirty="0" smtClean="0"/>
              <a:t>/thermo  =  heat</a:t>
            </a:r>
          </a:p>
          <a:p>
            <a:endParaRPr lang="en-US" dirty="0"/>
          </a:p>
          <a:p>
            <a:r>
              <a:rPr lang="en-US" dirty="0" smtClean="0"/>
              <a:t>Re ________  =  back (again)</a:t>
            </a:r>
          </a:p>
          <a:p>
            <a:endParaRPr lang="en-US" dirty="0"/>
          </a:p>
          <a:p>
            <a:r>
              <a:rPr lang="en-US" dirty="0" smtClean="0"/>
              <a:t>Write the word part on one side of the card and the meaning on the other.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Cards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word part to yourself and say its meaning out loud. Picture the meaning in your head.</a:t>
            </a:r>
          </a:p>
          <a:p>
            <a:r>
              <a:rPr lang="en-US" dirty="0" smtClean="0"/>
              <a:t>After you have memorized the word parts in the lesson, try to dissect and decode sample words.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Dissection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______</a:t>
            </a:r>
            <a:r>
              <a:rPr lang="en-US" dirty="0" err="1" smtClean="0"/>
              <a:t>ity</a:t>
            </a:r>
            <a:r>
              <a:rPr lang="en-US" dirty="0" smtClean="0"/>
              <a:t>/</a:t>
            </a:r>
            <a:r>
              <a:rPr lang="en-US" dirty="0" err="1" smtClean="0"/>
              <a:t>ty</a:t>
            </a:r>
            <a:r>
              <a:rPr lang="en-US" dirty="0" smtClean="0"/>
              <a:t>  =  being (condition of being)</a:t>
            </a:r>
          </a:p>
          <a:p>
            <a:r>
              <a:rPr lang="en-US" dirty="0" smtClean="0"/>
              <a:t>2. _____</a:t>
            </a:r>
            <a:r>
              <a:rPr lang="en-US" dirty="0" err="1" smtClean="0"/>
              <a:t>ology</a:t>
            </a:r>
            <a:r>
              <a:rPr lang="en-US" dirty="0" smtClean="0"/>
              <a:t> = study of (science of)</a:t>
            </a:r>
          </a:p>
          <a:p>
            <a:r>
              <a:rPr lang="en-US" dirty="0" smtClean="0"/>
              <a:t>3. bio  =  life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ge</a:t>
            </a:r>
            <a:r>
              <a:rPr lang="en-US" dirty="0" smtClean="0"/>
              <a:t>/geo  =  earth</a:t>
            </a:r>
          </a:p>
          <a:p>
            <a:r>
              <a:rPr lang="en-US" dirty="0" smtClean="0"/>
              <a:t>5. anthrop/</a:t>
            </a:r>
            <a:r>
              <a:rPr lang="en-US" dirty="0" err="1" smtClean="0"/>
              <a:t>anthropo</a:t>
            </a:r>
            <a:r>
              <a:rPr lang="en-US" dirty="0" smtClean="0"/>
              <a:t>  =  man (human)</a:t>
            </a:r>
          </a:p>
          <a:p>
            <a:r>
              <a:rPr lang="en-US" dirty="0" smtClean="0"/>
              <a:t>6. psych/psycho  =  mind (soul)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soci</a:t>
            </a:r>
            <a:r>
              <a:rPr lang="en-US" dirty="0" smtClean="0"/>
              <a:t>/socio  =  companion (social)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</a:t>
            </a:r>
            <a:r>
              <a:rPr lang="en-US" dirty="0" err="1" smtClean="0"/>
              <a:t>zo</a:t>
            </a:r>
            <a:r>
              <a:rPr lang="en-US" dirty="0" smtClean="0"/>
              <a:t>/zoo  =  animal</a:t>
            </a:r>
          </a:p>
          <a:p>
            <a:r>
              <a:rPr lang="en-US" dirty="0" smtClean="0"/>
              <a:t>9. mono  =  one</a:t>
            </a:r>
          </a:p>
          <a:p>
            <a:r>
              <a:rPr lang="en-US" dirty="0" smtClean="0"/>
              <a:t>10. _____ism  =  being/belief in </a:t>
            </a:r>
          </a:p>
          <a:p>
            <a:r>
              <a:rPr lang="en-US" dirty="0" smtClean="0"/>
              <a:t>11. pre_____  =  before</a:t>
            </a:r>
          </a:p>
          <a:p>
            <a:pPr lvl="1"/>
            <a:r>
              <a:rPr lang="en-US" dirty="0" smtClean="0"/>
              <a:t>Note: pre before en e requires a hyphen as in pre-election</a:t>
            </a:r>
          </a:p>
          <a:p>
            <a:pPr lvl="1"/>
            <a:r>
              <a:rPr lang="en-US" dirty="0" smtClean="0"/>
              <a:t>A hyphen is used before a capital letter as in pre-Thanksgiving.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167</TotalTime>
  <Words>303</Words>
  <Application>Microsoft Office PowerPoint</Application>
  <PresentationFormat>On-screen Show (4:3)</PresentationFormat>
  <Paragraphs>91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Apex</vt:lpstr>
      <vt:lpstr>Word Dissection</vt:lpstr>
      <vt:lpstr>Background</vt:lpstr>
      <vt:lpstr>Examples</vt:lpstr>
      <vt:lpstr>Flash Cards</vt:lpstr>
      <vt:lpstr>Flash Cards</vt:lpstr>
      <vt:lpstr>How to Study</vt:lpstr>
      <vt:lpstr>Word Dissection  </vt:lpstr>
      <vt:lpstr>Lesson One</vt:lpstr>
      <vt:lpstr>Slide 9</vt:lpstr>
      <vt:lpstr>Lesson 1 Practice Words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Lesson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Dissection</dc:title>
  <dc:creator>Holly Johnson</dc:creator>
  <cp:lastModifiedBy>Holly Johnson</cp:lastModifiedBy>
  <cp:revision>20</cp:revision>
  <dcterms:created xsi:type="dcterms:W3CDTF">2010-09-10T06:10:05Z</dcterms:created>
  <dcterms:modified xsi:type="dcterms:W3CDTF">2010-09-20T05:13:52Z</dcterms:modified>
</cp:coreProperties>
</file>