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handoutMasterIdLst>
    <p:handoutMasterId r:id="rId48"/>
  </p:handoutMasterIdLst>
  <p:sldIdLst>
    <p:sldId id="294" r:id="rId2"/>
    <p:sldId id="295" r:id="rId3"/>
    <p:sldId id="297" r:id="rId4"/>
    <p:sldId id="487" r:id="rId5"/>
    <p:sldId id="508" r:id="rId6"/>
    <p:sldId id="417" r:id="rId7"/>
    <p:sldId id="418" r:id="rId8"/>
    <p:sldId id="419" r:id="rId9"/>
    <p:sldId id="420" r:id="rId10"/>
    <p:sldId id="421" r:id="rId11"/>
    <p:sldId id="422" r:id="rId12"/>
    <p:sldId id="536" r:id="rId13"/>
    <p:sldId id="539" r:id="rId14"/>
    <p:sldId id="540" r:id="rId15"/>
    <p:sldId id="510" r:id="rId16"/>
    <p:sldId id="488" r:id="rId17"/>
    <p:sldId id="504" r:id="rId18"/>
    <p:sldId id="497" r:id="rId19"/>
    <p:sldId id="505" r:id="rId20"/>
    <p:sldId id="506" r:id="rId21"/>
    <p:sldId id="521" r:id="rId22"/>
    <p:sldId id="522" r:id="rId23"/>
    <p:sldId id="523" r:id="rId24"/>
    <p:sldId id="524" r:id="rId25"/>
    <p:sldId id="525" r:id="rId26"/>
    <p:sldId id="526" r:id="rId27"/>
    <p:sldId id="527" r:id="rId28"/>
    <p:sldId id="528" r:id="rId29"/>
    <p:sldId id="449" r:id="rId30"/>
    <p:sldId id="450" r:id="rId31"/>
    <p:sldId id="529" r:id="rId32"/>
    <p:sldId id="530" r:id="rId33"/>
    <p:sldId id="532" r:id="rId34"/>
    <p:sldId id="533" r:id="rId35"/>
    <p:sldId id="534" r:id="rId36"/>
    <p:sldId id="535" r:id="rId37"/>
    <p:sldId id="541" r:id="rId38"/>
    <p:sldId id="531" r:id="rId39"/>
    <p:sldId id="514" r:id="rId40"/>
    <p:sldId id="515" r:id="rId41"/>
    <p:sldId id="516" r:id="rId42"/>
    <p:sldId id="519" r:id="rId43"/>
    <p:sldId id="518" r:id="rId44"/>
    <p:sldId id="542" r:id="rId45"/>
    <p:sldId id="520" r:id="rId4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530"/>
    <a:srgbClr val="FF1381"/>
    <a:srgbClr val="FFD1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9" d="100"/>
          <a:sy n="69" d="100"/>
        </p:scale>
        <p:origin x="-5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AA0A8C0-118F-4D46-B661-3179B01FD7E0}" type="datetimeFigureOut">
              <a:rPr lang="en-US" smtClean="0"/>
              <a:pPr/>
              <a:t>8/19/2014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B2CA66E-C927-0048-8F9C-85F48BC0BAB6}" type="slidenum">
              <a:rPr lang="en-US" smtClean="0"/>
              <a:pPr/>
              <a:t>‹#›</a:t>
            </a:fld>
            <a:endParaRPr lang="en-US"/>
          </a:p>
        </p:txBody>
      </p:sp>
    </p:spTree>
    <p:extLst>
      <p:ext uri="{BB962C8B-B14F-4D97-AF65-F5344CB8AC3E}">
        <p14:creationId xmlns:p14="http://schemas.microsoft.com/office/powerpoint/2010/main" val="2120395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F7C82DD-6A5B-8340-B8A8-B4352A0D233F}" type="datetimeFigureOut">
              <a:rPr lang="en-US" smtClean="0"/>
              <a:pPr/>
              <a:t>8/19/2014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D3D4FB8-5373-A041-B0DB-4622AE54ADBF}" type="slidenum">
              <a:rPr lang="en-US" smtClean="0"/>
              <a:pPr/>
              <a:t>‹#›</a:t>
            </a:fld>
            <a:endParaRPr lang="en-US"/>
          </a:p>
        </p:txBody>
      </p:sp>
    </p:spTree>
    <p:extLst>
      <p:ext uri="{BB962C8B-B14F-4D97-AF65-F5344CB8AC3E}">
        <p14:creationId xmlns:p14="http://schemas.microsoft.com/office/powerpoint/2010/main" val="23477719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3D4FB8-5373-A041-B0DB-4622AE54ADBF}" type="slidenum">
              <a:rPr lang="en-US" smtClean="0"/>
              <a:pPr/>
              <a:t>2</a:t>
            </a:fld>
            <a:endParaRPr lang="en-US"/>
          </a:p>
        </p:txBody>
      </p:sp>
    </p:spTree>
    <p:extLst>
      <p:ext uri="{BB962C8B-B14F-4D97-AF65-F5344CB8AC3E}">
        <p14:creationId xmlns:p14="http://schemas.microsoft.com/office/powerpoint/2010/main" val="4245548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6B02E239-B319-B248-913D-FD4F9384240D}" type="slidenum">
              <a:rPr lang="en-US">
                <a:latin typeface="Arial" pitchFamily="-108" charset="0"/>
              </a:rPr>
              <a:pPr/>
              <a:t>17</a:t>
            </a:fld>
            <a:endParaRPr lang="en-US">
              <a:latin typeface="Arial" pitchFamily="-108" charset="0"/>
            </a:endParaRPr>
          </a:p>
        </p:txBody>
      </p:sp>
      <p:sp>
        <p:nvSpPr>
          <p:cNvPr id="25603" name="Rectangle 2"/>
          <p:cNvSpPr>
            <a:spLocks noGrp="1" noRot="1" noChangeAspect="1" noChangeArrowheads="1"/>
          </p:cNvSpPr>
          <p:nvPr>
            <p:ph type="sldImg"/>
          </p:nvPr>
        </p:nvSpPr>
        <p:spPr>
          <a:solidFill>
            <a:srgbClr val="FFFFFF"/>
          </a:solidFill>
          <a:ln/>
        </p:spPr>
      </p:sp>
      <p:sp>
        <p:nvSpPr>
          <p:cNvPr id="25604" name="Rectangle 3"/>
          <p:cNvSpPr>
            <a:spLocks noGrp="1" noChangeArrowheads="1"/>
          </p:cNvSpPr>
          <p:nvPr>
            <p:ph type="body" idx="1"/>
          </p:nvPr>
        </p:nvSpPr>
        <p:spPr>
          <a:xfrm>
            <a:off x="934720" y="4415790"/>
            <a:ext cx="5140960" cy="4183380"/>
          </a:xfrm>
          <a:solidFill>
            <a:srgbClr val="FFFFFF"/>
          </a:solidFill>
          <a:ln>
            <a:solidFill>
              <a:srgbClr val="000000"/>
            </a:solidFill>
          </a:ln>
        </p:spPr>
        <p:txBody>
          <a:bodyPr/>
          <a:lstStyle/>
          <a:p>
            <a:pPr eaLnBrk="1" hangingPunct="1"/>
            <a:r>
              <a:rPr lang="en-US" sz="1600" u="sng">
                <a:latin typeface="Arial" pitchFamily="-108" charset="0"/>
                <a:ea typeface="ＭＳ Ｐゴシック" pitchFamily="-108" charset="-128"/>
                <a:cs typeface="ＭＳ Ｐゴシック" pitchFamily="-108" charset="-128"/>
              </a:rPr>
              <a:t>CORNELL NOTE PAPER FORMAT</a:t>
            </a:r>
            <a:endParaRPr lang="en-US">
              <a:latin typeface="Arial" pitchFamily="-108" charset="0"/>
              <a:ea typeface="ＭＳ Ｐゴシック" pitchFamily="-108" charset="-128"/>
              <a:cs typeface="ＭＳ Ｐゴシック" pitchFamily="-108" charset="-128"/>
            </a:endParaRPr>
          </a:p>
          <a:p>
            <a:pPr eaLnBrk="1" hangingPunct="1">
              <a:buFontTx/>
              <a:buChar char="•"/>
            </a:pPr>
            <a:r>
              <a:rPr lang="en-US">
                <a:latin typeface="Arial" pitchFamily="-108" charset="0"/>
                <a:ea typeface="ＭＳ Ｐゴシック" pitchFamily="-108" charset="-128"/>
                <a:cs typeface="ＭＳ Ｐゴシック" pitchFamily="-108" charset="-128"/>
              </a:rPr>
              <a:t>Stress that any sheet of paper can be turned into Cornell note paper - </a:t>
            </a:r>
            <a:r>
              <a:rPr lang="en-US" b="1">
                <a:latin typeface="Arial" pitchFamily="-108" charset="0"/>
                <a:ea typeface="ＭＳ Ｐゴシック" pitchFamily="-108" charset="-128"/>
                <a:cs typeface="ＭＳ Ｐゴシック" pitchFamily="-108" charset="-128"/>
              </a:rPr>
              <a:t>or</a:t>
            </a:r>
            <a:r>
              <a:rPr lang="en-US">
                <a:latin typeface="Arial" pitchFamily="-108" charset="0"/>
                <a:ea typeface="ＭＳ Ｐゴシック" pitchFamily="-108" charset="-128"/>
                <a:cs typeface="ＭＳ Ｐゴシック" pitchFamily="-108" charset="-128"/>
              </a:rPr>
              <a:t> - hand out paper and have participants set up sheet while working through slide.</a:t>
            </a:r>
          </a:p>
          <a:p>
            <a:pPr eaLnBrk="1" hangingPunct="1">
              <a:buFontTx/>
              <a:buChar char="•"/>
            </a:pPr>
            <a:r>
              <a:rPr lang="en-US">
                <a:latin typeface="Arial" pitchFamily="-108" charset="0"/>
                <a:ea typeface="ＭＳ Ｐゴシック" pitchFamily="-108" charset="-128"/>
                <a:cs typeface="ＭＳ Ｐゴシック" pitchFamily="-108" charset="-128"/>
              </a:rPr>
              <a:t>The format causes students to process notes multiple times increasing memory, recall, and understanding.</a:t>
            </a:r>
          </a:p>
          <a:p>
            <a:pPr eaLnBrk="1" hangingPunct="1">
              <a:buFontTx/>
              <a:buChar char="•"/>
            </a:pPr>
            <a:r>
              <a:rPr lang="en-US" u="sng">
                <a:latin typeface="Arial" pitchFamily="-108" charset="0"/>
                <a:ea typeface="ＭＳ Ｐゴシック" pitchFamily="-108" charset="-128"/>
                <a:cs typeface="ＭＳ Ｐゴシック" pitchFamily="-108" charset="-128"/>
              </a:rPr>
              <a:t>Cornell Notes has 5 sections:</a:t>
            </a:r>
          </a:p>
          <a:p>
            <a:pPr eaLnBrk="1" hangingPunct="1"/>
            <a:r>
              <a:rPr lang="en-US">
                <a:latin typeface="Arial" pitchFamily="-108" charset="0"/>
                <a:ea typeface="ＭＳ Ｐゴシック" pitchFamily="-108" charset="-128"/>
                <a:cs typeface="ＭＳ Ｐゴシック" pitchFamily="-108" charset="-128"/>
              </a:rPr>
              <a:t>1. Heading</a:t>
            </a:r>
          </a:p>
          <a:p>
            <a:pPr eaLnBrk="1" hangingPunct="1"/>
            <a:r>
              <a:rPr lang="en-US">
                <a:latin typeface="Arial" pitchFamily="-108" charset="0"/>
                <a:ea typeface="ＭＳ Ｐゴシック" pitchFamily="-108" charset="-128"/>
                <a:cs typeface="ＭＳ Ｐゴシック" pitchFamily="-108" charset="-128"/>
              </a:rPr>
              <a:t>Name is imp. Because students exchange notes.  Class &amp; date helps keep notes organized in binder appropriately.</a:t>
            </a:r>
          </a:p>
          <a:p>
            <a:pPr eaLnBrk="1" hangingPunct="1"/>
            <a:r>
              <a:rPr lang="en-US">
                <a:latin typeface="Arial" pitchFamily="-108" charset="0"/>
                <a:ea typeface="ＭＳ Ｐゴシック" pitchFamily="-108" charset="-128"/>
                <a:cs typeface="ＭＳ Ｐゴシック" pitchFamily="-108" charset="-128"/>
              </a:rPr>
              <a:t>2. Topic</a:t>
            </a:r>
          </a:p>
          <a:p>
            <a:pPr eaLnBrk="1" hangingPunct="1"/>
            <a:r>
              <a:rPr lang="en-US">
                <a:latin typeface="Arial" pitchFamily="-108" charset="0"/>
                <a:ea typeface="ＭＳ Ｐゴシック" pitchFamily="-108" charset="-128"/>
                <a:cs typeface="ＭＳ Ｐゴシック" pitchFamily="-108" charset="-128"/>
              </a:rPr>
              <a:t>Focuses the content of the notes for the student.</a:t>
            </a:r>
          </a:p>
          <a:p>
            <a:pPr eaLnBrk="1" hangingPunct="1"/>
            <a:r>
              <a:rPr lang="en-US">
                <a:latin typeface="Arial" pitchFamily="-108" charset="0"/>
                <a:ea typeface="ＭＳ Ｐゴシック" pitchFamily="-108" charset="-128"/>
                <a:cs typeface="ＭＳ Ｐゴシック" pitchFamily="-108" charset="-128"/>
              </a:rPr>
              <a:t>3. Note section (rt. Side)</a:t>
            </a:r>
          </a:p>
          <a:p>
            <a:pPr eaLnBrk="1" hangingPunct="1"/>
            <a:r>
              <a:rPr lang="en-US">
                <a:latin typeface="Arial" pitchFamily="-108" charset="0"/>
                <a:ea typeface="ＭＳ Ｐゴシック" pitchFamily="-108" charset="-128"/>
                <a:cs typeface="ＭＳ Ｐゴシック" pitchFamily="-108" charset="-128"/>
              </a:rPr>
              <a:t>Where any info being presented in class is recorded.</a:t>
            </a:r>
          </a:p>
          <a:p>
            <a:pPr eaLnBrk="1" hangingPunct="1"/>
            <a:r>
              <a:rPr lang="en-US">
                <a:latin typeface="Arial" pitchFamily="-108" charset="0"/>
                <a:ea typeface="ＭＳ Ｐゴシック" pitchFamily="-108" charset="-128"/>
                <a:cs typeface="ＭＳ Ｐゴシック" pitchFamily="-108" charset="-128"/>
              </a:rPr>
              <a:t>4. Question Column</a:t>
            </a:r>
          </a:p>
          <a:p>
            <a:pPr eaLnBrk="1" hangingPunct="1"/>
            <a:r>
              <a:rPr lang="en-US">
                <a:latin typeface="Arial" pitchFamily="-108" charset="0"/>
                <a:ea typeface="ＭＳ Ｐゴシック" pitchFamily="-108" charset="-128"/>
                <a:cs typeface="ＭＳ Ｐゴシック" pitchFamily="-108" charset="-128"/>
              </a:rPr>
              <a:t>Students are responsible for completing after notes are taken.</a:t>
            </a:r>
          </a:p>
          <a:p>
            <a:pPr eaLnBrk="1" hangingPunct="1"/>
            <a:r>
              <a:rPr lang="en-US">
                <a:latin typeface="Arial" pitchFamily="-108" charset="0"/>
                <a:ea typeface="ＭＳ Ｐゴシック" pitchFamily="-108" charset="-128"/>
                <a:cs typeface="ＭＳ Ｐゴシック" pitchFamily="-108" charset="-128"/>
              </a:rPr>
              <a:t>5. Summary</a:t>
            </a:r>
          </a:p>
          <a:p>
            <a:pPr eaLnBrk="1" hangingPunct="1"/>
            <a:r>
              <a:rPr lang="en-US">
                <a:latin typeface="Arial" pitchFamily="-108" charset="0"/>
                <a:ea typeface="ＭＳ Ｐゴシック" pitchFamily="-108" charset="-128"/>
                <a:cs typeface="ＭＳ Ｐゴシック" pitchFamily="-108" charset="-128"/>
              </a:rPr>
              <a:t>Allows students to process notes in terms of big ideas.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A2772E57-BAC3-0541-AEF4-6F2F7F54ECF3}" type="slidenum">
              <a:rPr lang="en-US">
                <a:latin typeface="Arial" pitchFamily="-108" charset="0"/>
              </a:rPr>
              <a:pPr/>
              <a:t>19</a:t>
            </a:fld>
            <a:endParaRPr lang="en-US">
              <a:latin typeface="Arial" pitchFamily="-10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a:latin typeface="Arial" pitchFamily="-108" charset="0"/>
                <a:ea typeface="ＭＳ Ｐゴシック" pitchFamily="-108" charset="-128"/>
                <a:cs typeface="ＭＳ Ｐゴシック" pitchFamily="-108" charset="-128"/>
              </a:rPr>
              <a:t>Review</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E38042D-EB23-724A-BCAC-E29CED99840A}" type="slidenum">
              <a:rPr lang="en-US">
                <a:latin typeface="Arial" pitchFamily="-108" charset="0"/>
              </a:rPr>
              <a:pPr/>
              <a:t>20</a:t>
            </a:fld>
            <a:endParaRPr lang="en-US">
              <a:latin typeface="Arial" pitchFamily="-10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a:latin typeface="Arial" pitchFamily="-108" charset="0"/>
                <a:ea typeface="ＭＳ Ｐゴシック" pitchFamily="-108" charset="-128"/>
                <a:cs typeface="ＭＳ Ｐゴシック" pitchFamily="-108" charset="-128"/>
              </a:rPr>
              <a:t>Quickly review</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19FC874D-94E9-DD43-8282-473DE07D5442}" type="slidenum">
              <a:rPr lang="en-US">
                <a:latin typeface="Arial" pitchFamily="-108" charset="0"/>
              </a:rPr>
              <a:pPr/>
              <a:t>33</a:t>
            </a:fld>
            <a:endParaRPr lang="en-US">
              <a:latin typeface="Arial" pitchFamily="-10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a:latin typeface="Arial" pitchFamily="-108" charset="0"/>
                <a:ea typeface="ＭＳ Ｐゴシック" pitchFamily="-108" charset="-128"/>
                <a:cs typeface="ＭＳ Ｐゴシック" pitchFamily="-108" charset="-128"/>
              </a:rPr>
              <a:t>This section about summaries on Cornell Notes is extremely important. Most students have great difficulty writing summaries. The Cornell Notes summaries are an excellent scaffold into writing more complex content driven summaries.</a:t>
            </a:r>
          </a:p>
          <a:p>
            <a:pPr eaLnBrk="1" hangingPunct="1"/>
            <a:r>
              <a:rPr lang="en-US">
                <a:latin typeface="Arial" pitchFamily="-108" charset="0"/>
                <a:ea typeface="ＭＳ Ｐゴシック" pitchFamily="-108" charset="-128"/>
                <a:cs typeface="ＭＳ Ｐゴシック" pitchFamily="-108" charset="-128"/>
              </a:rPr>
              <a:t>Pay particular attention to explaining the difference between synthesis summary and reflective summary.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19FC874D-94E9-DD43-8282-473DE07D5442}" type="slidenum">
              <a:rPr lang="en-US">
                <a:latin typeface="Arial" pitchFamily="-108" charset="0"/>
              </a:rPr>
              <a:pPr/>
              <a:t>34</a:t>
            </a:fld>
            <a:endParaRPr lang="en-US">
              <a:latin typeface="Arial" pitchFamily="-10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a:latin typeface="Arial" pitchFamily="-108" charset="0"/>
                <a:ea typeface="ＭＳ Ｐゴシック" pitchFamily="-108" charset="-128"/>
                <a:cs typeface="ＭＳ Ｐゴシック" pitchFamily="-108" charset="-128"/>
              </a:rPr>
              <a:t>This section about summaries on Cornell Notes is extremely important. Most students have great difficulty writing summaries. The Cornell Notes summaries are an excellent scaffold into writing more complex content driven summaries.</a:t>
            </a:r>
          </a:p>
          <a:p>
            <a:pPr eaLnBrk="1" hangingPunct="1"/>
            <a:r>
              <a:rPr lang="en-US">
                <a:latin typeface="Arial" pitchFamily="-108" charset="0"/>
                <a:ea typeface="ＭＳ Ｐゴシック" pitchFamily="-108" charset="-128"/>
                <a:cs typeface="ＭＳ Ｐゴシック" pitchFamily="-108" charset="-128"/>
              </a:rPr>
              <a:t>Pay particular attention to explaining the difference between synthesis summary and reflective summary.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AAD5B70-92C4-AC42-AAE9-4257B7CF910B}" type="datetimeFigureOut">
              <a:rPr lang="en-US" smtClean="0"/>
              <a:pPr/>
              <a:t>8/19/2014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A7E4D0E-6EAB-964F-9E12-D4E005ACF62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AD5B70-92C4-AC42-AAE9-4257B7CF910B}" type="datetimeFigureOut">
              <a:rPr lang="en-US" smtClean="0"/>
              <a:pPr/>
              <a:t>8/19/2014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E4D0E-6EAB-964F-9E12-D4E005ACF6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AD5B70-92C4-AC42-AAE9-4257B7CF910B}" type="datetimeFigureOut">
              <a:rPr lang="en-US" smtClean="0"/>
              <a:pPr/>
              <a:t>8/19/2014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E4D0E-6EAB-964F-9E12-D4E005ACF62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smtClean="0"/>
            </a:lvl1pPr>
          </a:lstStyle>
          <a:p>
            <a:fld id="{1D1F5D81-4BF4-0B45-AB63-9FBFBF04CF8C}" type="slidenum">
              <a:rPr lang="en-US"/>
              <a:pPr/>
              <a:t>‹#›</a:t>
            </a:fld>
            <a:endParaRPr lang="en-US"/>
          </a:p>
        </p:txBody>
      </p:sp>
    </p:spTree>
    <p:extLst>
      <p:ext uri="{BB962C8B-B14F-4D97-AF65-F5344CB8AC3E}">
        <p14:creationId xmlns:p14="http://schemas.microsoft.com/office/powerpoint/2010/main" val="537270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AD5B70-92C4-AC42-AAE9-4257B7CF910B}" type="datetimeFigureOut">
              <a:rPr lang="en-US" smtClean="0"/>
              <a:pPr/>
              <a:t>8/19/2014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E4D0E-6EAB-964F-9E12-D4E005ACF6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AAD5B70-92C4-AC42-AAE9-4257B7CF910B}" type="datetimeFigureOut">
              <a:rPr lang="en-US" smtClean="0"/>
              <a:pPr/>
              <a:t>8/19/2014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E4D0E-6EAB-964F-9E12-D4E005ACF62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AAD5B70-92C4-AC42-AAE9-4257B7CF910B}" type="datetimeFigureOut">
              <a:rPr lang="en-US" smtClean="0"/>
              <a:pPr/>
              <a:t>8/19/2014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E4D0E-6EAB-964F-9E12-D4E005ACF6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AAD5B70-92C4-AC42-AAE9-4257B7CF910B}" type="datetimeFigureOut">
              <a:rPr lang="en-US" smtClean="0"/>
              <a:pPr/>
              <a:t>8/19/2014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7E4D0E-6EAB-964F-9E12-D4E005ACF6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AAD5B70-92C4-AC42-AAE9-4257B7CF910B}" type="datetimeFigureOut">
              <a:rPr lang="en-US" smtClean="0"/>
              <a:pPr/>
              <a:t>8/19/2014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7E4D0E-6EAB-964F-9E12-D4E005ACF6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AD5B70-92C4-AC42-AAE9-4257B7CF910B}" type="datetimeFigureOut">
              <a:rPr lang="en-US" smtClean="0"/>
              <a:pPr/>
              <a:t>8/19/2014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7E4D0E-6EAB-964F-9E12-D4E005ACF6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AAD5B70-92C4-AC42-AAE9-4257B7CF910B}" type="datetimeFigureOut">
              <a:rPr lang="en-US" smtClean="0"/>
              <a:pPr/>
              <a:t>8/19/2014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E4D0E-6EAB-964F-9E12-D4E005ACF6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AAD5B70-92C4-AC42-AAE9-4257B7CF910B}" type="datetimeFigureOut">
              <a:rPr lang="en-US" smtClean="0"/>
              <a:pPr/>
              <a:t>8/19/2014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A7E4D0E-6EAB-964F-9E12-D4E005ACF62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AAD5B70-92C4-AC42-AAE9-4257B7CF910B}" type="datetimeFigureOut">
              <a:rPr lang="en-US" smtClean="0"/>
              <a:pPr/>
              <a:t>8/19/2014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A7E4D0E-6EAB-964F-9E12-D4E005ACF62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mailto:jschaller@wvusd.k12.ca.u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hyperlink" Target="http://www.wpclipart.com/money/dollar_symbol/money_symbol.png" TargetMode="External"/><Relationship Id="rId1" Type="http://schemas.openxmlformats.org/officeDocument/2006/relationships/slideLayout" Target="../slideLayouts/slideLayout2.xml"/><Relationship Id="rId6" Type="http://schemas.openxmlformats.org/officeDocument/2006/relationships/hyperlink" Target="http://images.google.com/imgres?imgurl=http://www1.istockphoto.com/file_thumbview_approve/2741452/2/istockphoto_2741452_british_flag.jpg&amp;imgrefurl=http://www.istockphoto.com/file_closeup/?id=2741452&amp;refnum=493681&amp;h=380&amp;w=317&amp;sz=59&amp;hl=en&amp;start=10&amp;um=1&amp;tbnid=v1VxJJdXGGtAXM:&amp;tbnh=123&amp;tbnw=103&amp;prev=/images?q=british+flag&amp;svnum=10&amp;um=1&amp;hl=en&amp;rls=TSHA,TSHA:2005-45,TSHA:en" TargetMode="External"/><Relationship Id="rId5" Type="http://schemas.openxmlformats.org/officeDocument/2006/relationships/image" Target="../media/image9.jpeg"/><Relationship Id="rId4" Type="http://schemas.openxmlformats.org/officeDocument/2006/relationships/hyperlink" Target="http://images.google.com/imgres?imgurl=http://wasalaam.files.wordpress.com/2006/07/140px-christian_cross.png&amp;imgrefurl=http://wasalaam.wordpress.com/2006/07/28/jesus-christ-in-christianity-and-islam/&amp;h=195&amp;w=140&amp;sz=1&amp;hl=en&amp;start=14&amp;um=1&amp;tbnid=QUo1U9YxFj61FM:&amp;tbnh=104&amp;tbnw=75&amp;prev=/images?q=christanity+cross&amp;svnum=10&amp;um=1&amp;hl=en&amp;rls=TSHA,TSHA:2005-45,TSHA:e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bit.ly/1uQmeC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144"/>
            <a:ext cx="8001000" cy="1143000"/>
          </a:xfrm>
        </p:spPr>
        <p:txBody>
          <a:bodyPr>
            <a:normAutofit fontScale="90000"/>
          </a:bodyPr>
          <a:lstStyle/>
          <a:p>
            <a:r>
              <a:rPr lang="en-US" b="1" u="sng" dirty="0" smtClean="0"/>
              <a:t>Welcome to Ms. Schaller’s Class</a:t>
            </a:r>
            <a:endParaRPr lang="en-US" b="1" u="sng"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667000"/>
            <a:ext cx="6232928" cy="4796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0" y="1126856"/>
            <a:ext cx="9143999" cy="5731144"/>
          </a:xfrm>
        </p:spPr>
        <p:txBody>
          <a:bodyPr>
            <a:normAutofit/>
          </a:bodyPr>
          <a:lstStyle/>
          <a:p>
            <a:r>
              <a:rPr lang="en-US" sz="3200" b="1" dirty="0" smtClean="0"/>
              <a:t>On your notecard write:</a:t>
            </a:r>
          </a:p>
          <a:p>
            <a:pPr lvl="1"/>
            <a:r>
              <a:rPr lang="en-US" sz="3000" b="1" dirty="0" smtClean="0"/>
              <a:t>Last, first name, 2o points </a:t>
            </a:r>
            <a:r>
              <a:rPr lang="en-US" sz="3000" b="1" dirty="0"/>
              <a:t>(</a:t>
            </a:r>
            <a:r>
              <a:rPr lang="en-US" sz="2700" b="1" dirty="0" smtClean="0"/>
              <a:t>Leave the rest blank) </a:t>
            </a:r>
          </a:p>
          <a:p>
            <a:pPr lvl="1"/>
            <a:r>
              <a:rPr lang="en-US" sz="3000" b="1" dirty="0" smtClean="0"/>
              <a:t>Three things I should know about you (back)</a:t>
            </a:r>
          </a:p>
          <a:p>
            <a:pPr marL="0" indent="0">
              <a:buNone/>
            </a:pPr>
            <a:endParaRPr lang="en-US" dirty="0" smtClean="0"/>
          </a:p>
          <a:p>
            <a:pPr>
              <a:buNone/>
            </a:pPr>
            <a:endParaRPr lang="en-US" dirty="0"/>
          </a:p>
        </p:txBody>
      </p:sp>
      <p:sp>
        <p:nvSpPr>
          <p:cNvPr id="4" name="TextBox 3"/>
          <p:cNvSpPr txBox="1"/>
          <p:nvPr/>
        </p:nvSpPr>
        <p:spPr>
          <a:xfrm rot="21374723">
            <a:off x="2281807" y="3438833"/>
            <a:ext cx="4962648" cy="461665"/>
          </a:xfrm>
          <a:prstGeom prst="rect">
            <a:avLst/>
          </a:prstGeom>
          <a:noFill/>
        </p:spPr>
        <p:txBody>
          <a:bodyPr wrap="square" rtlCol="0">
            <a:spAutoFit/>
          </a:bodyPr>
          <a:lstStyle/>
          <a:p>
            <a:r>
              <a:rPr lang="en-US" sz="2400" b="1" dirty="0" smtClean="0"/>
              <a:t>Doe, John 		20 points</a:t>
            </a:r>
            <a:endParaRPr lang="en-US" sz="2400" b="1" dirty="0"/>
          </a:p>
        </p:txBody>
      </p:sp>
      <p:sp>
        <p:nvSpPr>
          <p:cNvPr id="5" name="Oval 4"/>
          <p:cNvSpPr/>
          <p:nvPr/>
        </p:nvSpPr>
        <p:spPr>
          <a:xfrm>
            <a:off x="6553200" y="3473253"/>
            <a:ext cx="381000" cy="39282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09800" y="5443"/>
            <a:ext cx="8229600" cy="838200"/>
          </a:xfrm>
        </p:spPr>
        <p:txBody>
          <a:bodyPr/>
          <a:lstStyle/>
          <a:p>
            <a:r>
              <a:rPr lang="en-US" b="1" u="sng" dirty="0" smtClean="0">
                <a:solidFill>
                  <a:schemeClr val="tx1"/>
                </a:solidFill>
              </a:rPr>
              <a:t>Make-up Work</a:t>
            </a:r>
            <a:endParaRPr lang="en-US" b="1" u="sng" dirty="0">
              <a:solidFill>
                <a:schemeClr val="tx1"/>
              </a:solidFill>
            </a:endParaRPr>
          </a:p>
        </p:txBody>
      </p:sp>
      <p:sp>
        <p:nvSpPr>
          <p:cNvPr id="8195" name="Rectangle 3"/>
          <p:cNvSpPr>
            <a:spLocks noGrp="1" noChangeArrowheads="1"/>
          </p:cNvSpPr>
          <p:nvPr>
            <p:ph type="body" idx="1"/>
          </p:nvPr>
        </p:nvSpPr>
        <p:spPr>
          <a:xfrm>
            <a:off x="-25400" y="887186"/>
            <a:ext cx="9144000" cy="6096000"/>
          </a:xfrm>
        </p:spPr>
        <p:txBody>
          <a:bodyPr>
            <a:normAutofit/>
          </a:bodyPr>
          <a:lstStyle/>
          <a:p>
            <a:r>
              <a:rPr lang="en-US" sz="3200" dirty="0" smtClean="0"/>
              <a:t>You must make up all work from absences. </a:t>
            </a:r>
            <a:r>
              <a:rPr lang="en-US" sz="3200" dirty="0"/>
              <a:t> </a:t>
            </a:r>
          </a:p>
          <a:p>
            <a:r>
              <a:rPr lang="en-US" sz="3200" dirty="0" smtClean="0"/>
              <a:t>It is your responsibility to find out what you missed. </a:t>
            </a:r>
          </a:p>
          <a:p>
            <a:pPr lvl="1"/>
            <a:r>
              <a:rPr lang="en-US" sz="3200" dirty="0" smtClean="0"/>
              <a:t>Ask a friend, use the website, or look at the sample notebook to find out what you missed. Ms. Schaller’s email is </a:t>
            </a:r>
            <a:r>
              <a:rPr lang="en-US" sz="3200" dirty="0" smtClean="0">
                <a:hlinkClick r:id="rId2"/>
              </a:rPr>
              <a:t>jschaller@wvusd.k12.ca.us</a:t>
            </a:r>
            <a:endParaRPr lang="en-US" sz="3200" dirty="0" smtClean="0"/>
          </a:p>
          <a:p>
            <a:pPr lvl="1"/>
            <a:r>
              <a:rPr lang="en-US" sz="3200" dirty="0" smtClean="0"/>
              <a:t>Worksheets will be on the counter or the folders posted on the walls. </a:t>
            </a:r>
          </a:p>
          <a:p>
            <a:pPr lvl="1"/>
            <a:r>
              <a:rPr lang="en-US" sz="3200" dirty="0" smtClean="0"/>
              <a:t>Work must be completed by the Friday after you absence to receive full credit. </a:t>
            </a:r>
            <a:endParaRPr lang="en-US" sz="3200" dirty="0"/>
          </a:p>
        </p:txBody>
      </p:sp>
    </p:spTree>
    <p:extLst>
      <p:ext uri="{BB962C8B-B14F-4D97-AF65-F5344CB8AC3E}">
        <p14:creationId xmlns:p14="http://schemas.microsoft.com/office/powerpoint/2010/main" val="2911616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514600" y="152400"/>
            <a:ext cx="8229600" cy="1143000"/>
          </a:xfrm>
        </p:spPr>
        <p:txBody>
          <a:bodyPr/>
          <a:lstStyle/>
          <a:p>
            <a:r>
              <a:rPr lang="en-US" b="1" u="sng" dirty="0" smtClean="0">
                <a:solidFill>
                  <a:schemeClr val="tx1"/>
                </a:solidFill>
              </a:rPr>
              <a:t>Emergencies </a:t>
            </a:r>
            <a:endParaRPr lang="en-US" b="1" u="sng" dirty="0">
              <a:solidFill>
                <a:schemeClr val="tx1"/>
              </a:solidFill>
            </a:endParaRPr>
          </a:p>
        </p:txBody>
      </p:sp>
      <p:sp>
        <p:nvSpPr>
          <p:cNvPr id="8195" name="Rectangle 3"/>
          <p:cNvSpPr>
            <a:spLocks noGrp="1" noChangeArrowheads="1"/>
          </p:cNvSpPr>
          <p:nvPr>
            <p:ph type="body" idx="1"/>
          </p:nvPr>
        </p:nvSpPr>
        <p:spPr>
          <a:xfrm>
            <a:off x="0" y="1295400"/>
            <a:ext cx="9144000" cy="6324600"/>
          </a:xfrm>
        </p:spPr>
        <p:txBody>
          <a:bodyPr>
            <a:normAutofit fontScale="92500" lnSpcReduction="10000"/>
          </a:bodyPr>
          <a:lstStyle/>
          <a:p>
            <a:pPr lvl="0"/>
            <a:r>
              <a:rPr lang="en-US" sz="3600" dirty="0"/>
              <a:t>Stop </a:t>
            </a:r>
            <a:r>
              <a:rPr lang="en-US" sz="3600" dirty="0" smtClean="0"/>
              <a:t>, exit, go to your homeroom meeting place, and wait. </a:t>
            </a:r>
          </a:p>
          <a:p>
            <a:pPr lvl="0"/>
            <a:r>
              <a:rPr lang="en-US" sz="3600" dirty="0" smtClean="0"/>
              <a:t>If I am hurt or absent:</a:t>
            </a:r>
          </a:p>
          <a:p>
            <a:pPr lvl="1"/>
            <a:r>
              <a:rPr lang="en-US" sz="3400" dirty="0" smtClean="0"/>
              <a:t>In a fire drill: show the sub the clipboard. Direct them to my meeting spot, c102. Go meet your homeroom.  </a:t>
            </a:r>
          </a:p>
          <a:p>
            <a:pPr lvl="1"/>
            <a:r>
              <a:rPr lang="en-US" sz="3400" dirty="0" smtClean="0"/>
              <a:t>In a real emergency: The student monitor </a:t>
            </a:r>
            <a:r>
              <a:rPr lang="en-US" sz="3400" dirty="0"/>
              <a:t>will pick up Ms. Schaller’s </a:t>
            </a:r>
            <a:r>
              <a:rPr lang="en-US" sz="3400" dirty="0" smtClean="0"/>
              <a:t>clipboard and put the green sticker on the door. If someone is hurt or stuck in the room, put the red sticker on the door. Tell Mr. Garcia, or another adult that Ms. Schaller if hurt or missing. </a:t>
            </a:r>
            <a:endParaRPr lang="en-US" sz="3400" dirty="0"/>
          </a:p>
          <a:p>
            <a:pPr lvl="0"/>
            <a:r>
              <a:rPr lang="en-US" dirty="0"/>
              <a:t>	</a:t>
            </a:r>
            <a:endParaRPr lang="en-US" dirty="0">
              <a:solidFill>
                <a:srgbClr val="FF9933"/>
              </a:solidFill>
            </a:endParaRPr>
          </a:p>
        </p:txBody>
      </p:sp>
    </p:spTree>
    <p:extLst>
      <p:ext uri="{BB962C8B-B14F-4D97-AF65-F5344CB8AC3E}">
        <p14:creationId xmlns:p14="http://schemas.microsoft.com/office/powerpoint/2010/main" val="1018171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Bingo </a:t>
            </a:r>
            <a:endParaRPr lang="en-US" dirty="0"/>
          </a:p>
        </p:txBody>
      </p:sp>
      <p:pic>
        <p:nvPicPr>
          <p:cNvPr id="4" name="Getting To Know You - Marni Nixon (Deborah Kerr original version).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6629400" y="4953000"/>
            <a:ext cx="609600" cy="609600"/>
          </a:xfrm>
        </p:spPr>
      </p:pic>
    </p:spTree>
    <p:extLst>
      <p:ext uri="{BB962C8B-B14F-4D97-AF65-F5344CB8AC3E}">
        <p14:creationId xmlns:p14="http://schemas.microsoft.com/office/powerpoint/2010/main" val="37416623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113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846" y="304800"/>
            <a:ext cx="8229600" cy="1143000"/>
          </a:xfrm>
        </p:spPr>
        <p:txBody>
          <a:bodyPr/>
          <a:lstStyle/>
          <a:p>
            <a:r>
              <a:rPr lang="en-US" b="1" dirty="0" smtClean="0"/>
              <a:t>	Personal History Letters: </a:t>
            </a:r>
            <a:endParaRPr lang="en-US" b="1" dirty="0"/>
          </a:p>
        </p:txBody>
      </p:sp>
      <p:sp>
        <p:nvSpPr>
          <p:cNvPr id="3" name="Content Placeholder 2"/>
          <p:cNvSpPr>
            <a:spLocks noGrp="1"/>
          </p:cNvSpPr>
          <p:nvPr>
            <p:ph idx="1"/>
          </p:nvPr>
        </p:nvSpPr>
        <p:spPr>
          <a:xfrm>
            <a:off x="0" y="1447800"/>
            <a:ext cx="8915400" cy="5334000"/>
          </a:xfrm>
        </p:spPr>
        <p:txBody>
          <a:bodyPr>
            <a:normAutofit lnSpcReduction="10000"/>
          </a:bodyPr>
          <a:lstStyle/>
          <a:p>
            <a:r>
              <a:rPr lang="en-US" b="1" u="sng" dirty="0"/>
              <a:t>A letter to your teacher</a:t>
            </a:r>
            <a:endParaRPr lang="en-US" dirty="0"/>
          </a:p>
          <a:p>
            <a:r>
              <a:rPr lang="en-US" dirty="0" smtClean="0"/>
              <a:t>Answer </a:t>
            </a:r>
            <a:r>
              <a:rPr lang="en-US" dirty="0"/>
              <a:t>the following question in </a:t>
            </a:r>
            <a:r>
              <a:rPr lang="en-US" u="sng" dirty="0"/>
              <a:t>complete sentences</a:t>
            </a:r>
            <a:r>
              <a:rPr lang="en-US" b="1" dirty="0"/>
              <a:t>. </a:t>
            </a:r>
            <a:endParaRPr lang="en-US" b="1" dirty="0" smtClean="0"/>
          </a:p>
          <a:p>
            <a:pPr lvl="1"/>
            <a:r>
              <a:rPr lang="en-US" dirty="0" smtClean="0"/>
              <a:t>What </a:t>
            </a:r>
            <a:r>
              <a:rPr lang="en-US" dirty="0"/>
              <a:t>is your name? Do you have a nickname you </a:t>
            </a:r>
            <a:r>
              <a:rPr lang="en-US" dirty="0" smtClean="0"/>
              <a:t>prefer?</a:t>
            </a:r>
          </a:p>
          <a:p>
            <a:pPr lvl="1"/>
            <a:r>
              <a:rPr lang="en-US" dirty="0" smtClean="0"/>
              <a:t>Where </a:t>
            </a:r>
            <a:r>
              <a:rPr lang="en-US" dirty="0"/>
              <a:t>were you born?</a:t>
            </a:r>
          </a:p>
          <a:p>
            <a:pPr lvl="1"/>
            <a:r>
              <a:rPr lang="en-US" dirty="0"/>
              <a:t>When is your birthday?</a:t>
            </a:r>
          </a:p>
          <a:p>
            <a:pPr lvl="1"/>
            <a:r>
              <a:rPr lang="en-US" dirty="0"/>
              <a:t>What are your passions in life?</a:t>
            </a:r>
          </a:p>
          <a:p>
            <a:pPr lvl="1"/>
            <a:r>
              <a:rPr lang="en-US" dirty="0" smtClean="0"/>
              <a:t>What </a:t>
            </a:r>
            <a:r>
              <a:rPr lang="en-US" dirty="0"/>
              <a:t>is one unique thing about you</a:t>
            </a:r>
            <a:r>
              <a:rPr lang="en-US" dirty="0" smtClean="0"/>
              <a:t>?</a:t>
            </a:r>
          </a:p>
          <a:p>
            <a:pPr lvl="1"/>
            <a:r>
              <a:rPr lang="en-US" dirty="0" smtClean="0"/>
              <a:t>What is unique about your family or traditions?</a:t>
            </a:r>
            <a:endParaRPr lang="en-US" dirty="0"/>
          </a:p>
          <a:p>
            <a:pPr lvl="1"/>
            <a:r>
              <a:rPr lang="en-US" dirty="0" smtClean="0"/>
              <a:t>What </a:t>
            </a:r>
            <a:r>
              <a:rPr lang="en-US" dirty="0"/>
              <a:t>do you want to do when you grow up?</a:t>
            </a:r>
          </a:p>
          <a:p>
            <a:pPr lvl="1"/>
            <a:r>
              <a:rPr lang="en-US" dirty="0"/>
              <a:t>How do you study/learn best? </a:t>
            </a:r>
          </a:p>
          <a:p>
            <a:pPr lvl="1"/>
            <a:r>
              <a:rPr lang="en-US" dirty="0"/>
              <a:t>What expectations do you have of </a:t>
            </a:r>
            <a:r>
              <a:rPr lang="en-US" dirty="0" smtClean="0"/>
              <a:t>Ms. Schaller and </a:t>
            </a:r>
            <a:r>
              <a:rPr lang="en-US" dirty="0"/>
              <a:t>this class?</a:t>
            </a:r>
          </a:p>
          <a:p>
            <a:pPr lvl="1"/>
            <a:r>
              <a:rPr lang="en-US" dirty="0"/>
              <a:t>What can </a:t>
            </a:r>
            <a:r>
              <a:rPr lang="en-US" dirty="0" smtClean="0"/>
              <a:t>Ms. Schaller expect </a:t>
            </a:r>
            <a:r>
              <a:rPr lang="en-US" dirty="0"/>
              <a:t>of you as a student?</a:t>
            </a:r>
          </a:p>
          <a:p>
            <a:endParaRPr lang="en-US" dirty="0"/>
          </a:p>
        </p:txBody>
      </p:sp>
    </p:spTree>
    <p:extLst>
      <p:ext uri="{BB962C8B-B14F-4D97-AF65-F5344CB8AC3E}">
        <p14:creationId xmlns:p14="http://schemas.microsoft.com/office/powerpoint/2010/main" val="1167608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846" y="304800"/>
            <a:ext cx="8229600" cy="1143000"/>
          </a:xfrm>
        </p:spPr>
        <p:txBody>
          <a:bodyPr/>
          <a:lstStyle/>
          <a:p>
            <a:r>
              <a:rPr lang="en-US" b="1" dirty="0" smtClean="0"/>
              <a:t>	Personal History Letters: </a:t>
            </a:r>
            <a:endParaRPr lang="en-US" b="1" dirty="0"/>
          </a:p>
        </p:txBody>
      </p:sp>
      <p:sp>
        <p:nvSpPr>
          <p:cNvPr id="3" name="Content Placeholder 2"/>
          <p:cNvSpPr>
            <a:spLocks noGrp="1"/>
          </p:cNvSpPr>
          <p:nvPr>
            <p:ph idx="1"/>
          </p:nvPr>
        </p:nvSpPr>
        <p:spPr>
          <a:xfrm>
            <a:off x="0" y="1447800"/>
            <a:ext cx="8915400" cy="5334000"/>
          </a:xfrm>
        </p:spPr>
        <p:txBody>
          <a:bodyPr>
            <a:normAutofit lnSpcReduction="10000"/>
          </a:bodyPr>
          <a:lstStyle/>
          <a:p>
            <a:pPr marL="0" indent="0">
              <a:buNone/>
            </a:pPr>
            <a:r>
              <a:rPr lang="en-US" dirty="0" smtClean="0"/>
              <a:t>Dear </a:t>
            </a:r>
            <a:r>
              <a:rPr lang="en-US" dirty="0"/>
              <a:t>C</a:t>
            </a:r>
            <a:r>
              <a:rPr lang="en-US" dirty="0" smtClean="0"/>
              <a:t>lass</a:t>
            </a:r>
            <a:r>
              <a:rPr lang="en-US" dirty="0"/>
              <a:t>,</a:t>
            </a:r>
          </a:p>
          <a:p>
            <a:pPr marL="0" indent="0">
              <a:buNone/>
            </a:pPr>
            <a:r>
              <a:rPr lang="en-US" dirty="0" smtClean="0"/>
              <a:t>	My </a:t>
            </a:r>
            <a:r>
              <a:rPr lang="en-US" dirty="0"/>
              <a:t>name is Ms. Schaller. I was born and raised in Northern Idaho in a beautiful town called Coeur d’ </a:t>
            </a:r>
            <a:r>
              <a:rPr lang="en-US" dirty="0" err="1"/>
              <a:t>Alene</a:t>
            </a:r>
            <a:r>
              <a:rPr lang="en-US" dirty="0"/>
              <a:t>. My birthday is July 14</a:t>
            </a:r>
            <a:r>
              <a:rPr lang="en-US" baseline="30000" dirty="0"/>
              <a:t>th</a:t>
            </a:r>
            <a:r>
              <a:rPr lang="en-US" dirty="0"/>
              <a:t> and I just turned thirty!  I have a few passions in life; the outdoors, running, education, and travel.  I’m not a huge sports fan but love to go to </a:t>
            </a:r>
            <a:r>
              <a:rPr lang="en-US" dirty="0" smtClean="0"/>
              <a:t>Dodgers </a:t>
            </a:r>
            <a:r>
              <a:rPr lang="en-US" dirty="0"/>
              <a:t>and LA Galaxy games with my friends. One thing that makes </a:t>
            </a:r>
            <a:r>
              <a:rPr lang="en-US" dirty="0" smtClean="0"/>
              <a:t>me </a:t>
            </a:r>
            <a:r>
              <a:rPr lang="en-US" dirty="0"/>
              <a:t>unique is my crazy hair. It was straight when I was little, super curly until I was twenty five, and is not only wavy. It’s crazy. My family is small and we like to be outside camping, running, hiking, and biking. My grandpa and grandma are my favorite two people in the world. My grandpa was a model maker for an aeronautics company and fought in World War II in the Coast Guard.  </a:t>
            </a:r>
          </a:p>
          <a:p>
            <a:endParaRPr lang="en-US" dirty="0"/>
          </a:p>
        </p:txBody>
      </p:sp>
    </p:spTree>
    <p:extLst>
      <p:ext uri="{BB962C8B-B14F-4D97-AF65-F5344CB8AC3E}">
        <p14:creationId xmlns:p14="http://schemas.microsoft.com/office/powerpoint/2010/main" val="4010103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omework-highlights-color.gif"/>
          <p:cNvPicPr>
            <a:picLocks noGrp="1" noChangeAspect="1"/>
          </p:cNvPicPr>
          <p:nvPr>
            <p:ph idx="1"/>
          </p:nvPr>
        </p:nvPicPr>
        <p:blipFill>
          <a:blip r:embed="rId2"/>
          <a:stretch>
            <a:fillRect/>
          </a:stretch>
        </p:blipFill>
        <p:spPr>
          <a:xfrm>
            <a:off x="5791200" y="2377966"/>
            <a:ext cx="2932555" cy="3922180"/>
          </a:xfrm>
        </p:spPr>
      </p:pic>
      <p:sp>
        <p:nvSpPr>
          <p:cNvPr id="4" name="Rectangle 3"/>
          <p:cNvSpPr/>
          <p:nvPr/>
        </p:nvSpPr>
        <p:spPr>
          <a:xfrm>
            <a:off x="381000" y="533400"/>
            <a:ext cx="8626534" cy="1631216"/>
          </a:xfrm>
          <a:prstGeom prst="rect">
            <a:avLst/>
          </a:prstGeom>
        </p:spPr>
        <p:txBody>
          <a:bodyPr wrap="square">
            <a:spAutoFit/>
          </a:bodyPr>
          <a:lstStyle/>
          <a:p>
            <a:pPr lvl="0" defTabSz="914400">
              <a:spcBef>
                <a:spcPct val="0"/>
              </a:spcBef>
            </a:pPr>
            <a:r>
              <a:rPr lang="en-US" sz="5000" dirty="0" smtClean="0">
                <a:solidFill>
                  <a:srgbClr val="04617B"/>
                </a:solidFill>
                <a:latin typeface="Calibri"/>
                <a:ea typeface="+mj-ea"/>
                <a:cs typeface="+mj-cs"/>
              </a:rPr>
              <a:t/>
            </a:r>
            <a:br>
              <a:rPr lang="en-US" sz="5000" dirty="0" smtClean="0">
                <a:solidFill>
                  <a:srgbClr val="04617B"/>
                </a:solidFill>
                <a:latin typeface="Calibri"/>
                <a:ea typeface="+mj-ea"/>
                <a:cs typeface="+mj-cs"/>
              </a:rPr>
            </a:br>
            <a:r>
              <a:rPr lang="en-US" sz="5000" dirty="0" smtClean="0">
                <a:solidFill>
                  <a:srgbClr val="04617B"/>
                </a:solidFill>
                <a:latin typeface="Calibri"/>
                <a:ea typeface="+mj-ea"/>
                <a:cs typeface="+mj-cs"/>
              </a:rPr>
              <a:t>1) Personal History Letter </a:t>
            </a:r>
          </a:p>
        </p:txBody>
      </p:sp>
    </p:spTree>
    <p:extLst>
      <p:ext uri="{BB962C8B-B14F-4D97-AF65-F5344CB8AC3E}">
        <p14:creationId xmlns:p14="http://schemas.microsoft.com/office/powerpoint/2010/main" val="3867680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en-US" b="1" u="sng" dirty="0" smtClean="0"/>
              <a:t>DO NOW</a:t>
            </a:r>
            <a:endParaRPr lang="en-US" b="1" u="sng" dirty="0"/>
          </a:p>
        </p:txBody>
      </p:sp>
      <p:sp>
        <p:nvSpPr>
          <p:cNvPr id="3" name="Content Placeholder 2"/>
          <p:cNvSpPr>
            <a:spLocks noGrp="1"/>
          </p:cNvSpPr>
          <p:nvPr>
            <p:ph idx="1"/>
          </p:nvPr>
        </p:nvSpPr>
        <p:spPr>
          <a:xfrm>
            <a:off x="457200" y="1524000"/>
            <a:ext cx="8229600" cy="4800600"/>
          </a:xfrm>
        </p:spPr>
        <p:txBody>
          <a:bodyPr>
            <a:normAutofit/>
          </a:bodyPr>
          <a:lstStyle/>
          <a:p>
            <a:r>
              <a:rPr lang="en-US" sz="3600" b="1" dirty="0" smtClean="0"/>
              <a:t>Set-up Cornell </a:t>
            </a:r>
            <a:r>
              <a:rPr lang="en-US" sz="3600" b="1" dirty="0"/>
              <a:t>N</a:t>
            </a:r>
            <a:r>
              <a:rPr lang="en-US" sz="3600" b="1" dirty="0" smtClean="0"/>
              <a:t>otes on a piece of notebook paper (if you know how).</a:t>
            </a:r>
          </a:p>
          <a:p>
            <a:r>
              <a:rPr lang="en-US" sz="3600" b="1" dirty="0" smtClean="0"/>
              <a:t>Get </a:t>
            </a:r>
            <a:r>
              <a:rPr lang="en-US" sz="3600" b="1" dirty="0" smtClean="0"/>
              <a:t>out:</a:t>
            </a:r>
          </a:p>
          <a:p>
            <a:pPr lvl="1"/>
            <a:r>
              <a:rPr lang="en-US" sz="3600" dirty="0" smtClean="0"/>
              <a:t>Planners/homework</a:t>
            </a:r>
          </a:p>
          <a:p>
            <a:pPr lvl="1"/>
            <a:r>
              <a:rPr lang="en-US" sz="3600" dirty="0" smtClean="0"/>
              <a:t>A piece of paper</a:t>
            </a:r>
          </a:p>
        </p:txBody>
      </p:sp>
      <p:sp>
        <p:nvSpPr>
          <p:cNvPr id="4" name="Title 1"/>
          <p:cNvSpPr txBox="1">
            <a:spLocks/>
          </p:cNvSpPr>
          <p:nvPr/>
        </p:nvSpPr>
        <p:spPr>
          <a:xfrm>
            <a:off x="457200" y="704088"/>
            <a:ext cx="8229600" cy="1143000"/>
          </a:xfrm>
          <a:prstGeom prst="rect">
            <a:avLst/>
          </a:prstGeom>
        </p:spPr>
        <p:txBody>
          <a:bodyPr vert="horz" lIns="0" rIns="0" bIns="0" anchor="b">
            <a:normAutofit fontScale="82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defTabSz="914400"/>
            <a:r>
              <a:rPr lang="en-US" dirty="0" smtClean="0"/>
              <a:t>							   8/20 </a:t>
            </a:r>
            <a:r>
              <a:rPr lang="en-US" b="1" u="sng" dirty="0" smtClean="0"/>
              <a:t/>
            </a:r>
            <a:br>
              <a:rPr lang="en-US" b="1" u="sng" dirty="0" smtClean="0"/>
            </a:br>
            <a:endParaRPr lang="en-US" b="1" u="sng" dirty="0"/>
          </a:p>
        </p:txBody>
      </p:sp>
    </p:spTree>
    <p:extLst>
      <p:ext uri="{BB962C8B-B14F-4D97-AF65-F5344CB8AC3E}">
        <p14:creationId xmlns:p14="http://schemas.microsoft.com/office/powerpoint/2010/main" val="2461570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6096000" y="708025"/>
            <a:ext cx="2554288" cy="1311275"/>
          </a:xfrm>
          <a:prstGeom prst="rect">
            <a:avLst/>
          </a:prstGeom>
          <a:noFill/>
          <a:ln w="9525">
            <a:noFill/>
            <a:miter lim="800000"/>
            <a:headEnd/>
            <a:tailEnd/>
          </a:ln>
        </p:spPr>
        <p:txBody>
          <a:bodyPr>
            <a:prstTxWarp prst="textNoShape">
              <a:avLst/>
            </a:prstTxWarp>
            <a:spAutoFit/>
          </a:bodyPr>
          <a:lstStyle/>
          <a:p>
            <a:pPr algn="ctr"/>
            <a:r>
              <a:rPr lang="en-US" sz="2000" b="1" dirty="0"/>
              <a:t>First &amp; Last Name</a:t>
            </a:r>
          </a:p>
          <a:p>
            <a:pPr algn="ctr"/>
            <a:r>
              <a:rPr lang="en-US" sz="2000" b="1" dirty="0"/>
              <a:t>Class Title</a:t>
            </a:r>
          </a:p>
          <a:p>
            <a:pPr algn="ctr"/>
            <a:r>
              <a:rPr lang="en-US" sz="2000" b="1" dirty="0"/>
              <a:t>Period</a:t>
            </a:r>
          </a:p>
          <a:p>
            <a:pPr algn="ctr"/>
            <a:r>
              <a:rPr lang="en-US" sz="2000" b="1" dirty="0"/>
              <a:t>Date</a:t>
            </a:r>
            <a:endParaRPr lang="en-US" sz="2400" dirty="0"/>
          </a:p>
        </p:txBody>
      </p:sp>
      <p:sp>
        <p:nvSpPr>
          <p:cNvPr id="118787" name="Line 3"/>
          <p:cNvSpPr>
            <a:spLocks noChangeShapeType="1"/>
          </p:cNvSpPr>
          <p:nvPr/>
        </p:nvSpPr>
        <p:spPr bwMode="auto">
          <a:xfrm>
            <a:off x="3124200" y="1600200"/>
            <a:ext cx="0" cy="5029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18788" name="Text Box 4"/>
          <p:cNvSpPr txBox="1">
            <a:spLocks noChangeArrowheads="1"/>
          </p:cNvSpPr>
          <p:nvPr/>
        </p:nvSpPr>
        <p:spPr bwMode="auto">
          <a:xfrm>
            <a:off x="1295400" y="708025"/>
            <a:ext cx="3937296" cy="646331"/>
          </a:xfrm>
          <a:prstGeom prst="rect">
            <a:avLst/>
          </a:prstGeom>
          <a:noFill/>
          <a:ln w="9525">
            <a:noFill/>
            <a:miter lim="800000"/>
            <a:headEnd/>
            <a:tailEnd/>
          </a:ln>
        </p:spPr>
        <p:txBody>
          <a:bodyPr wrap="none">
            <a:prstTxWarp prst="textNoShape">
              <a:avLst/>
            </a:prstTxWarp>
            <a:spAutoFit/>
          </a:bodyPr>
          <a:lstStyle/>
          <a:p>
            <a:r>
              <a:rPr lang="en-US" sz="3600" dirty="0" smtClean="0"/>
              <a:t>Essential Question</a:t>
            </a:r>
            <a:endParaRPr lang="en-US" sz="2400" dirty="0"/>
          </a:p>
        </p:txBody>
      </p:sp>
      <p:sp>
        <p:nvSpPr>
          <p:cNvPr id="118789" name="Text Box 5"/>
          <p:cNvSpPr txBox="1">
            <a:spLocks noChangeArrowheads="1"/>
          </p:cNvSpPr>
          <p:nvPr/>
        </p:nvSpPr>
        <p:spPr bwMode="auto">
          <a:xfrm>
            <a:off x="990600" y="1698625"/>
            <a:ext cx="2014538" cy="579438"/>
          </a:xfrm>
          <a:prstGeom prst="rect">
            <a:avLst/>
          </a:prstGeom>
          <a:noFill/>
          <a:ln w="9525">
            <a:noFill/>
            <a:miter lim="800000"/>
            <a:headEnd/>
            <a:tailEnd/>
          </a:ln>
        </p:spPr>
        <p:txBody>
          <a:bodyPr wrap="none">
            <a:prstTxWarp prst="textNoShape">
              <a:avLst/>
            </a:prstTxWarp>
            <a:spAutoFit/>
          </a:bodyPr>
          <a:lstStyle/>
          <a:p>
            <a:r>
              <a:rPr lang="en-US" sz="3200"/>
              <a:t>Questions</a:t>
            </a:r>
            <a:endParaRPr lang="en-US"/>
          </a:p>
        </p:txBody>
      </p:sp>
      <p:sp>
        <p:nvSpPr>
          <p:cNvPr id="118790" name="Text Box 6"/>
          <p:cNvSpPr txBox="1">
            <a:spLocks noChangeArrowheads="1"/>
          </p:cNvSpPr>
          <p:nvPr/>
        </p:nvSpPr>
        <p:spPr bwMode="auto">
          <a:xfrm>
            <a:off x="4191000" y="2133600"/>
            <a:ext cx="3881438" cy="914400"/>
          </a:xfrm>
          <a:prstGeom prst="rect">
            <a:avLst/>
          </a:prstGeom>
          <a:noFill/>
          <a:ln w="9525">
            <a:noFill/>
            <a:miter lim="800000"/>
            <a:headEnd/>
            <a:tailEnd/>
          </a:ln>
        </p:spPr>
        <p:txBody>
          <a:bodyPr wrap="none">
            <a:prstTxWarp prst="textNoShape">
              <a:avLst/>
            </a:prstTxWarp>
            <a:spAutoFit/>
          </a:bodyPr>
          <a:lstStyle/>
          <a:p>
            <a:r>
              <a:rPr lang="en-US" sz="5400"/>
              <a:t>Class Notes</a:t>
            </a:r>
            <a:endParaRPr lang="en-US" sz="2400"/>
          </a:p>
        </p:txBody>
      </p:sp>
      <p:sp>
        <p:nvSpPr>
          <p:cNvPr id="118791" name="AutoShape 7"/>
          <p:cNvSpPr>
            <a:spLocks noChangeArrowheads="1"/>
          </p:cNvSpPr>
          <p:nvPr/>
        </p:nvSpPr>
        <p:spPr bwMode="auto">
          <a:xfrm>
            <a:off x="6324600" y="5867400"/>
            <a:ext cx="381000" cy="685800"/>
          </a:xfrm>
          <a:prstGeom prst="downArrow">
            <a:avLst>
              <a:gd name="adj1" fmla="val 50000"/>
              <a:gd name="adj2" fmla="val 45000"/>
            </a:avLst>
          </a:prstGeom>
          <a:solidFill>
            <a:srgbClr val="A3816C"/>
          </a:solidFill>
          <a:ln w="12700">
            <a:solidFill>
              <a:schemeClr val="tx1"/>
            </a:solidFill>
            <a:miter lim="800000"/>
            <a:headEnd/>
            <a:tailEnd/>
          </a:ln>
        </p:spPr>
        <p:txBody>
          <a:bodyPr wrap="none" anchor="ctr">
            <a:prstTxWarp prst="textNoShape">
              <a:avLst/>
            </a:prstTxWarp>
          </a:bodyPr>
          <a:lstStyle/>
          <a:p>
            <a:endParaRPr lang="en-US"/>
          </a:p>
        </p:txBody>
      </p:sp>
      <p:sp>
        <p:nvSpPr>
          <p:cNvPr id="24584" name="Line 8"/>
          <p:cNvSpPr>
            <a:spLocks noChangeShapeType="1"/>
          </p:cNvSpPr>
          <p:nvPr/>
        </p:nvSpPr>
        <p:spPr bwMode="auto">
          <a:xfrm>
            <a:off x="2057400" y="228600"/>
            <a:ext cx="0" cy="6400800"/>
          </a:xfrm>
          <a:prstGeom prst="line">
            <a:avLst/>
          </a:prstGeom>
          <a:noFill/>
          <a:ln w="9525">
            <a:solidFill>
              <a:schemeClr val="bg2"/>
            </a:solidFill>
            <a:round/>
            <a:headEnd/>
            <a:tailEnd/>
          </a:ln>
        </p:spPr>
        <p:txBody>
          <a:bodyPr wrap="none" anchor="ctr">
            <a:prstTxWarp prst="textNoShape">
              <a:avLst/>
            </a:prstTxWarp>
          </a:bodyPr>
          <a:lstStyle/>
          <a:p>
            <a:endParaRPr lang="en-US"/>
          </a:p>
        </p:txBody>
      </p:sp>
      <p:sp>
        <p:nvSpPr>
          <p:cNvPr id="118793" name="Text Box 9"/>
          <p:cNvSpPr txBox="1">
            <a:spLocks noChangeArrowheads="1"/>
          </p:cNvSpPr>
          <p:nvPr/>
        </p:nvSpPr>
        <p:spPr bwMode="auto">
          <a:xfrm>
            <a:off x="1584325" y="4084638"/>
            <a:ext cx="788988" cy="457200"/>
          </a:xfrm>
          <a:prstGeom prst="rect">
            <a:avLst/>
          </a:prstGeom>
          <a:noFill/>
          <a:ln w="9525">
            <a:noFill/>
            <a:miter lim="800000"/>
            <a:headEnd/>
            <a:tailEnd/>
          </a:ln>
        </p:spPr>
        <p:txBody>
          <a:bodyPr wrap="none">
            <a:prstTxWarp prst="textNoShape">
              <a:avLst/>
            </a:prstTxWarp>
            <a:spAutoFit/>
          </a:bodyPr>
          <a:lstStyle/>
          <a:p>
            <a:r>
              <a:rPr lang="en-US" sz="2400"/>
              <a:t>2 </a:t>
            </a:r>
            <a:r>
              <a:rPr lang="en-US" sz="1600"/>
              <a:t>1/2”</a:t>
            </a:r>
            <a:endParaRPr lang="en-US" sz="2400"/>
          </a:p>
        </p:txBody>
      </p:sp>
      <p:sp>
        <p:nvSpPr>
          <p:cNvPr id="118794" name="Line 10"/>
          <p:cNvSpPr>
            <a:spLocks noChangeShapeType="1"/>
          </p:cNvSpPr>
          <p:nvPr/>
        </p:nvSpPr>
        <p:spPr bwMode="auto">
          <a:xfrm>
            <a:off x="2209800" y="4343400"/>
            <a:ext cx="9144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18795" name="Line 11"/>
          <p:cNvSpPr>
            <a:spLocks noChangeShapeType="1"/>
          </p:cNvSpPr>
          <p:nvPr/>
        </p:nvSpPr>
        <p:spPr bwMode="auto">
          <a:xfrm flipH="1">
            <a:off x="609600" y="4343400"/>
            <a:ext cx="9906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18796" name="Text Box 12"/>
          <p:cNvSpPr txBox="1">
            <a:spLocks noChangeArrowheads="1"/>
          </p:cNvSpPr>
          <p:nvPr/>
        </p:nvSpPr>
        <p:spPr bwMode="auto">
          <a:xfrm>
            <a:off x="3124200" y="4876800"/>
            <a:ext cx="5864225" cy="954107"/>
          </a:xfrm>
          <a:prstGeom prst="rect">
            <a:avLst/>
          </a:prstGeom>
          <a:noFill/>
          <a:ln w="9525">
            <a:noFill/>
            <a:miter lim="800000"/>
            <a:headEnd/>
            <a:tailEnd/>
          </a:ln>
        </p:spPr>
        <p:txBody>
          <a:bodyPr>
            <a:prstTxWarp prst="textNoShape">
              <a:avLst/>
            </a:prstTxWarp>
            <a:spAutoFit/>
          </a:bodyPr>
          <a:lstStyle/>
          <a:p>
            <a:r>
              <a:rPr lang="en-US" sz="2800" dirty="0"/>
              <a:t>3 to 4 sentence </a:t>
            </a:r>
            <a:r>
              <a:rPr lang="en-US" sz="2800" u="sng" dirty="0"/>
              <a:t>summary</a:t>
            </a:r>
            <a:r>
              <a:rPr lang="en-US" sz="2800" dirty="0"/>
              <a:t> across </a:t>
            </a:r>
          </a:p>
          <a:p>
            <a:r>
              <a:rPr lang="en-US" sz="2800" dirty="0"/>
              <a:t>the bottom of</a:t>
            </a:r>
            <a:r>
              <a:rPr lang="en-US" sz="2800" dirty="0" smtClean="0"/>
              <a:t> </a:t>
            </a:r>
            <a:r>
              <a:rPr lang="en-US" sz="2800" b="1" dirty="0" smtClean="0">
                <a:solidFill>
                  <a:srgbClr val="CC0000"/>
                </a:solidFill>
              </a:rPr>
              <a:t>each page</a:t>
            </a:r>
            <a:r>
              <a:rPr lang="en-US" sz="2800" dirty="0" smtClean="0"/>
              <a:t> </a:t>
            </a:r>
            <a:r>
              <a:rPr lang="en-US" sz="2800" dirty="0"/>
              <a:t>of</a:t>
            </a:r>
            <a:r>
              <a:rPr lang="en-US" sz="2800" dirty="0" smtClean="0"/>
              <a:t> notes</a:t>
            </a:r>
            <a:endParaRPr lang="en-US" sz="4000" dirty="0"/>
          </a:p>
        </p:txBody>
      </p:sp>
    </p:spTree>
    <p:extLst>
      <p:ext uri="{BB962C8B-B14F-4D97-AF65-F5344CB8AC3E}">
        <p14:creationId xmlns:p14="http://schemas.microsoft.com/office/powerpoint/2010/main" val="4288870644"/>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8787"/>
                                        </p:tgtEl>
                                        <p:attrNameLst>
                                          <p:attrName>style.visibility</p:attrName>
                                        </p:attrNameLst>
                                      </p:cBhvr>
                                      <p:to>
                                        <p:strVal val="visible"/>
                                      </p:to>
                                    </p:set>
                                    <p:anim calcmode="lin" valueType="num">
                                      <p:cBhvr additive="base">
                                        <p:cTn id="7" dur="500" fill="hold"/>
                                        <p:tgtEl>
                                          <p:spTgt spid="118787"/>
                                        </p:tgtEl>
                                        <p:attrNameLst>
                                          <p:attrName>ppt_x</p:attrName>
                                        </p:attrNameLst>
                                      </p:cBhvr>
                                      <p:tavLst>
                                        <p:tav tm="0">
                                          <p:val>
                                            <p:strVal val="0-#ppt_w/2"/>
                                          </p:val>
                                        </p:tav>
                                        <p:tav tm="100000">
                                          <p:val>
                                            <p:strVal val="#ppt_x"/>
                                          </p:val>
                                        </p:tav>
                                      </p:tavLst>
                                    </p:anim>
                                    <p:anim calcmode="lin" valueType="num">
                                      <p:cBhvr additive="base">
                                        <p:cTn id="8" dur="500" fill="hold"/>
                                        <p:tgtEl>
                                          <p:spTgt spid="11878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8794"/>
                                        </p:tgtEl>
                                        <p:attrNameLst>
                                          <p:attrName>style.visibility</p:attrName>
                                        </p:attrNameLst>
                                      </p:cBhvr>
                                      <p:to>
                                        <p:strVal val="visible"/>
                                      </p:to>
                                    </p:set>
                                    <p:anim calcmode="lin" valueType="num">
                                      <p:cBhvr additive="base">
                                        <p:cTn id="12" dur="500" fill="hold"/>
                                        <p:tgtEl>
                                          <p:spTgt spid="118794"/>
                                        </p:tgtEl>
                                        <p:attrNameLst>
                                          <p:attrName>ppt_x</p:attrName>
                                        </p:attrNameLst>
                                      </p:cBhvr>
                                      <p:tavLst>
                                        <p:tav tm="0">
                                          <p:val>
                                            <p:strVal val="0-#ppt_w/2"/>
                                          </p:val>
                                        </p:tav>
                                        <p:tav tm="100000">
                                          <p:val>
                                            <p:strVal val="#ppt_x"/>
                                          </p:val>
                                        </p:tav>
                                      </p:tavLst>
                                    </p:anim>
                                    <p:anim calcmode="lin" valueType="num">
                                      <p:cBhvr additive="base">
                                        <p:cTn id="13" dur="500" fill="hold"/>
                                        <p:tgtEl>
                                          <p:spTgt spid="11879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8793"/>
                                        </p:tgtEl>
                                        <p:attrNameLst>
                                          <p:attrName>style.visibility</p:attrName>
                                        </p:attrNameLst>
                                      </p:cBhvr>
                                      <p:to>
                                        <p:strVal val="visible"/>
                                      </p:to>
                                    </p:set>
                                    <p:anim calcmode="lin" valueType="num">
                                      <p:cBhvr additive="base">
                                        <p:cTn id="17" dur="500" fill="hold"/>
                                        <p:tgtEl>
                                          <p:spTgt spid="118793"/>
                                        </p:tgtEl>
                                        <p:attrNameLst>
                                          <p:attrName>ppt_x</p:attrName>
                                        </p:attrNameLst>
                                      </p:cBhvr>
                                      <p:tavLst>
                                        <p:tav tm="0">
                                          <p:val>
                                            <p:strVal val="0-#ppt_w/2"/>
                                          </p:val>
                                        </p:tav>
                                        <p:tav tm="100000">
                                          <p:val>
                                            <p:strVal val="#ppt_x"/>
                                          </p:val>
                                        </p:tav>
                                      </p:tavLst>
                                    </p:anim>
                                    <p:anim calcmode="lin" valueType="num">
                                      <p:cBhvr additive="base">
                                        <p:cTn id="18" dur="500" fill="hold"/>
                                        <p:tgtEl>
                                          <p:spTgt spid="11879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18795"/>
                                        </p:tgtEl>
                                        <p:attrNameLst>
                                          <p:attrName>style.visibility</p:attrName>
                                        </p:attrNameLst>
                                      </p:cBhvr>
                                      <p:to>
                                        <p:strVal val="visible"/>
                                      </p:to>
                                    </p:set>
                                    <p:anim calcmode="lin" valueType="num">
                                      <p:cBhvr additive="base">
                                        <p:cTn id="22" dur="500" fill="hold"/>
                                        <p:tgtEl>
                                          <p:spTgt spid="118795"/>
                                        </p:tgtEl>
                                        <p:attrNameLst>
                                          <p:attrName>ppt_x</p:attrName>
                                        </p:attrNameLst>
                                      </p:cBhvr>
                                      <p:tavLst>
                                        <p:tav tm="0">
                                          <p:val>
                                            <p:strVal val="0-#ppt_w/2"/>
                                          </p:val>
                                        </p:tav>
                                        <p:tav tm="100000">
                                          <p:val>
                                            <p:strVal val="#ppt_x"/>
                                          </p:val>
                                        </p:tav>
                                      </p:tavLst>
                                    </p:anim>
                                    <p:anim calcmode="lin" valueType="num">
                                      <p:cBhvr additive="base">
                                        <p:cTn id="23" dur="500" fill="hold"/>
                                        <p:tgtEl>
                                          <p:spTgt spid="11879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118786"/>
                                        </p:tgtEl>
                                        <p:attrNameLst>
                                          <p:attrName>style.visibility</p:attrName>
                                        </p:attrNameLst>
                                      </p:cBhvr>
                                      <p:to>
                                        <p:strVal val="visible"/>
                                      </p:to>
                                    </p:set>
                                    <p:anim calcmode="lin" valueType="num">
                                      <p:cBhvr additive="base">
                                        <p:cTn id="28" dur="500" fill="hold"/>
                                        <p:tgtEl>
                                          <p:spTgt spid="118786"/>
                                        </p:tgtEl>
                                        <p:attrNameLst>
                                          <p:attrName>ppt_x</p:attrName>
                                        </p:attrNameLst>
                                      </p:cBhvr>
                                      <p:tavLst>
                                        <p:tav tm="0">
                                          <p:val>
                                            <p:strVal val="#ppt_x"/>
                                          </p:val>
                                        </p:tav>
                                        <p:tav tm="100000">
                                          <p:val>
                                            <p:strVal val="#ppt_x"/>
                                          </p:val>
                                        </p:tav>
                                      </p:tavLst>
                                    </p:anim>
                                    <p:anim calcmode="lin" valueType="num">
                                      <p:cBhvr additive="base">
                                        <p:cTn id="29" dur="500" fill="hold"/>
                                        <p:tgtEl>
                                          <p:spTgt spid="118786"/>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grpId="0" nodeType="clickEffect">
                                  <p:stCondLst>
                                    <p:cond delay="0"/>
                                  </p:stCondLst>
                                  <p:childTnLst>
                                    <p:set>
                                      <p:cBhvr>
                                        <p:cTn id="33" dur="1" fill="hold">
                                          <p:stCondLst>
                                            <p:cond delay="0"/>
                                          </p:stCondLst>
                                        </p:cTn>
                                        <p:tgtEl>
                                          <p:spTgt spid="118788"/>
                                        </p:tgtEl>
                                        <p:attrNameLst>
                                          <p:attrName>style.visibility</p:attrName>
                                        </p:attrNameLst>
                                      </p:cBhvr>
                                      <p:to>
                                        <p:strVal val="visible"/>
                                      </p:to>
                                    </p:set>
                                    <p:anim calcmode="lin" valueType="num">
                                      <p:cBhvr additive="base">
                                        <p:cTn id="34" dur="500" fill="hold"/>
                                        <p:tgtEl>
                                          <p:spTgt spid="118788"/>
                                        </p:tgtEl>
                                        <p:attrNameLst>
                                          <p:attrName>ppt_x</p:attrName>
                                        </p:attrNameLst>
                                      </p:cBhvr>
                                      <p:tavLst>
                                        <p:tav tm="0">
                                          <p:val>
                                            <p:strVal val="#ppt_x"/>
                                          </p:val>
                                        </p:tav>
                                        <p:tav tm="100000">
                                          <p:val>
                                            <p:strVal val="#ppt_x"/>
                                          </p:val>
                                        </p:tav>
                                      </p:tavLst>
                                    </p:anim>
                                    <p:anim calcmode="lin" valueType="num">
                                      <p:cBhvr additive="base">
                                        <p:cTn id="35" dur="500" fill="hold"/>
                                        <p:tgtEl>
                                          <p:spTgt spid="118788"/>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18790"/>
                                        </p:tgtEl>
                                        <p:attrNameLst>
                                          <p:attrName>style.visibility</p:attrName>
                                        </p:attrNameLst>
                                      </p:cBhvr>
                                      <p:to>
                                        <p:strVal val="visible"/>
                                      </p:to>
                                    </p:set>
                                    <p:anim calcmode="lin" valueType="num">
                                      <p:cBhvr additive="base">
                                        <p:cTn id="40" dur="500" fill="hold"/>
                                        <p:tgtEl>
                                          <p:spTgt spid="118790"/>
                                        </p:tgtEl>
                                        <p:attrNameLst>
                                          <p:attrName>ppt_x</p:attrName>
                                        </p:attrNameLst>
                                      </p:cBhvr>
                                      <p:tavLst>
                                        <p:tav tm="0">
                                          <p:val>
                                            <p:strVal val="1+#ppt_w/2"/>
                                          </p:val>
                                        </p:tav>
                                        <p:tav tm="100000">
                                          <p:val>
                                            <p:strVal val="#ppt_x"/>
                                          </p:val>
                                        </p:tav>
                                      </p:tavLst>
                                    </p:anim>
                                    <p:anim calcmode="lin" valueType="num">
                                      <p:cBhvr additive="base">
                                        <p:cTn id="41" dur="500" fill="hold"/>
                                        <p:tgtEl>
                                          <p:spTgt spid="118790"/>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118789"/>
                                        </p:tgtEl>
                                        <p:attrNameLst>
                                          <p:attrName>style.visibility</p:attrName>
                                        </p:attrNameLst>
                                      </p:cBhvr>
                                      <p:to>
                                        <p:strVal val="visible"/>
                                      </p:to>
                                    </p:set>
                                    <p:anim calcmode="lin" valueType="num">
                                      <p:cBhvr additive="base">
                                        <p:cTn id="46" dur="500" fill="hold"/>
                                        <p:tgtEl>
                                          <p:spTgt spid="118789"/>
                                        </p:tgtEl>
                                        <p:attrNameLst>
                                          <p:attrName>ppt_x</p:attrName>
                                        </p:attrNameLst>
                                      </p:cBhvr>
                                      <p:tavLst>
                                        <p:tav tm="0">
                                          <p:val>
                                            <p:strVal val="0-#ppt_w/2"/>
                                          </p:val>
                                        </p:tav>
                                        <p:tav tm="100000">
                                          <p:val>
                                            <p:strVal val="#ppt_x"/>
                                          </p:val>
                                        </p:tav>
                                      </p:tavLst>
                                    </p:anim>
                                    <p:anim calcmode="lin" valueType="num">
                                      <p:cBhvr additive="base">
                                        <p:cTn id="47" dur="500" fill="hold"/>
                                        <p:tgtEl>
                                          <p:spTgt spid="118789"/>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18796"/>
                                        </p:tgtEl>
                                        <p:attrNameLst>
                                          <p:attrName>style.visibility</p:attrName>
                                        </p:attrNameLst>
                                      </p:cBhvr>
                                      <p:to>
                                        <p:strVal val="visible"/>
                                      </p:to>
                                    </p:set>
                                    <p:anim calcmode="lin" valueType="num">
                                      <p:cBhvr additive="base">
                                        <p:cTn id="52" dur="500" fill="hold"/>
                                        <p:tgtEl>
                                          <p:spTgt spid="118796"/>
                                        </p:tgtEl>
                                        <p:attrNameLst>
                                          <p:attrName>ppt_x</p:attrName>
                                        </p:attrNameLst>
                                      </p:cBhvr>
                                      <p:tavLst>
                                        <p:tav tm="0">
                                          <p:val>
                                            <p:strVal val="#ppt_x"/>
                                          </p:val>
                                        </p:tav>
                                        <p:tav tm="100000">
                                          <p:val>
                                            <p:strVal val="#ppt_x"/>
                                          </p:val>
                                        </p:tav>
                                      </p:tavLst>
                                    </p:anim>
                                    <p:anim calcmode="lin" valueType="num">
                                      <p:cBhvr additive="base">
                                        <p:cTn id="53" dur="500" fill="hold"/>
                                        <p:tgtEl>
                                          <p:spTgt spid="118796"/>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 presetClass="entr" presetSubtype="4" fill="hold" grpId="0" nodeType="afterEffect">
                                  <p:stCondLst>
                                    <p:cond delay="0"/>
                                  </p:stCondLst>
                                  <p:childTnLst>
                                    <p:set>
                                      <p:cBhvr>
                                        <p:cTn id="56" dur="1" fill="hold">
                                          <p:stCondLst>
                                            <p:cond delay="0"/>
                                          </p:stCondLst>
                                        </p:cTn>
                                        <p:tgtEl>
                                          <p:spTgt spid="118791"/>
                                        </p:tgtEl>
                                        <p:attrNameLst>
                                          <p:attrName>style.visibility</p:attrName>
                                        </p:attrNameLst>
                                      </p:cBhvr>
                                      <p:to>
                                        <p:strVal val="visible"/>
                                      </p:to>
                                    </p:set>
                                    <p:anim calcmode="lin" valueType="num">
                                      <p:cBhvr additive="base">
                                        <p:cTn id="57" dur="500" fill="hold"/>
                                        <p:tgtEl>
                                          <p:spTgt spid="118791"/>
                                        </p:tgtEl>
                                        <p:attrNameLst>
                                          <p:attrName>ppt_x</p:attrName>
                                        </p:attrNameLst>
                                      </p:cBhvr>
                                      <p:tavLst>
                                        <p:tav tm="0">
                                          <p:val>
                                            <p:strVal val="#ppt_x"/>
                                          </p:val>
                                        </p:tav>
                                        <p:tav tm="100000">
                                          <p:val>
                                            <p:strVal val="#ppt_x"/>
                                          </p:val>
                                        </p:tav>
                                      </p:tavLst>
                                    </p:anim>
                                    <p:anim calcmode="lin" valueType="num">
                                      <p:cBhvr additive="base">
                                        <p:cTn id="58" dur="500" fill="hold"/>
                                        <p:tgtEl>
                                          <p:spTgt spid="1187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autoUpdateAnimBg="0"/>
      <p:bldP spid="118787" grpId="0" animBg="1"/>
      <p:bldP spid="118788" grpId="0" autoUpdateAnimBg="0"/>
      <p:bldP spid="118789" grpId="0" autoUpdateAnimBg="0"/>
      <p:bldP spid="118790" grpId="0" autoUpdateAnimBg="0"/>
      <p:bldP spid="118791" grpId="0" animBg="1"/>
      <p:bldP spid="118793" grpId="0" autoUpdateAnimBg="0"/>
      <p:bldP spid="118794" grpId="0" animBg="1"/>
      <p:bldP spid="118795" grpId="0" animBg="1"/>
      <p:bldP spid="11879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a:t>
            </a:r>
            <a:endParaRPr lang="en-US" dirty="0"/>
          </a:p>
        </p:txBody>
      </p:sp>
      <p:sp>
        <p:nvSpPr>
          <p:cNvPr id="3" name="Content Placeholder 2"/>
          <p:cNvSpPr>
            <a:spLocks noGrp="1"/>
          </p:cNvSpPr>
          <p:nvPr>
            <p:ph idx="1"/>
          </p:nvPr>
        </p:nvSpPr>
        <p:spPr/>
        <p:txBody>
          <a:bodyPr/>
          <a:lstStyle/>
          <a:p>
            <a:r>
              <a:rPr lang="en-US" dirty="0" smtClean="0"/>
              <a:t>Main focus of notes</a:t>
            </a:r>
          </a:p>
          <a:p>
            <a:r>
              <a:rPr lang="en-US" dirty="0" smtClean="0"/>
              <a:t>At top of paper</a:t>
            </a:r>
          </a:p>
          <a:p>
            <a:r>
              <a:rPr lang="en-US" dirty="0" smtClean="0"/>
              <a:t>Answered by the summary</a:t>
            </a:r>
          </a:p>
          <a:p>
            <a:endParaRPr lang="en-US" dirty="0"/>
          </a:p>
          <a:p>
            <a:pPr marL="0" indent="0">
              <a:buNone/>
            </a:pPr>
            <a:r>
              <a:rPr lang="en-US" sz="3600" i="1" dirty="0" smtClean="0"/>
              <a:t>Why is geography important to our study of history? </a:t>
            </a:r>
            <a:endParaRPr lang="en-US" sz="3600" i="1" dirty="0"/>
          </a:p>
        </p:txBody>
      </p:sp>
    </p:spTree>
    <p:extLst>
      <p:ext uri="{BB962C8B-B14F-4D97-AF65-F5344CB8AC3E}">
        <p14:creationId xmlns:p14="http://schemas.microsoft.com/office/powerpoint/2010/main" val="1820651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dirty="0">
                <a:ea typeface="+mj-ea"/>
                <a:cs typeface="+mj-cs"/>
              </a:rPr>
              <a:t>Cornell </a:t>
            </a:r>
            <a:r>
              <a:rPr lang="en-US" dirty="0" smtClean="0">
                <a:ea typeface="+mj-ea"/>
                <a:cs typeface="+mj-cs"/>
              </a:rPr>
              <a:t>Notes: </a:t>
            </a:r>
            <a:r>
              <a:rPr lang="en-US" dirty="0">
                <a:ea typeface="+mj-ea"/>
                <a:cs typeface="+mj-cs"/>
              </a:rPr>
              <a:t>Format</a:t>
            </a:r>
          </a:p>
        </p:txBody>
      </p:sp>
      <p:sp>
        <p:nvSpPr>
          <p:cNvPr id="32771" name="Rectangle 3"/>
          <p:cNvSpPr>
            <a:spLocks noGrp="1" noChangeArrowheads="1"/>
          </p:cNvSpPr>
          <p:nvPr>
            <p:ph type="body" idx="1"/>
          </p:nvPr>
        </p:nvSpPr>
        <p:spPr/>
        <p:txBody>
          <a:bodyPr/>
          <a:lstStyle/>
          <a:p>
            <a:pPr marL="469900" indent="-469900" eaLnBrk="1" hangingPunct="1">
              <a:lnSpc>
                <a:spcPct val="90000"/>
              </a:lnSpc>
              <a:buFont typeface="Wingdings" charset="2"/>
              <a:buChar char="Ø"/>
              <a:defRPr/>
            </a:pPr>
            <a:r>
              <a:rPr lang="en-US" sz="2800" i="1" dirty="0">
                <a:solidFill>
                  <a:srgbClr val="FF34CB"/>
                </a:solidFill>
                <a:ea typeface="+mn-ea"/>
                <a:cs typeface="+mn-cs"/>
              </a:rPr>
              <a:t>Right</a:t>
            </a:r>
            <a:r>
              <a:rPr lang="en-US" sz="2800" i="1" dirty="0">
                <a:ea typeface="+mn-ea"/>
                <a:cs typeface="+mn-cs"/>
              </a:rPr>
              <a:t> side:</a:t>
            </a:r>
            <a:r>
              <a:rPr lang="en-US" sz="2800" dirty="0">
                <a:ea typeface="+mn-ea"/>
                <a:cs typeface="+mn-cs"/>
              </a:rPr>
              <a:t> The </a:t>
            </a:r>
            <a:r>
              <a:rPr lang="en-US" sz="2800" dirty="0" smtClean="0">
                <a:solidFill>
                  <a:srgbClr val="FF34CB"/>
                </a:solidFill>
                <a:ea typeface="+mn-ea"/>
                <a:cs typeface="+mn-cs"/>
              </a:rPr>
              <a:t>“information”</a:t>
            </a:r>
            <a:r>
              <a:rPr lang="en-US" sz="2800" dirty="0" smtClean="0">
                <a:ea typeface="+mn-ea"/>
                <a:cs typeface="+mn-cs"/>
              </a:rPr>
              <a:t> </a:t>
            </a:r>
            <a:r>
              <a:rPr lang="en-US" sz="2800" dirty="0">
                <a:ea typeface="+mn-ea"/>
                <a:cs typeface="+mn-cs"/>
              </a:rPr>
              <a:t>side.  It’s where you </a:t>
            </a:r>
            <a:r>
              <a:rPr lang="en-US" sz="2800" dirty="0">
                <a:solidFill>
                  <a:srgbClr val="FF34CB"/>
                </a:solidFill>
                <a:ea typeface="+mn-ea"/>
                <a:cs typeface="+mn-cs"/>
              </a:rPr>
              <a:t>write information given to you</a:t>
            </a:r>
            <a:r>
              <a:rPr lang="en-US" sz="2800" dirty="0">
                <a:ea typeface="+mn-ea"/>
                <a:cs typeface="+mn-cs"/>
              </a:rPr>
              <a:t> in a lecture, video, text, etc. </a:t>
            </a:r>
          </a:p>
          <a:p>
            <a:pPr marL="469900" indent="-469900" eaLnBrk="1" hangingPunct="1">
              <a:lnSpc>
                <a:spcPct val="90000"/>
              </a:lnSpc>
              <a:buFont typeface="Wingdings" charset="2"/>
              <a:buNone/>
              <a:defRPr/>
            </a:pPr>
            <a:endParaRPr lang="en-US" sz="2800" dirty="0" smtClean="0">
              <a:ea typeface="+mn-ea"/>
              <a:cs typeface="+mn-cs"/>
            </a:endParaRPr>
          </a:p>
          <a:p>
            <a:pPr marL="469900" indent="-469900" eaLnBrk="1" hangingPunct="1">
              <a:lnSpc>
                <a:spcPct val="90000"/>
              </a:lnSpc>
              <a:buFont typeface="Wingdings" charset="2"/>
              <a:buChar char="Ø"/>
              <a:defRPr/>
            </a:pPr>
            <a:r>
              <a:rPr lang="en-US" sz="2800" dirty="0" smtClean="0">
                <a:ea typeface="+mn-ea"/>
                <a:cs typeface="+mn-cs"/>
              </a:rPr>
              <a:t>Don’t copy word </a:t>
            </a:r>
            <a:r>
              <a:rPr lang="en-US" sz="2800" dirty="0">
                <a:ea typeface="+mn-ea"/>
                <a:cs typeface="+mn-cs"/>
              </a:rPr>
              <a:t>for word.  You are encouraged to </a:t>
            </a:r>
            <a:r>
              <a:rPr lang="en-US" sz="2800" dirty="0">
                <a:solidFill>
                  <a:srgbClr val="FF34CB"/>
                </a:solidFill>
                <a:ea typeface="+mn-ea"/>
                <a:cs typeface="+mn-cs"/>
              </a:rPr>
              <a:t>use</a:t>
            </a:r>
            <a:r>
              <a:rPr lang="en-US" sz="2800" dirty="0">
                <a:ea typeface="+mn-ea"/>
                <a:cs typeface="+mn-cs"/>
              </a:rPr>
              <a:t>:</a:t>
            </a:r>
          </a:p>
          <a:p>
            <a:pPr marL="908050" lvl="1" indent="-436563" eaLnBrk="1" hangingPunct="1">
              <a:lnSpc>
                <a:spcPct val="90000"/>
              </a:lnSpc>
              <a:buFont typeface="Wingdings" charset="2"/>
              <a:buChar char="l"/>
              <a:defRPr/>
            </a:pPr>
            <a:r>
              <a:rPr lang="en-US" sz="2400" dirty="0">
                <a:solidFill>
                  <a:srgbClr val="FF34CB"/>
                </a:solidFill>
              </a:rPr>
              <a:t>Abbreviations</a:t>
            </a:r>
            <a:endParaRPr lang="en-US" sz="2400" dirty="0"/>
          </a:p>
          <a:p>
            <a:pPr marL="908050" lvl="1" indent="-436563" eaLnBrk="1" hangingPunct="1">
              <a:lnSpc>
                <a:spcPct val="90000"/>
              </a:lnSpc>
              <a:buFont typeface="Wingdings" charset="2"/>
              <a:buChar char="l"/>
              <a:defRPr/>
            </a:pPr>
            <a:r>
              <a:rPr lang="en-US" sz="2400" dirty="0"/>
              <a:t>Phrases</a:t>
            </a:r>
          </a:p>
          <a:p>
            <a:pPr marL="908050" lvl="1" indent="-436563" eaLnBrk="1" hangingPunct="1">
              <a:lnSpc>
                <a:spcPct val="90000"/>
              </a:lnSpc>
              <a:buFont typeface="Wingdings" charset="2"/>
              <a:buChar char="l"/>
              <a:defRPr/>
            </a:pPr>
            <a:r>
              <a:rPr lang="en-US" sz="2400" dirty="0"/>
              <a:t>Bullets</a:t>
            </a:r>
          </a:p>
          <a:p>
            <a:pPr marL="908050" lvl="1" indent="-436563" eaLnBrk="1" hangingPunct="1">
              <a:lnSpc>
                <a:spcPct val="90000"/>
              </a:lnSpc>
              <a:buFont typeface="Wingdings" charset="2"/>
              <a:buChar char="l"/>
              <a:defRPr/>
            </a:pPr>
            <a:r>
              <a:rPr lang="en-US" sz="2400" dirty="0">
                <a:solidFill>
                  <a:srgbClr val="FF34CB"/>
                </a:solidFill>
              </a:rPr>
              <a:t>Pictures</a:t>
            </a:r>
            <a:endParaRPr lang="en-US" sz="2400" dirty="0"/>
          </a:p>
        </p:txBody>
      </p:sp>
    </p:spTree>
    <p:extLst>
      <p:ext uri="{BB962C8B-B14F-4D97-AF65-F5344CB8AC3E}">
        <p14:creationId xmlns:p14="http://schemas.microsoft.com/office/powerpoint/2010/main" val="1081164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354106"/>
            <a:ext cx="7918450" cy="788894"/>
          </a:xfrm>
        </p:spPr>
        <p:txBody>
          <a:bodyPr>
            <a:normAutofit fontScale="90000"/>
          </a:bodyPr>
          <a:lstStyle/>
          <a:p>
            <a:pPr algn="ctr"/>
            <a:r>
              <a:rPr lang="en-US" b="1" u="sng" dirty="0" smtClean="0"/>
              <a:t>History Contract</a:t>
            </a:r>
            <a:endParaRPr lang="en-US" b="1" u="sng" dirty="0"/>
          </a:p>
        </p:txBody>
      </p:sp>
      <p:sp>
        <p:nvSpPr>
          <p:cNvPr id="3" name="Content Placeholder 2"/>
          <p:cNvSpPr>
            <a:spLocks noGrp="1"/>
          </p:cNvSpPr>
          <p:nvPr>
            <p:ph idx="1"/>
          </p:nvPr>
        </p:nvSpPr>
        <p:spPr>
          <a:xfrm>
            <a:off x="228601" y="1143000"/>
            <a:ext cx="8686800" cy="5334000"/>
          </a:xfrm>
        </p:spPr>
        <p:txBody>
          <a:bodyPr>
            <a:normAutofit/>
          </a:bodyPr>
          <a:lstStyle/>
          <a:p>
            <a:r>
              <a:rPr lang="en-US" sz="3200" b="1" dirty="0" smtClean="0"/>
              <a:t>This letter outlines the rules, consequences, and requirements for the class. </a:t>
            </a:r>
          </a:p>
          <a:p>
            <a:r>
              <a:rPr lang="en-US" sz="3200" b="1" dirty="0" smtClean="0"/>
              <a:t>We are going to read it together. </a:t>
            </a:r>
          </a:p>
          <a:p>
            <a:r>
              <a:rPr lang="en-US" sz="3200" b="1" dirty="0" smtClean="0"/>
              <a:t>You and your parents/guardians will sign this letter to show that you understand the requirements for the class.</a:t>
            </a:r>
          </a:p>
          <a:p>
            <a:r>
              <a:rPr lang="en-US" sz="3200" b="1" dirty="0" smtClean="0"/>
              <a:t>This paper is your </a:t>
            </a:r>
            <a:r>
              <a:rPr lang="en-US" sz="3200" b="1" dirty="0"/>
              <a:t> </a:t>
            </a:r>
            <a:r>
              <a:rPr lang="en-US" sz="3200" b="1" dirty="0" smtClean="0"/>
              <a:t>first grade and is due Thursday (you can bring it tomorrow if you want). </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81000"/>
            <a:ext cx="8229600" cy="1219200"/>
          </a:xfrm>
        </p:spPr>
        <p:txBody>
          <a:bodyPr/>
          <a:lstStyle/>
          <a:p>
            <a:pPr eaLnBrk="1" hangingPunct="1">
              <a:defRPr/>
            </a:pPr>
            <a:r>
              <a:rPr lang="en-US" dirty="0">
                <a:ea typeface="+mj-ea"/>
                <a:cs typeface="+mj-cs"/>
              </a:rPr>
              <a:t>Cornell </a:t>
            </a:r>
            <a:r>
              <a:rPr lang="en-US" dirty="0" smtClean="0">
                <a:ea typeface="+mj-ea"/>
                <a:cs typeface="+mj-cs"/>
              </a:rPr>
              <a:t>Notes: </a:t>
            </a:r>
            <a:r>
              <a:rPr lang="en-US" dirty="0">
                <a:ea typeface="+mj-ea"/>
                <a:cs typeface="+mj-cs"/>
              </a:rPr>
              <a:t>Format	</a:t>
            </a:r>
          </a:p>
        </p:txBody>
      </p:sp>
      <p:sp>
        <p:nvSpPr>
          <p:cNvPr id="33795" name="Rectangle 3"/>
          <p:cNvSpPr>
            <a:spLocks noGrp="1" noChangeArrowheads="1"/>
          </p:cNvSpPr>
          <p:nvPr>
            <p:ph type="body" idx="1"/>
          </p:nvPr>
        </p:nvSpPr>
        <p:spPr>
          <a:xfrm>
            <a:off x="381000" y="1600200"/>
            <a:ext cx="8229600" cy="4525963"/>
          </a:xfrm>
        </p:spPr>
        <p:txBody>
          <a:bodyPr/>
          <a:lstStyle/>
          <a:p>
            <a:pPr marL="469900" indent="-469900" eaLnBrk="1" hangingPunct="1">
              <a:lnSpc>
                <a:spcPct val="80000"/>
              </a:lnSpc>
              <a:buFont typeface="Wingdings" charset="2"/>
              <a:buChar char="Ø"/>
              <a:defRPr/>
            </a:pPr>
            <a:r>
              <a:rPr lang="en-US" sz="2800" i="1" dirty="0">
                <a:solidFill>
                  <a:srgbClr val="FF34CB"/>
                </a:solidFill>
                <a:ea typeface="+mn-ea"/>
                <a:cs typeface="+mn-cs"/>
              </a:rPr>
              <a:t>Left </a:t>
            </a:r>
            <a:r>
              <a:rPr lang="en-US" sz="2800" i="1" dirty="0">
                <a:ea typeface="+mn-ea"/>
                <a:cs typeface="+mn-cs"/>
              </a:rPr>
              <a:t>side: </a:t>
            </a:r>
            <a:r>
              <a:rPr lang="en-US" sz="2800" dirty="0">
                <a:ea typeface="+mn-ea"/>
                <a:cs typeface="+mn-cs"/>
              </a:rPr>
              <a:t>The </a:t>
            </a:r>
            <a:r>
              <a:rPr lang="en-US" sz="2800" dirty="0" smtClean="0">
                <a:solidFill>
                  <a:srgbClr val="FF34CB"/>
                </a:solidFill>
                <a:ea typeface="+mn-ea"/>
                <a:cs typeface="+mn-cs"/>
              </a:rPr>
              <a:t>“processing”</a:t>
            </a:r>
            <a:r>
              <a:rPr lang="en-US" sz="2800" dirty="0" smtClean="0">
                <a:ea typeface="+mn-ea"/>
                <a:cs typeface="+mn-cs"/>
              </a:rPr>
              <a:t> </a:t>
            </a:r>
            <a:r>
              <a:rPr lang="en-US" sz="2800" dirty="0">
                <a:ea typeface="+mn-ea"/>
                <a:cs typeface="+mn-cs"/>
              </a:rPr>
              <a:t>side.  This is where you analyze the</a:t>
            </a:r>
            <a:r>
              <a:rPr lang="en-US" sz="2800" dirty="0" smtClean="0">
                <a:ea typeface="+mn-ea"/>
                <a:cs typeface="+mn-cs"/>
              </a:rPr>
              <a:t> notes and </a:t>
            </a:r>
            <a:r>
              <a:rPr lang="en-US" sz="2800" dirty="0" smtClean="0">
                <a:solidFill>
                  <a:srgbClr val="FF34CB"/>
                </a:solidFill>
                <a:ea typeface="+mn-ea"/>
                <a:cs typeface="+mn-cs"/>
              </a:rPr>
              <a:t>write</a:t>
            </a:r>
            <a:r>
              <a:rPr lang="en-US" sz="2800" dirty="0" smtClean="0">
                <a:ea typeface="+mn-ea"/>
                <a:cs typeface="+mn-cs"/>
              </a:rPr>
              <a:t> </a:t>
            </a:r>
            <a:r>
              <a:rPr lang="en-US" sz="2800" dirty="0">
                <a:solidFill>
                  <a:srgbClr val="FF34CB"/>
                </a:solidFill>
                <a:ea typeface="+mn-ea"/>
                <a:cs typeface="+mn-cs"/>
              </a:rPr>
              <a:t>questions</a:t>
            </a:r>
            <a:r>
              <a:rPr lang="en-US" sz="2800" dirty="0">
                <a:ea typeface="+mn-ea"/>
                <a:cs typeface="+mn-cs"/>
              </a:rPr>
              <a:t> that are answered by the information on the right side.</a:t>
            </a:r>
          </a:p>
          <a:p>
            <a:pPr marL="469900" indent="-469900" eaLnBrk="1" hangingPunct="1">
              <a:lnSpc>
                <a:spcPct val="80000"/>
              </a:lnSpc>
              <a:buFont typeface="Wingdings" charset="2"/>
              <a:buNone/>
              <a:defRPr/>
            </a:pPr>
            <a:endParaRPr lang="en-US" sz="2800" dirty="0">
              <a:ea typeface="+mn-ea"/>
              <a:cs typeface="+mn-cs"/>
            </a:endParaRPr>
          </a:p>
          <a:p>
            <a:pPr marL="469900" indent="-469900" eaLnBrk="1" hangingPunct="1">
              <a:lnSpc>
                <a:spcPct val="80000"/>
              </a:lnSpc>
              <a:buFont typeface="Wingdings" charset="2"/>
              <a:buChar char="Ø"/>
              <a:defRPr/>
            </a:pPr>
            <a:r>
              <a:rPr lang="en-US" sz="2800" dirty="0">
                <a:ea typeface="+mn-ea"/>
                <a:cs typeface="+mn-cs"/>
              </a:rPr>
              <a:t>You can also </a:t>
            </a:r>
            <a:r>
              <a:rPr lang="en-US" sz="2800" dirty="0">
                <a:solidFill>
                  <a:srgbClr val="FF34CB"/>
                </a:solidFill>
                <a:ea typeface="+mn-ea"/>
                <a:cs typeface="+mn-cs"/>
              </a:rPr>
              <a:t>write new</a:t>
            </a:r>
            <a:r>
              <a:rPr lang="en-US" sz="2800" dirty="0">
                <a:ea typeface="+mn-ea"/>
                <a:cs typeface="+mn-cs"/>
              </a:rPr>
              <a:t> </a:t>
            </a:r>
            <a:r>
              <a:rPr lang="en-US" sz="2800" dirty="0">
                <a:solidFill>
                  <a:srgbClr val="FF34CB"/>
                </a:solidFill>
                <a:ea typeface="+mn-ea"/>
                <a:cs typeface="+mn-cs"/>
              </a:rPr>
              <a:t>questions</a:t>
            </a:r>
            <a:r>
              <a:rPr lang="en-US" sz="2800" dirty="0">
                <a:ea typeface="+mn-ea"/>
                <a:cs typeface="+mn-cs"/>
              </a:rPr>
              <a:t>, leaving the right side blank to be filled in when you </a:t>
            </a:r>
            <a:r>
              <a:rPr lang="en-US" sz="2800" dirty="0">
                <a:solidFill>
                  <a:srgbClr val="FF34CB"/>
                </a:solidFill>
                <a:ea typeface="+mn-ea"/>
                <a:cs typeface="+mn-cs"/>
              </a:rPr>
              <a:t>ask</a:t>
            </a:r>
            <a:r>
              <a:rPr lang="en-US" sz="2800" dirty="0">
                <a:ea typeface="+mn-ea"/>
                <a:cs typeface="+mn-cs"/>
              </a:rPr>
              <a:t> your questions </a:t>
            </a:r>
            <a:r>
              <a:rPr lang="en-US" sz="2800" dirty="0">
                <a:solidFill>
                  <a:srgbClr val="FF34CB"/>
                </a:solidFill>
                <a:ea typeface="+mn-ea"/>
                <a:cs typeface="+mn-cs"/>
              </a:rPr>
              <a:t>in class</a:t>
            </a:r>
            <a:r>
              <a:rPr lang="en-US" sz="2800" dirty="0">
                <a:ea typeface="+mn-ea"/>
                <a:cs typeface="+mn-cs"/>
              </a:rPr>
              <a:t>.</a:t>
            </a:r>
          </a:p>
          <a:p>
            <a:pPr marL="469900" indent="-469900" eaLnBrk="1" hangingPunct="1">
              <a:lnSpc>
                <a:spcPct val="80000"/>
              </a:lnSpc>
              <a:buFont typeface="Wingdings" charset="2"/>
              <a:buNone/>
              <a:defRPr/>
            </a:pPr>
            <a:endParaRPr lang="en-US" sz="2800" i="1" dirty="0">
              <a:ea typeface="+mn-ea"/>
              <a:cs typeface="+mn-cs"/>
            </a:endParaRPr>
          </a:p>
          <a:p>
            <a:pPr marL="469900" indent="-469900" eaLnBrk="1" hangingPunct="1">
              <a:lnSpc>
                <a:spcPct val="80000"/>
              </a:lnSpc>
              <a:buFont typeface="Wingdings" charset="2"/>
              <a:buChar char="Ø"/>
              <a:defRPr/>
            </a:pPr>
            <a:r>
              <a:rPr lang="en-US" sz="2800" dirty="0">
                <a:ea typeface="+mn-ea"/>
                <a:cs typeface="+mn-cs"/>
              </a:rPr>
              <a:t>Key to remember: The </a:t>
            </a:r>
            <a:r>
              <a:rPr lang="en-US" sz="2800" dirty="0">
                <a:solidFill>
                  <a:srgbClr val="FF34CB"/>
                </a:solidFill>
                <a:ea typeface="+mn-ea"/>
                <a:cs typeface="+mn-cs"/>
              </a:rPr>
              <a:t>left and right sides</a:t>
            </a:r>
            <a:r>
              <a:rPr lang="en-US" sz="2800" dirty="0">
                <a:ea typeface="+mn-ea"/>
                <a:cs typeface="+mn-cs"/>
              </a:rPr>
              <a:t> are </a:t>
            </a:r>
            <a:r>
              <a:rPr lang="en-US" sz="2800" dirty="0">
                <a:solidFill>
                  <a:srgbClr val="FF34CB"/>
                </a:solidFill>
                <a:ea typeface="+mn-ea"/>
                <a:cs typeface="+mn-cs"/>
              </a:rPr>
              <a:t>related</a:t>
            </a:r>
            <a:r>
              <a:rPr lang="en-US" sz="2800" dirty="0">
                <a:ea typeface="+mn-ea"/>
                <a:cs typeface="+mn-cs"/>
              </a:rPr>
              <a:t> to each other.</a:t>
            </a:r>
            <a:endParaRPr lang="en-US" sz="2800" i="1" dirty="0">
              <a:ea typeface="+mn-ea"/>
              <a:cs typeface="+mn-cs"/>
            </a:endParaRPr>
          </a:p>
        </p:txBody>
      </p:sp>
    </p:spTree>
    <p:extLst>
      <p:ext uri="{BB962C8B-B14F-4D97-AF65-F5344CB8AC3E}">
        <p14:creationId xmlns:p14="http://schemas.microsoft.com/office/powerpoint/2010/main" val="321309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228600"/>
            <a:ext cx="8229600" cy="1143000"/>
          </a:xfrm>
        </p:spPr>
        <p:txBody>
          <a:bodyPr/>
          <a:lstStyle/>
          <a:p>
            <a:r>
              <a:rPr lang="en-US" b="1" dirty="0" smtClean="0">
                <a:solidFill>
                  <a:srgbClr val="CC0000"/>
                </a:solidFill>
              </a:rPr>
              <a:t>		Geography Notes</a:t>
            </a:r>
            <a:r>
              <a:rPr lang="en-US" dirty="0" smtClean="0">
                <a:solidFill>
                  <a:srgbClr val="CC0000"/>
                </a:solidFill>
              </a:rPr>
              <a:t> </a:t>
            </a:r>
            <a:endParaRPr lang="en-US" dirty="0">
              <a:solidFill>
                <a:srgbClr val="CC0000"/>
              </a:solidFill>
            </a:endParaRPr>
          </a:p>
        </p:txBody>
      </p:sp>
      <p:sp>
        <p:nvSpPr>
          <p:cNvPr id="7171" name="Rectangle 3"/>
          <p:cNvSpPr>
            <a:spLocks noGrp="1" noChangeArrowheads="1"/>
          </p:cNvSpPr>
          <p:nvPr>
            <p:ph type="body" idx="1"/>
          </p:nvPr>
        </p:nvSpPr>
        <p:spPr>
          <a:xfrm>
            <a:off x="0" y="1371600"/>
            <a:ext cx="9144000" cy="5486400"/>
          </a:xfrm>
        </p:spPr>
        <p:txBody>
          <a:bodyPr>
            <a:normAutofit/>
          </a:bodyPr>
          <a:lstStyle/>
          <a:p>
            <a:r>
              <a:rPr lang="en-US" sz="3200" b="1" dirty="0">
                <a:solidFill>
                  <a:srgbClr val="CC0000"/>
                </a:solidFill>
              </a:rPr>
              <a:t>Compass Rose</a:t>
            </a:r>
            <a:r>
              <a:rPr lang="en-US" sz="3200" dirty="0"/>
              <a:t> - a picture that shows the four cardinal directions, north, south, east and west on a map. </a:t>
            </a:r>
          </a:p>
        </p:txBody>
      </p:sp>
      <p:pic>
        <p:nvPicPr>
          <p:cNvPr id="7172" name="Picture 4"/>
          <p:cNvPicPr>
            <a:picLocks noChangeAspect="1" noChangeArrowheads="1"/>
          </p:cNvPicPr>
          <p:nvPr/>
        </p:nvPicPr>
        <p:blipFill>
          <a:blip r:embed="rId2"/>
          <a:srcRect/>
          <a:stretch>
            <a:fillRect/>
          </a:stretch>
        </p:blipFill>
        <p:spPr bwMode="auto">
          <a:xfrm>
            <a:off x="2362200" y="2514600"/>
            <a:ext cx="4425351" cy="4343400"/>
          </a:xfrm>
          <a:prstGeom prst="rect">
            <a:avLst/>
          </a:prstGeom>
          <a:noFill/>
        </p:spPr>
      </p:pic>
    </p:spTree>
    <p:extLst>
      <p:ext uri="{BB962C8B-B14F-4D97-AF65-F5344CB8AC3E}">
        <p14:creationId xmlns:p14="http://schemas.microsoft.com/office/powerpoint/2010/main" val="945250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762000"/>
          </a:xfrm>
        </p:spPr>
        <p:txBody>
          <a:bodyPr>
            <a:normAutofit fontScale="90000"/>
          </a:bodyPr>
          <a:lstStyle/>
          <a:p>
            <a:r>
              <a:rPr lang="en-US" b="1" i="1" dirty="0" smtClean="0">
                <a:solidFill>
                  <a:srgbClr val="CC0000"/>
                </a:solidFill>
              </a:rPr>
              <a:t>			Geography</a:t>
            </a:r>
            <a:r>
              <a:rPr lang="en-US" b="1" dirty="0" smtClean="0"/>
              <a:t> </a:t>
            </a:r>
            <a:endParaRPr lang="en-US" b="1" dirty="0"/>
          </a:p>
        </p:txBody>
      </p:sp>
      <p:sp>
        <p:nvSpPr>
          <p:cNvPr id="10246" name="Rectangle 6"/>
          <p:cNvSpPr>
            <a:spLocks noGrp="1" noChangeArrowheads="1"/>
          </p:cNvSpPr>
          <p:nvPr>
            <p:ph type="body" sz="half" idx="1"/>
          </p:nvPr>
        </p:nvSpPr>
        <p:spPr>
          <a:xfrm>
            <a:off x="304800" y="914400"/>
            <a:ext cx="4191000" cy="5943600"/>
          </a:xfrm>
        </p:spPr>
        <p:txBody>
          <a:bodyPr/>
          <a:lstStyle/>
          <a:p>
            <a:pPr>
              <a:buFontTx/>
              <a:buNone/>
            </a:pPr>
            <a:r>
              <a:rPr lang="en-US" sz="5000" b="1" dirty="0">
                <a:solidFill>
                  <a:srgbClr val="CC0000"/>
                </a:solidFill>
              </a:rPr>
              <a:t>N</a:t>
            </a:r>
            <a:r>
              <a:rPr lang="en-US" sz="5000" i="1" dirty="0"/>
              <a:t>ever</a:t>
            </a:r>
            <a:r>
              <a:rPr lang="en-US" sz="5000" dirty="0"/>
              <a:t> </a:t>
            </a:r>
          </a:p>
          <a:p>
            <a:pPr>
              <a:buFontTx/>
              <a:buNone/>
            </a:pPr>
            <a:r>
              <a:rPr lang="en-US" sz="5000" b="1" dirty="0" smtClean="0">
                <a:solidFill>
                  <a:srgbClr val="CC0000"/>
                </a:solidFill>
              </a:rPr>
              <a:t>E</a:t>
            </a:r>
            <a:r>
              <a:rPr lang="en-US" sz="5000" i="1" dirty="0" smtClean="0"/>
              <a:t>at </a:t>
            </a:r>
            <a:endParaRPr lang="en-US" sz="5000" i="1" dirty="0"/>
          </a:p>
          <a:p>
            <a:pPr>
              <a:buFontTx/>
              <a:buNone/>
            </a:pPr>
            <a:r>
              <a:rPr lang="en-US" sz="5000" b="1" dirty="0">
                <a:solidFill>
                  <a:srgbClr val="CC0000"/>
                </a:solidFill>
              </a:rPr>
              <a:t>S</a:t>
            </a:r>
            <a:r>
              <a:rPr lang="en-US" sz="5000" i="1" dirty="0"/>
              <a:t>hredded</a:t>
            </a:r>
            <a:r>
              <a:rPr lang="en-US" sz="5000" dirty="0"/>
              <a:t> </a:t>
            </a:r>
          </a:p>
          <a:p>
            <a:pPr>
              <a:buFontTx/>
              <a:buNone/>
            </a:pPr>
            <a:r>
              <a:rPr lang="en-US" sz="5000" b="1" dirty="0">
                <a:solidFill>
                  <a:srgbClr val="CC0000"/>
                </a:solidFill>
              </a:rPr>
              <a:t>W</a:t>
            </a:r>
            <a:r>
              <a:rPr lang="en-US" sz="5000" i="1" dirty="0"/>
              <a:t>heat</a:t>
            </a:r>
            <a:r>
              <a:rPr lang="en-US" sz="4800" dirty="0"/>
              <a:t>  </a:t>
            </a:r>
          </a:p>
        </p:txBody>
      </p:sp>
      <p:sp>
        <p:nvSpPr>
          <p:cNvPr id="10247" name="Rectangle 7"/>
          <p:cNvSpPr>
            <a:spLocks noGrp="1" noChangeArrowheads="1"/>
          </p:cNvSpPr>
          <p:nvPr>
            <p:ph type="body" sz="half" idx="2"/>
          </p:nvPr>
        </p:nvSpPr>
        <p:spPr/>
        <p:txBody>
          <a:bodyPr/>
          <a:lstStyle/>
          <a:p>
            <a:endParaRPr lang="en-US"/>
          </a:p>
        </p:txBody>
      </p:sp>
      <p:pic>
        <p:nvPicPr>
          <p:cNvPr id="10245" name="Picture 5" descr="Compass%20Rose"/>
          <p:cNvPicPr>
            <a:picLocks noChangeAspect="1" noChangeArrowheads="1"/>
          </p:cNvPicPr>
          <p:nvPr/>
        </p:nvPicPr>
        <p:blipFill>
          <a:blip r:embed="rId2"/>
          <a:srcRect/>
          <a:stretch>
            <a:fillRect/>
          </a:stretch>
        </p:blipFill>
        <p:spPr bwMode="auto">
          <a:xfrm>
            <a:off x="3048000" y="914400"/>
            <a:ext cx="5922962" cy="5943600"/>
          </a:xfrm>
          <a:prstGeom prst="rect">
            <a:avLst/>
          </a:prstGeom>
          <a:noFill/>
        </p:spPr>
      </p:pic>
    </p:spTree>
    <p:extLst>
      <p:ext uri="{BB962C8B-B14F-4D97-AF65-F5344CB8AC3E}">
        <p14:creationId xmlns:p14="http://schemas.microsoft.com/office/powerpoint/2010/main" val="39621279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52400"/>
            <a:ext cx="8229600" cy="990600"/>
          </a:xfrm>
        </p:spPr>
        <p:txBody>
          <a:bodyPr/>
          <a:lstStyle/>
          <a:p>
            <a:r>
              <a:rPr lang="en-US" b="1" dirty="0" smtClean="0">
                <a:solidFill>
                  <a:srgbClr val="CC0000"/>
                </a:solidFill>
              </a:rPr>
              <a:t>	Geography</a:t>
            </a:r>
            <a:r>
              <a:rPr lang="en-US" b="1" dirty="0">
                <a:solidFill>
                  <a:srgbClr val="CC0000"/>
                </a:solidFill>
              </a:rPr>
              <a:t>: Definitions</a:t>
            </a:r>
            <a:r>
              <a:rPr lang="en-US" b="1" dirty="0"/>
              <a:t> </a:t>
            </a:r>
          </a:p>
        </p:txBody>
      </p:sp>
      <p:sp>
        <p:nvSpPr>
          <p:cNvPr id="11268" name="Rectangle 4"/>
          <p:cNvSpPr>
            <a:spLocks noGrp="1" noChangeArrowheads="1"/>
          </p:cNvSpPr>
          <p:nvPr>
            <p:ph type="body" idx="1"/>
          </p:nvPr>
        </p:nvSpPr>
        <p:spPr>
          <a:xfrm>
            <a:off x="0" y="1143000"/>
            <a:ext cx="9144000" cy="5715000"/>
          </a:xfrm>
        </p:spPr>
        <p:txBody>
          <a:bodyPr>
            <a:normAutofit lnSpcReduction="10000"/>
          </a:bodyPr>
          <a:lstStyle/>
          <a:p>
            <a:pPr marL="609600" indent="-609600">
              <a:buFontTx/>
              <a:buAutoNum type="arabicParenR"/>
            </a:pPr>
            <a:r>
              <a:rPr lang="en-US" sz="3500" dirty="0">
                <a:solidFill>
                  <a:srgbClr val="CC0000"/>
                </a:solidFill>
                <a:latin typeface="Comic Sans MS" charset="0"/>
              </a:rPr>
              <a:t>Continent</a:t>
            </a:r>
            <a:r>
              <a:rPr lang="en-US" sz="3500" dirty="0">
                <a:latin typeface="Comic Sans MS" charset="0"/>
              </a:rPr>
              <a:t> - One of the seven  main land masses of the earth. (How many can you name?)</a:t>
            </a:r>
          </a:p>
          <a:p>
            <a:pPr marL="609600" indent="-609600">
              <a:buFontTx/>
              <a:buAutoNum type="arabicParenR"/>
            </a:pPr>
            <a:r>
              <a:rPr lang="en-US" sz="3500" dirty="0" smtClean="0">
                <a:solidFill>
                  <a:srgbClr val="CC0000"/>
                </a:solidFill>
                <a:latin typeface="Comic Sans MS" charset="0"/>
              </a:rPr>
              <a:t>Country</a:t>
            </a:r>
            <a:r>
              <a:rPr lang="en-US" sz="3500" dirty="0" smtClean="0">
                <a:latin typeface="Comic Sans MS" charset="0"/>
              </a:rPr>
              <a:t> </a:t>
            </a:r>
            <a:r>
              <a:rPr lang="en-US" sz="3500" dirty="0">
                <a:latin typeface="Comic Sans MS" charset="0"/>
              </a:rPr>
              <a:t>– a group of political territories run by a single government. </a:t>
            </a:r>
          </a:p>
          <a:p>
            <a:pPr marL="609600" indent="-609600">
              <a:buFontTx/>
              <a:buAutoNum type="arabicParenR"/>
            </a:pPr>
            <a:r>
              <a:rPr lang="en-US" sz="3500" dirty="0">
                <a:solidFill>
                  <a:srgbClr val="CC0000"/>
                </a:solidFill>
                <a:latin typeface="Comic Sans MS" charset="0"/>
              </a:rPr>
              <a:t>State</a:t>
            </a:r>
            <a:r>
              <a:rPr lang="en-US" sz="3500" dirty="0">
                <a:latin typeface="Comic Sans MS" charset="0"/>
              </a:rPr>
              <a:t> - one of the geographic and political units united under a government </a:t>
            </a:r>
          </a:p>
          <a:p>
            <a:pPr marL="609600" indent="-609600">
              <a:buFontTx/>
              <a:buAutoNum type="arabicParenR"/>
            </a:pPr>
            <a:r>
              <a:rPr lang="en-US" sz="3500" dirty="0" smtClean="0">
                <a:solidFill>
                  <a:srgbClr val="CC0000"/>
                </a:solidFill>
                <a:latin typeface="Comic Sans MS" charset="0"/>
              </a:rPr>
              <a:t>City</a:t>
            </a:r>
            <a:r>
              <a:rPr lang="en-US" sz="3500" dirty="0" smtClean="0">
                <a:latin typeface="Comic Sans MS" charset="0"/>
              </a:rPr>
              <a:t> </a:t>
            </a:r>
            <a:r>
              <a:rPr lang="en-US" sz="3500" dirty="0">
                <a:latin typeface="Comic Sans MS" charset="0"/>
              </a:rPr>
              <a:t>– a populated area (town) with an organized government. </a:t>
            </a:r>
          </a:p>
        </p:txBody>
      </p:sp>
    </p:spTree>
    <p:extLst>
      <p:ext uri="{BB962C8B-B14F-4D97-AF65-F5344CB8AC3E}">
        <p14:creationId xmlns:p14="http://schemas.microsoft.com/office/powerpoint/2010/main" val="346733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5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1268">
                                            <p:txEl>
                                              <p:pRg st="1" end="1"/>
                                            </p:txEl>
                                          </p:spTgt>
                                        </p:tgtEl>
                                        <p:attrNameLst>
                                          <p:attrName>style.visibility</p:attrName>
                                        </p:attrNameLst>
                                      </p:cBhvr>
                                      <p:to>
                                        <p:strVal val="visible"/>
                                      </p:to>
                                    </p:set>
                                    <p:anim calcmode="lin" valueType="num">
                                      <p:cBhvr additive="base">
                                        <p:cTn id="13" dur="500" fill="hold"/>
                                        <p:tgtEl>
                                          <p:spTgt spid="1126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1268">
                                            <p:txEl>
                                              <p:pRg st="2" end="2"/>
                                            </p:txEl>
                                          </p:spTgt>
                                        </p:tgtEl>
                                        <p:attrNameLst>
                                          <p:attrName>style.visibility</p:attrName>
                                        </p:attrNameLst>
                                      </p:cBhvr>
                                      <p:to>
                                        <p:strVal val="visible"/>
                                      </p:to>
                                    </p:set>
                                    <p:anim calcmode="lin" valueType="num">
                                      <p:cBhvr additive="base">
                                        <p:cTn id="19" dur="500" fill="hold"/>
                                        <p:tgtEl>
                                          <p:spTgt spid="1126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11268">
                                            <p:txEl>
                                              <p:pRg st="3" end="3"/>
                                            </p:txEl>
                                          </p:spTgt>
                                        </p:tgtEl>
                                        <p:attrNameLst>
                                          <p:attrName>style.visibility</p:attrName>
                                        </p:attrNameLst>
                                      </p:cBhvr>
                                      <p:to>
                                        <p:strVal val="visible"/>
                                      </p:to>
                                    </p:set>
                                    <p:anim calcmode="lin" valueType="num">
                                      <p:cBhvr additive="base">
                                        <p:cTn id="25" dur="500" fill="hold"/>
                                        <p:tgtEl>
                                          <p:spTgt spid="1126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noGrp="1" noChangeAspect="1"/>
          </p:cNvGrpSpPr>
          <p:nvPr/>
        </p:nvGrpSpPr>
        <p:grpSpPr bwMode="auto">
          <a:xfrm>
            <a:off x="-2514600" y="0"/>
            <a:ext cx="14173200" cy="7883525"/>
            <a:chOff x="240" y="687"/>
            <a:chExt cx="5280" cy="2947"/>
          </a:xfrm>
        </p:grpSpPr>
        <p:sp>
          <p:nvSpPr>
            <p:cNvPr id="12302" name="AutoShape 14"/>
            <p:cNvSpPr>
              <a:spLocks noChangeAspect="1" noChangeArrowheads="1" noTextEdit="1"/>
            </p:cNvSpPr>
            <p:nvPr/>
          </p:nvSpPr>
          <p:spPr bwMode="auto">
            <a:xfrm>
              <a:off x="240" y="687"/>
              <a:ext cx="5280" cy="2947"/>
            </a:xfrm>
            <a:prstGeom prst="rect">
              <a:avLst/>
            </a:prstGeom>
            <a:noFill/>
            <a:ln w="9525">
              <a:noFill/>
              <a:miter lim="800000"/>
              <a:headEnd/>
              <a:tailEnd/>
            </a:ln>
          </p:spPr>
          <p:txBody>
            <a:bodyPr>
              <a:prstTxWarp prst="textNoShape">
                <a:avLst/>
              </a:prstTxWarp>
            </a:bodyPr>
            <a:lstStyle/>
            <a:p>
              <a:endParaRPr lang="en-US"/>
            </a:p>
          </p:txBody>
        </p:sp>
        <p:sp>
          <p:nvSpPr>
            <p:cNvPr id="12312" name="_s12312"/>
            <p:cNvSpPr>
              <a:spLocks noChangeArrowheads="1" noTextEdit="1"/>
            </p:cNvSpPr>
            <p:nvPr/>
          </p:nvSpPr>
          <p:spPr bwMode="auto">
            <a:xfrm>
              <a:off x="1512" y="1135"/>
              <a:ext cx="2052" cy="2052"/>
            </a:xfrm>
            <a:custGeom>
              <a:avLst/>
              <a:gdLst>
                <a:gd name="G0" fmla="+- 2700 0 0"/>
                <a:gd name="G1" fmla="+- 21600 0 2700"/>
                <a:gd name="G2" fmla="+- 21600 0 27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700" y="10800"/>
                  </a:moveTo>
                  <a:cubicBezTo>
                    <a:pt x="2700" y="15274"/>
                    <a:pt x="6326" y="18900"/>
                    <a:pt x="10800" y="18900"/>
                  </a:cubicBezTo>
                  <a:cubicBezTo>
                    <a:pt x="15274" y="18900"/>
                    <a:pt x="18900" y="15274"/>
                    <a:pt x="18900" y="10800"/>
                  </a:cubicBezTo>
                  <a:cubicBezTo>
                    <a:pt x="18900" y="6326"/>
                    <a:pt x="15274" y="2700"/>
                    <a:pt x="10800" y="2700"/>
                  </a:cubicBezTo>
                  <a:cubicBezTo>
                    <a:pt x="6326" y="2700"/>
                    <a:pt x="2700" y="6326"/>
                    <a:pt x="2700" y="10800"/>
                  </a:cubicBezTo>
                  <a:close/>
                </a:path>
              </a:pathLst>
            </a:custGeom>
            <a:solidFill>
              <a:srgbClr val="F1FD09"/>
            </a:solidFill>
            <a:ln w="9525">
              <a:noFill/>
              <a:round/>
              <a:headEnd/>
              <a:tailEnd/>
            </a:ln>
          </p:spPr>
          <p:txBody>
            <a:bodyPr lIns="0" tIns="0" rIns="0" bIns="0">
              <a:prstTxWarp prst="textNoShape">
                <a:avLst/>
              </a:prstTxWarp>
            </a:bodyPr>
            <a:lstStyle/>
            <a:p>
              <a:endParaRPr lang="en-US"/>
            </a:p>
          </p:txBody>
        </p:sp>
        <p:sp>
          <p:nvSpPr>
            <p:cNvPr id="12313" name="_s12313"/>
            <p:cNvSpPr>
              <a:spLocks/>
            </p:cNvSpPr>
            <p:nvPr/>
          </p:nvSpPr>
          <p:spPr bwMode="auto">
            <a:xfrm>
              <a:off x="3838" y="1612"/>
              <a:ext cx="410" cy="273"/>
            </a:xfrm>
            <a:prstGeom prst="callout2">
              <a:avLst>
                <a:gd name="adj1" fmla="val 15653"/>
                <a:gd name="adj2" fmla="val -6926"/>
                <a:gd name="adj3" fmla="val 15653"/>
                <a:gd name="adj4" fmla="val -15296"/>
                <a:gd name="adj5" fmla="val 201306"/>
                <a:gd name="adj6" fmla="val -97981"/>
              </a:avLst>
            </a:prstGeom>
            <a:noFill/>
            <a:ln w="9525">
              <a:solidFill>
                <a:schemeClr val="tx1"/>
              </a:solidFill>
              <a:miter lim="800000"/>
              <a:headEnd/>
              <a:tailEnd/>
            </a:ln>
          </p:spPr>
          <p:txBody>
            <a:bodyPr wrap="none" lIns="0" tIns="0" rIns="0" bIns="0">
              <a:prstTxWarp prst="textNoShape">
                <a:avLst/>
              </a:prstTxWarp>
            </a:bodyPr>
            <a:lstStyle/>
            <a:p>
              <a:r>
                <a:rPr lang="en-US" sz="3200"/>
                <a:t>Continent </a:t>
              </a:r>
            </a:p>
          </p:txBody>
        </p:sp>
        <p:sp>
          <p:nvSpPr>
            <p:cNvPr id="12308" name="_s12308"/>
            <p:cNvSpPr>
              <a:spLocks noChangeArrowheads="1" noTextEdit="1"/>
            </p:cNvSpPr>
            <p:nvPr/>
          </p:nvSpPr>
          <p:spPr bwMode="auto">
            <a:xfrm>
              <a:off x="1769" y="1392"/>
              <a:ext cx="1539" cy="1539"/>
            </a:xfrm>
            <a:custGeom>
              <a:avLst/>
              <a:gdLst>
                <a:gd name="G0" fmla="+- 3600 0 0"/>
                <a:gd name="G1" fmla="+- 21600 0 3600"/>
                <a:gd name="G2" fmla="+- 21600 0 36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600" y="10800"/>
                  </a:moveTo>
                  <a:cubicBezTo>
                    <a:pt x="3600" y="14776"/>
                    <a:pt x="6824" y="18000"/>
                    <a:pt x="10800" y="18000"/>
                  </a:cubicBezTo>
                  <a:cubicBezTo>
                    <a:pt x="14776" y="18000"/>
                    <a:pt x="18000" y="14776"/>
                    <a:pt x="18000" y="10800"/>
                  </a:cubicBezTo>
                  <a:cubicBezTo>
                    <a:pt x="18000" y="6824"/>
                    <a:pt x="14776" y="3600"/>
                    <a:pt x="10800" y="3600"/>
                  </a:cubicBezTo>
                  <a:cubicBezTo>
                    <a:pt x="6824" y="3600"/>
                    <a:pt x="3600" y="6824"/>
                    <a:pt x="3600" y="10800"/>
                  </a:cubicBezTo>
                  <a:close/>
                </a:path>
              </a:pathLst>
            </a:custGeom>
            <a:solidFill>
              <a:srgbClr val="FF8C01"/>
            </a:solidFill>
            <a:ln w="9525">
              <a:noFill/>
              <a:round/>
              <a:headEnd/>
              <a:tailEnd/>
            </a:ln>
          </p:spPr>
          <p:txBody>
            <a:bodyPr lIns="0" tIns="0" rIns="0" bIns="0">
              <a:prstTxWarp prst="textNoShape">
                <a:avLst/>
              </a:prstTxWarp>
            </a:bodyPr>
            <a:lstStyle/>
            <a:p>
              <a:endParaRPr lang="en-US"/>
            </a:p>
          </p:txBody>
        </p:sp>
        <p:sp>
          <p:nvSpPr>
            <p:cNvPr id="12309" name="_s12309"/>
            <p:cNvSpPr>
              <a:spLocks/>
            </p:cNvSpPr>
            <p:nvPr/>
          </p:nvSpPr>
          <p:spPr bwMode="auto">
            <a:xfrm>
              <a:off x="3838" y="1339"/>
              <a:ext cx="410" cy="273"/>
            </a:xfrm>
            <a:prstGeom prst="callout2">
              <a:avLst>
                <a:gd name="adj1" fmla="val 15653"/>
                <a:gd name="adj2" fmla="val -6926"/>
                <a:gd name="adj3" fmla="val 15653"/>
                <a:gd name="adj4" fmla="val -15583"/>
                <a:gd name="adj5" fmla="val 301306"/>
                <a:gd name="adj6" fmla="val -160463"/>
              </a:avLst>
            </a:prstGeom>
            <a:noFill/>
            <a:ln w="9525">
              <a:solidFill>
                <a:schemeClr val="tx1"/>
              </a:solidFill>
              <a:miter lim="800000"/>
              <a:headEnd/>
              <a:tailEnd/>
            </a:ln>
          </p:spPr>
          <p:txBody>
            <a:bodyPr wrap="none" lIns="0" tIns="0" rIns="0" bIns="0">
              <a:prstTxWarp prst="textNoShape">
                <a:avLst/>
              </a:prstTxWarp>
            </a:bodyPr>
            <a:lstStyle/>
            <a:p>
              <a:r>
                <a:rPr lang="en-US" sz="3200"/>
                <a:t>Country</a:t>
              </a:r>
            </a:p>
          </p:txBody>
        </p:sp>
        <p:sp>
          <p:nvSpPr>
            <p:cNvPr id="12306" name="_s12306"/>
            <p:cNvSpPr>
              <a:spLocks noChangeArrowheads="1" noTextEdit="1"/>
            </p:cNvSpPr>
            <p:nvPr/>
          </p:nvSpPr>
          <p:spPr bwMode="auto">
            <a:xfrm>
              <a:off x="2025" y="1648"/>
              <a:ext cx="1026" cy="102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1BD0A"/>
            </a:solidFill>
            <a:ln w="9525">
              <a:noFill/>
              <a:round/>
              <a:headEnd/>
              <a:tailEnd/>
            </a:ln>
          </p:spPr>
          <p:txBody>
            <a:bodyPr lIns="0" tIns="0" rIns="0" bIns="0">
              <a:prstTxWarp prst="textNoShape">
                <a:avLst/>
              </a:prstTxWarp>
            </a:bodyPr>
            <a:lstStyle/>
            <a:p>
              <a:endParaRPr lang="en-US"/>
            </a:p>
          </p:txBody>
        </p:sp>
        <p:sp>
          <p:nvSpPr>
            <p:cNvPr id="12307" name="_s12307"/>
            <p:cNvSpPr>
              <a:spLocks/>
            </p:cNvSpPr>
            <p:nvPr/>
          </p:nvSpPr>
          <p:spPr bwMode="auto">
            <a:xfrm>
              <a:off x="3838" y="1066"/>
              <a:ext cx="410" cy="273"/>
            </a:xfrm>
            <a:prstGeom prst="callout2">
              <a:avLst>
                <a:gd name="adj1" fmla="val 15653"/>
                <a:gd name="adj2" fmla="val -6926"/>
                <a:gd name="adj3" fmla="val 15653"/>
                <a:gd name="adj4" fmla="val -15440"/>
                <a:gd name="adj5" fmla="val 401306"/>
                <a:gd name="adj6" fmla="val -223231"/>
              </a:avLst>
            </a:prstGeom>
            <a:noFill/>
            <a:ln w="9525">
              <a:solidFill>
                <a:schemeClr val="tx1"/>
              </a:solidFill>
              <a:miter lim="800000"/>
              <a:headEnd/>
              <a:tailEnd/>
            </a:ln>
          </p:spPr>
          <p:txBody>
            <a:bodyPr wrap="none" lIns="0" tIns="0" rIns="0" bIns="0">
              <a:prstTxWarp prst="textNoShape">
                <a:avLst/>
              </a:prstTxWarp>
            </a:bodyPr>
            <a:lstStyle/>
            <a:p>
              <a:r>
                <a:rPr lang="en-US" sz="3200"/>
                <a:t>State</a:t>
              </a:r>
            </a:p>
          </p:txBody>
        </p:sp>
        <p:sp>
          <p:nvSpPr>
            <p:cNvPr id="12304" name="_s12304"/>
            <p:cNvSpPr>
              <a:spLocks noChangeArrowheads="1" noTextEdit="1"/>
            </p:cNvSpPr>
            <p:nvPr/>
          </p:nvSpPr>
          <p:spPr bwMode="auto">
            <a:xfrm>
              <a:off x="2282" y="1905"/>
              <a:ext cx="513" cy="513"/>
            </a:xfrm>
            <a:prstGeom prst="ellipse">
              <a:avLst/>
            </a:prstGeom>
            <a:solidFill>
              <a:srgbClr val="FF0000"/>
            </a:solidFill>
            <a:ln w="9525">
              <a:noFill/>
              <a:round/>
              <a:headEnd/>
              <a:tailEnd/>
            </a:ln>
          </p:spPr>
          <p:txBody>
            <a:bodyPr lIns="0" tIns="0" rIns="0" bIns="0">
              <a:prstTxWarp prst="textNoShape">
                <a:avLst/>
              </a:prstTxWarp>
            </a:bodyPr>
            <a:lstStyle/>
            <a:p>
              <a:endParaRPr lang="en-US"/>
            </a:p>
          </p:txBody>
        </p:sp>
        <p:sp>
          <p:nvSpPr>
            <p:cNvPr id="12305" name="_s12305"/>
            <p:cNvSpPr>
              <a:spLocks/>
            </p:cNvSpPr>
            <p:nvPr/>
          </p:nvSpPr>
          <p:spPr bwMode="auto">
            <a:xfrm>
              <a:off x="3838" y="793"/>
              <a:ext cx="410" cy="273"/>
            </a:xfrm>
            <a:prstGeom prst="callout2">
              <a:avLst>
                <a:gd name="adj1" fmla="val 15653"/>
                <a:gd name="adj2" fmla="val -6926"/>
                <a:gd name="adj3" fmla="val 15653"/>
                <a:gd name="adj4" fmla="val -15296"/>
                <a:gd name="adj5" fmla="val 501306"/>
                <a:gd name="adj6" fmla="val -316884"/>
              </a:avLst>
            </a:prstGeom>
            <a:noFill/>
            <a:ln w="9525">
              <a:solidFill>
                <a:schemeClr val="tx1"/>
              </a:solidFill>
              <a:miter lim="800000"/>
              <a:headEnd/>
              <a:tailEnd/>
            </a:ln>
          </p:spPr>
          <p:txBody>
            <a:bodyPr wrap="none" lIns="0" tIns="0" rIns="0" bIns="0">
              <a:prstTxWarp prst="textNoShape">
                <a:avLst/>
              </a:prstTxWarp>
            </a:bodyPr>
            <a:lstStyle/>
            <a:p>
              <a:r>
                <a:rPr lang="en-US" sz="3000"/>
                <a:t>City </a:t>
              </a:r>
            </a:p>
          </p:txBody>
        </p:sp>
      </p:grpSp>
    </p:spTree>
    <p:extLst>
      <p:ext uri="{BB962C8B-B14F-4D97-AF65-F5344CB8AC3E}">
        <p14:creationId xmlns:p14="http://schemas.microsoft.com/office/powerpoint/2010/main" val="2451539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noGrp="1" noChangeAspect="1"/>
          </p:cNvGrpSpPr>
          <p:nvPr/>
        </p:nvGrpSpPr>
        <p:grpSpPr bwMode="auto">
          <a:xfrm>
            <a:off x="-2514600" y="0"/>
            <a:ext cx="14173200" cy="7883525"/>
            <a:chOff x="240" y="687"/>
            <a:chExt cx="5280" cy="2947"/>
          </a:xfrm>
        </p:grpSpPr>
        <p:sp>
          <p:nvSpPr>
            <p:cNvPr id="12302" name="AutoShape 14"/>
            <p:cNvSpPr>
              <a:spLocks noChangeAspect="1" noChangeArrowheads="1" noTextEdit="1"/>
            </p:cNvSpPr>
            <p:nvPr/>
          </p:nvSpPr>
          <p:spPr bwMode="auto">
            <a:xfrm>
              <a:off x="240" y="687"/>
              <a:ext cx="5280" cy="2947"/>
            </a:xfrm>
            <a:prstGeom prst="rect">
              <a:avLst/>
            </a:prstGeom>
            <a:noFill/>
            <a:ln w="9525">
              <a:noFill/>
              <a:miter lim="800000"/>
              <a:headEnd/>
              <a:tailEnd/>
            </a:ln>
          </p:spPr>
          <p:txBody>
            <a:bodyPr>
              <a:prstTxWarp prst="textNoShape">
                <a:avLst/>
              </a:prstTxWarp>
            </a:bodyPr>
            <a:lstStyle/>
            <a:p>
              <a:endParaRPr lang="en-US"/>
            </a:p>
          </p:txBody>
        </p:sp>
        <p:sp>
          <p:nvSpPr>
            <p:cNvPr id="12312" name="_s12312"/>
            <p:cNvSpPr>
              <a:spLocks noChangeArrowheads="1" noTextEdit="1"/>
            </p:cNvSpPr>
            <p:nvPr/>
          </p:nvSpPr>
          <p:spPr bwMode="auto">
            <a:xfrm>
              <a:off x="1512" y="1135"/>
              <a:ext cx="2052" cy="2052"/>
            </a:xfrm>
            <a:custGeom>
              <a:avLst/>
              <a:gdLst>
                <a:gd name="G0" fmla="+- 2700 0 0"/>
                <a:gd name="G1" fmla="+- 21600 0 2700"/>
                <a:gd name="G2" fmla="+- 21600 0 27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700" y="10800"/>
                  </a:moveTo>
                  <a:cubicBezTo>
                    <a:pt x="2700" y="15274"/>
                    <a:pt x="6326" y="18900"/>
                    <a:pt x="10800" y="18900"/>
                  </a:cubicBezTo>
                  <a:cubicBezTo>
                    <a:pt x="15274" y="18900"/>
                    <a:pt x="18900" y="15274"/>
                    <a:pt x="18900" y="10800"/>
                  </a:cubicBezTo>
                  <a:cubicBezTo>
                    <a:pt x="18900" y="6326"/>
                    <a:pt x="15274" y="2700"/>
                    <a:pt x="10800" y="2700"/>
                  </a:cubicBezTo>
                  <a:cubicBezTo>
                    <a:pt x="6326" y="2700"/>
                    <a:pt x="2700" y="6326"/>
                    <a:pt x="2700" y="10800"/>
                  </a:cubicBezTo>
                  <a:close/>
                </a:path>
              </a:pathLst>
            </a:custGeom>
            <a:solidFill>
              <a:srgbClr val="F1FD09"/>
            </a:solidFill>
            <a:ln w="9525">
              <a:noFill/>
              <a:round/>
              <a:headEnd/>
              <a:tailEnd/>
            </a:ln>
          </p:spPr>
          <p:txBody>
            <a:bodyPr lIns="0" tIns="0" rIns="0" bIns="0">
              <a:prstTxWarp prst="textNoShape">
                <a:avLst/>
              </a:prstTxWarp>
            </a:bodyPr>
            <a:lstStyle/>
            <a:p>
              <a:endParaRPr lang="en-US"/>
            </a:p>
          </p:txBody>
        </p:sp>
        <p:sp>
          <p:nvSpPr>
            <p:cNvPr id="12313" name="_s12313"/>
            <p:cNvSpPr>
              <a:spLocks/>
            </p:cNvSpPr>
            <p:nvPr/>
          </p:nvSpPr>
          <p:spPr bwMode="auto">
            <a:xfrm>
              <a:off x="3838" y="1612"/>
              <a:ext cx="410" cy="273"/>
            </a:xfrm>
            <a:prstGeom prst="callout2">
              <a:avLst>
                <a:gd name="adj1" fmla="val 15653"/>
                <a:gd name="adj2" fmla="val -6926"/>
                <a:gd name="adj3" fmla="val 15653"/>
                <a:gd name="adj4" fmla="val -15296"/>
                <a:gd name="adj5" fmla="val 201306"/>
                <a:gd name="adj6" fmla="val -97981"/>
              </a:avLst>
            </a:prstGeom>
            <a:noFill/>
            <a:ln w="9525">
              <a:solidFill>
                <a:schemeClr val="tx1"/>
              </a:solidFill>
              <a:miter lim="800000"/>
              <a:headEnd/>
              <a:tailEnd/>
            </a:ln>
          </p:spPr>
          <p:txBody>
            <a:bodyPr wrap="none" lIns="0" tIns="0" rIns="0" bIns="0">
              <a:prstTxWarp prst="textNoShape">
                <a:avLst/>
              </a:prstTxWarp>
            </a:bodyPr>
            <a:lstStyle/>
            <a:p>
              <a:r>
                <a:rPr lang="en-US" sz="3200" dirty="0" smtClean="0"/>
                <a:t>North </a:t>
              </a:r>
            </a:p>
            <a:p>
              <a:r>
                <a:rPr lang="en-US" sz="3200" dirty="0" smtClean="0"/>
                <a:t>America </a:t>
              </a:r>
              <a:endParaRPr lang="en-US" sz="3200" dirty="0"/>
            </a:p>
          </p:txBody>
        </p:sp>
        <p:sp>
          <p:nvSpPr>
            <p:cNvPr id="12308" name="_s12308"/>
            <p:cNvSpPr>
              <a:spLocks noChangeArrowheads="1" noTextEdit="1"/>
            </p:cNvSpPr>
            <p:nvPr/>
          </p:nvSpPr>
          <p:spPr bwMode="auto">
            <a:xfrm>
              <a:off x="1769" y="1392"/>
              <a:ext cx="1539" cy="1539"/>
            </a:xfrm>
            <a:custGeom>
              <a:avLst/>
              <a:gdLst>
                <a:gd name="G0" fmla="+- 3600 0 0"/>
                <a:gd name="G1" fmla="+- 21600 0 3600"/>
                <a:gd name="G2" fmla="+- 21600 0 36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600" y="10800"/>
                  </a:moveTo>
                  <a:cubicBezTo>
                    <a:pt x="3600" y="14776"/>
                    <a:pt x="6824" y="18000"/>
                    <a:pt x="10800" y="18000"/>
                  </a:cubicBezTo>
                  <a:cubicBezTo>
                    <a:pt x="14776" y="18000"/>
                    <a:pt x="18000" y="14776"/>
                    <a:pt x="18000" y="10800"/>
                  </a:cubicBezTo>
                  <a:cubicBezTo>
                    <a:pt x="18000" y="6824"/>
                    <a:pt x="14776" y="3600"/>
                    <a:pt x="10800" y="3600"/>
                  </a:cubicBezTo>
                  <a:cubicBezTo>
                    <a:pt x="6824" y="3600"/>
                    <a:pt x="3600" y="6824"/>
                    <a:pt x="3600" y="10800"/>
                  </a:cubicBezTo>
                  <a:close/>
                </a:path>
              </a:pathLst>
            </a:custGeom>
            <a:solidFill>
              <a:srgbClr val="FF8C01"/>
            </a:solidFill>
            <a:ln w="9525">
              <a:noFill/>
              <a:round/>
              <a:headEnd/>
              <a:tailEnd/>
            </a:ln>
          </p:spPr>
          <p:txBody>
            <a:bodyPr lIns="0" tIns="0" rIns="0" bIns="0">
              <a:prstTxWarp prst="textNoShape">
                <a:avLst/>
              </a:prstTxWarp>
            </a:bodyPr>
            <a:lstStyle/>
            <a:p>
              <a:endParaRPr lang="en-US"/>
            </a:p>
          </p:txBody>
        </p:sp>
        <p:sp>
          <p:nvSpPr>
            <p:cNvPr id="12309" name="_s12309"/>
            <p:cNvSpPr>
              <a:spLocks/>
            </p:cNvSpPr>
            <p:nvPr/>
          </p:nvSpPr>
          <p:spPr bwMode="auto">
            <a:xfrm>
              <a:off x="3838" y="1339"/>
              <a:ext cx="410" cy="273"/>
            </a:xfrm>
            <a:prstGeom prst="callout2">
              <a:avLst>
                <a:gd name="adj1" fmla="val 15653"/>
                <a:gd name="adj2" fmla="val -6926"/>
                <a:gd name="adj3" fmla="val 15653"/>
                <a:gd name="adj4" fmla="val -15583"/>
                <a:gd name="adj5" fmla="val 301306"/>
                <a:gd name="adj6" fmla="val -160463"/>
              </a:avLst>
            </a:prstGeom>
            <a:noFill/>
            <a:ln w="9525">
              <a:solidFill>
                <a:schemeClr val="tx1"/>
              </a:solidFill>
              <a:miter lim="800000"/>
              <a:headEnd/>
              <a:tailEnd/>
            </a:ln>
          </p:spPr>
          <p:txBody>
            <a:bodyPr wrap="none" lIns="0" tIns="0" rIns="0" bIns="0">
              <a:prstTxWarp prst="textNoShape">
                <a:avLst/>
              </a:prstTxWarp>
            </a:bodyPr>
            <a:lstStyle/>
            <a:p>
              <a:r>
                <a:rPr lang="en-US" sz="3200" dirty="0" smtClean="0"/>
                <a:t>USA</a:t>
              </a:r>
              <a:endParaRPr lang="en-US" sz="3200" dirty="0"/>
            </a:p>
          </p:txBody>
        </p:sp>
        <p:sp>
          <p:nvSpPr>
            <p:cNvPr id="12306" name="_s12306"/>
            <p:cNvSpPr>
              <a:spLocks noChangeArrowheads="1" noTextEdit="1"/>
            </p:cNvSpPr>
            <p:nvPr/>
          </p:nvSpPr>
          <p:spPr bwMode="auto">
            <a:xfrm>
              <a:off x="2025" y="1648"/>
              <a:ext cx="1026" cy="102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1BD0A"/>
            </a:solidFill>
            <a:ln w="9525">
              <a:noFill/>
              <a:round/>
              <a:headEnd/>
              <a:tailEnd/>
            </a:ln>
          </p:spPr>
          <p:txBody>
            <a:bodyPr lIns="0" tIns="0" rIns="0" bIns="0">
              <a:prstTxWarp prst="textNoShape">
                <a:avLst/>
              </a:prstTxWarp>
            </a:bodyPr>
            <a:lstStyle/>
            <a:p>
              <a:endParaRPr lang="en-US"/>
            </a:p>
          </p:txBody>
        </p:sp>
        <p:sp>
          <p:nvSpPr>
            <p:cNvPr id="12307" name="_s12307"/>
            <p:cNvSpPr>
              <a:spLocks/>
            </p:cNvSpPr>
            <p:nvPr/>
          </p:nvSpPr>
          <p:spPr bwMode="auto">
            <a:xfrm>
              <a:off x="3838" y="1066"/>
              <a:ext cx="410" cy="273"/>
            </a:xfrm>
            <a:prstGeom prst="callout2">
              <a:avLst>
                <a:gd name="adj1" fmla="val 15653"/>
                <a:gd name="adj2" fmla="val -6926"/>
                <a:gd name="adj3" fmla="val 15653"/>
                <a:gd name="adj4" fmla="val -15440"/>
                <a:gd name="adj5" fmla="val 401306"/>
                <a:gd name="adj6" fmla="val -223231"/>
              </a:avLst>
            </a:prstGeom>
            <a:noFill/>
            <a:ln w="9525">
              <a:solidFill>
                <a:schemeClr val="tx1"/>
              </a:solidFill>
              <a:miter lim="800000"/>
              <a:headEnd/>
              <a:tailEnd/>
            </a:ln>
          </p:spPr>
          <p:txBody>
            <a:bodyPr wrap="none" lIns="0" tIns="0" rIns="0" bIns="0">
              <a:prstTxWarp prst="textNoShape">
                <a:avLst/>
              </a:prstTxWarp>
            </a:bodyPr>
            <a:lstStyle/>
            <a:p>
              <a:r>
                <a:rPr lang="en-US" sz="3200" dirty="0" smtClean="0"/>
                <a:t>California</a:t>
              </a:r>
              <a:endParaRPr lang="en-US" sz="3200" dirty="0"/>
            </a:p>
          </p:txBody>
        </p:sp>
        <p:sp>
          <p:nvSpPr>
            <p:cNvPr id="12304" name="_s12304"/>
            <p:cNvSpPr>
              <a:spLocks noChangeArrowheads="1" noTextEdit="1"/>
            </p:cNvSpPr>
            <p:nvPr/>
          </p:nvSpPr>
          <p:spPr bwMode="auto">
            <a:xfrm>
              <a:off x="2282" y="1905"/>
              <a:ext cx="513" cy="513"/>
            </a:xfrm>
            <a:prstGeom prst="ellipse">
              <a:avLst/>
            </a:prstGeom>
            <a:solidFill>
              <a:srgbClr val="FF0000"/>
            </a:solidFill>
            <a:ln w="9525">
              <a:noFill/>
              <a:round/>
              <a:headEnd/>
              <a:tailEnd/>
            </a:ln>
          </p:spPr>
          <p:txBody>
            <a:bodyPr lIns="0" tIns="0" rIns="0" bIns="0">
              <a:prstTxWarp prst="textNoShape">
                <a:avLst/>
              </a:prstTxWarp>
            </a:bodyPr>
            <a:lstStyle/>
            <a:p>
              <a:endParaRPr lang="en-US"/>
            </a:p>
          </p:txBody>
        </p:sp>
        <p:sp>
          <p:nvSpPr>
            <p:cNvPr id="12305" name="_s12305"/>
            <p:cNvSpPr>
              <a:spLocks/>
            </p:cNvSpPr>
            <p:nvPr/>
          </p:nvSpPr>
          <p:spPr bwMode="auto">
            <a:xfrm>
              <a:off x="3838" y="793"/>
              <a:ext cx="410" cy="273"/>
            </a:xfrm>
            <a:prstGeom prst="callout2">
              <a:avLst>
                <a:gd name="adj1" fmla="val 15653"/>
                <a:gd name="adj2" fmla="val -6926"/>
                <a:gd name="adj3" fmla="val 15653"/>
                <a:gd name="adj4" fmla="val -15296"/>
                <a:gd name="adj5" fmla="val 501306"/>
                <a:gd name="adj6" fmla="val -316884"/>
              </a:avLst>
            </a:prstGeom>
            <a:noFill/>
            <a:ln w="9525">
              <a:solidFill>
                <a:schemeClr val="tx1"/>
              </a:solidFill>
              <a:miter lim="800000"/>
              <a:headEnd/>
              <a:tailEnd/>
            </a:ln>
          </p:spPr>
          <p:txBody>
            <a:bodyPr wrap="none" lIns="0" tIns="0" rIns="0" bIns="0">
              <a:prstTxWarp prst="textNoShape">
                <a:avLst/>
              </a:prstTxWarp>
            </a:bodyPr>
            <a:lstStyle/>
            <a:p>
              <a:r>
                <a:rPr lang="en-US" sz="3000" dirty="0" smtClean="0"/>
                <a:t>Los Angeles </a:t>
              </a:r>
              <a:endParaRPr lang="en-US" sz="3000" dirty="0"/>
            </a:p>
          </p:txBody>
        </p:sp>
      </p:grpSp>
    </p:spTree>
    <p:extLst>
      <p:ext uri="{BB962C8B-B14F-4D97-AF65-F5344CB8AC3E}">
        <p14:creationId xmlns:p14="http://schemas.microsoft.com/office/powerpoint/2010/main" val="11337368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427037"/>
            <a:ext cx="8229600" cy="944563"/>
          </a:xfrm>
        </p:spPr>
        <p:txBody>
          <a:bodyPr/>
          <a:lstStyle/>
          <a:p>
            <a:r>
              <a:rPr lang="en-US" b="1" dirty="0" smtClean="0"/>
              <a:t>		    </a:t>
            </a:r>
            <a:r>
              <a:rPr lang="en-US" b="1" u="sng" dirty="0" smtClean="0"/>
              <a:t>Immigration</a:t>
            </a:r>
            <a:endParaRPr lang="en-US" b="1" u="sng" dirty="0"/>
          </a:p>
        </p:txBody>
      </p:sp>
      <p:sp>
        <p:nvSpPr>
          <p:cNvPr id="39939" name="Rectangle 3"/>
          <p:cNvSpPr>
            <a:spLocks noGrp="1" noChangeArrowheads="1"/>
          </p:cNvSpPr>
          <p:nvPr>
            <p:ph type="body" idx="1"/>
          </p:nvPr>
        </p:nvSpPr>
        <p:spPr>
          <a:xfrm>
            <a:off x="0" y="1371600"/>
            <a:ext cx="9144000" cy="5486400"/>
          </a:xfrm>
        </p:spPr>
        <p:txBody>
          <a:bodyPr/>
          <a:lstStyle/>
          <a:p>
            <a:r>
              <a:rPr lang="en-US" sz="3200" i="1" dirty="0">
                <a:solidFill>
                  <a:srgbClr val="CC0000"/>
                </a:solidFill>
              </a:rPr>
              <a:t>Take two minutes to brainstorm as many reasons as you can that someone would move to a new country. </a:t>
            </a:r>
          </a:p>
          <a:p>
            <a:pPr>
              <a:buFontTx/>
              <a:buNone/>
            </a:pPr>
            <a:endParaRPr lang="en-US" sz="3200" i="1" dirty="0">
              <a:solidFill>
                <a:srgbClr val="CC0000"/>
              </a:solidFill>
            </a:endParaRPr>
          </a:p>
          <a:p>
            <a:r>
              <a:rPr lang="en-US" sz="3200" dirty="0"/>
              <a:t>Push-factors –things that force someone to leave their country. </a:t>
            </a:r>
          </a:p>
          <a:p>
            <a:pPr>
              <a:buFontTx/>
              <a:buNone/>
            </a:pPr>
            <a:endParaRPr lang="en-US" sz="3200" dirty="0"/>
          </a:p>
          <a:p>
            <a:r>
              <a:rPr lang="en-US" sz="3200" dirty="0"/>
              <a:t>Pull-factors – things that attract someone to a new country. </a:t>
            </a:r>
          </a:p>
          <a:p>
            <a:pPr>
              <a:buFontTx/>
              <a:buNone/>
            </a:pPr>
            <a:endParaRPr lang="en-US" sz="3200" dirty="0"/>
          </a:p>
          <a:p>
            <a:pPr>
              <a:buFontTx/>
              <a:buNone/>
            </a:pPr>
            <a:endParaRPr lang="en-US" dirty="0"/>
          </a:p>
          <a:p>
            <a:pPr lvl="1">
              <a:buFontTx/>
              <a:buNone/>
            </a:pPr>
            <a:endParaRPr lang="en-US" dirty="0"/>
          </a:p>
        </p:txBody>
      </p:sp>
    </p:spTree>
    <p:extLst>
      <p:ext uri="{BB962C8B-B14F-4D97-AF65-F5344CB8AC3E}">
        <p14:creationId xmlns:p14="http://schemas.microsoft.com/office/powerpoint/2010/main" val="94249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anim calcmode="lin" valueType="num">
                                      <p:cBhvr additive="base">
                                        <p:cTn id="13"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anim calcmode="lin" valueType="num">
                                      <p:cBhvr additive="base">
                                        <p:cTn id="19" dur="5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1" nodeType="clickEffect">
                                  <p:stCondLst>
                                    <p:cond delay="0"/>
                                  </p:stCondLst>
                                  <p:childTnLst>
                                    <p:set>
                                      <p:cBhvr>
                                        <p:cTn id="24" dur="1" fill="hold">
                                          <p:stCondLst>
                                            <p:cond delay="0"/>
                                          </p:stCondLst>
                                        </p:cTn>
                                        <p:tgtEl>
                                          <p:spTgt spid="39939">
                                            <p:txEl>
                                              <p:pRg st="0" end="0"/>
                                            </p:txEl>
                                          </p:spTgt>
                                        </p:tgtEl>
                                        <p:attrNameLst>
                                          <p:attrName>style.visibility</p:attrName>
                                        </p:attrNameLst>
                                      </p:cBhvr>
                                      <p:to>
                                        <p:strVal val="visible"/>
                                      </p:to>
                                    </p:set>
                                    <p:animEffect transition="in" filter="slide(fromBottom)">
                                      <p:cBhvr>
                                        <p:cTn id="25" dur="500"/>
                                        <p:tgtEl>
                                          <p:spTgt spid="3993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1" nodeType="clickEffect">
                                  <p:stCondLst>
                                    <p:cond delay="0"/>
                                  </p:stCondLst>
                                  <p:childTnLst>
                                    <p:set>
                                      <p:cBhvr>
                                        <p:cTn id="29" dur="1" fill="hold">
                                          <p:stCondLst>
                                            <p:cond delay="0"/>
                                          </p:stCondLst>
                                        </p:cTn>
                                        <p:tgtEl>
                                          <p:spTgt spid="39939">
                                            <p:txEl>
                                              <p:pRg st="2" end="2"/>
                                            </p:txEl>
                                          </p:spTgt>
                                        </p:tgtEl>
                                        <p:attrNameLst>
                                          <p:attrName>style.visibility</p:attrName>
                                        </p:attrNameLst>
                                      </p:cBhvr>
                                      <p:to>
                                        <p:strVal val="visible"/>
                                      </p:to>
                                    </p:set>
                                    <p:animEffect transition="in" filter="slide(fromBottom)">
                                      <p:cBhvr>
                                        <p:cTn id="30" dur="500"/>
                                        <p:tgtEl>
                                          <p:spTgt spid="3993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1" nodeType="clickEffect">
                                  <p:stCondLst>
                                    <p:cond delay="0"/>
                                  </p:stCondLst>
                                  <p:childTnLst>
                                    <p:set>
                                      <p:cBhvr>
                                        <p:cTn id="34" dur="1" fill="hold">
                                          <p:stCondLst>
                                            <p:cond delay="0"/>
                                          </p:stCondLst>
                                        </p:cTn>
                                        <p:tgtEl>
                                          <p:spTgt spid="39939">
                                            <p:txEl>
                                              <p:pRg st="4" end="4"/>
                                            </p:txEl>
                                          </p:spTgt>
                                        </p:tgtEl>
                                        <p:attrNameLst>
                                          <p:attrName>style.visibility</p:attrName>
                                        </p:attrNameLst>
                                      </p:cBhvr>
                                      <p:to>
                                        <p:strVal val="visible"/>
                                      </p:to>
                                    </p:set>
                                    <p:animEffect transition="in" filter="slide(fromBottom)">
                                      <p:cBhvr>
                                        <p:cTn id="35" dur="500"/>
                                        <p:tgtEl>
                                          <p:spTgt spid="39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P spid="39939" grpI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0"/>
            <a:ext cx="9144000" cy="1066800"/>
          </a:xfrm>
        </p:spPr>
        <p:txBody>
          <a:bodyPr/>
          <a:lstStyle/>
          <a:p>
            <a:pPr algn="l"/>
            <a:r>
              <a:rPr lang="en-US" sz="3000" b="1" i="1" dirty="0">
                <a:solidFill>
                  <a:srgbClr val="CC0000"/>
                </a:solidFill>
              </a:rPr>
              <a:t>Create a T-Chart and group your immigration factors on your chart</a:t>
            </a:r>
          </a:p>
        </p:txBody>
      </p:sp>
      <p:sp>
        <p:nvSpPr>
          <p:cNvPr id="40963" name="Rectangle 3"/>
          <p:cNvSpPr>
            <a:spLocks noGrp="1" noChangeArrowheads="1"/>
          </p:cNvSpPr>
          <p:nvPr>
            <p:ph type="body" idx="1"/>
          </p:nvPr>
        </p:nvSpPr>
        <p:spPr>
          <a:xfrm>
            <a:off x="0" y="1066800"/>
            <a:ext cx="9144000" cy="5410200"/>
          </a:xfrm>
        </p:spPr>
        <p:txBody>
          <a:bodyPr/>
          <a:lstStyle/>
          <a:p>
            <a:pPr>
              <a:buFontTx/>
              <a:buNone/>
            </a:pPr>
            <a:endParaRPr lang="en-US"/>
          </a:p>
          <a:p>
            <a:pPr>
              <a:buFontTx/>
              <a:buNone/>
            </a:pPr>
            <a:endParaRPr lang="en-US"/>
          </a:p>
          <a:p>
            <a:pPr>
              <a:buFontTx/>
              <a:buNone/>
            </a:pPr>
            <a:endParaRPr lang="en-US"/>
          </a:p>
          <a:p>
            <a:pPr lvl="1">
              <a:buFontTx/>
              <a:buNone/>
            </a:pPr>
            <a:endParaRPr lang="en-US"/>
          </a:p>
        </p:txBody>
      </p:sp>
      <p:pic>
        <p:nvPicPr>
          <p:cNvPr id="40964" name="Picture 4"/>
          <p:cNvPicPr>
            <a:picLocks noChangeAspect="1" noChangeArrowheads="1"/>
          </p:cNvPicPr>
          <p:nvPr/>
        </p:nvPicPr>
        <p:blipFill>
          <a:blip r:embed="rId2"/>
          <a:srcRect/>
          <a:stretch>
            <a:fillRect/>
          </a:stretch>
        </p:blipFill>
        <p:spPr bwMode="auto">
          <a:xfrm>
            <a:off x="762000" y="1143000"/>
            <a:ext cx="7620000" cy="5715000"/>
          </a:xfrm>
          <a:prstGeom prst="rect">
            <a:avLst/>
          </a:prstGeom>
          <a:noFill/>
        </p:spPr>
      </p:pic>
    </p:spTree>
    <p:extLst>
      <p:ext uri="{BB962C8B-B14F-4D97-AF65-F5344CB8AC3E}">
        <p14:creationId xmlns:p14="http://schemas.microsoft.com/office/powerpoint/2010/main" val="29829403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0" y="0"/>
            <a:ext cx="9144000" cy="6858000"/>
          </a:xfrm>
        </p:spPr>
        <p:txBody>
          <a:bodyPr>
            <a:normAutofit fontScale="92500"/>
          </a:bodyPr>
          <a:lstStyle/>
          <a:p>
            <a:pPr>
              <a:lnSpc>
                <a:spcPct val="90000"/>
              </a:lnSpc>
              <a:buNone/>
            </a:pPr>
            <a:r>
              <a:rPr lang="en-US" dirty="0" smtClean="0"/>
              <a:t>	</a:t>
            </a:r>
            <a:r>
              <a:rPr lang="en-US" sz="3459" b="1" i="1" u="sng" dirty="0" smtClean="0"/>
              <a:t>Three </a:t>
            </a:r>
            <a:r>
              <a:rPr lang="en-US" sz="3459" b="1" i="1" u="sng" dirty="0"/>
              <a:t>main motivators for immigration are</a:t>
            </a:r>
            <a:r>
              <a:rPr lang="en-US" sz="3459" b="1" i="1" u="sng" dirty="0" smtClean="0"/>
              <a:t>:    </a:t>
            </a:r>
          </a:p>
          <a:p>
            <a:pPr>
              <a:lnSpc>
                <a:spcPct val="90000"/>
              </a:lnSpc>
              <a:buNone/>
            </a:pPr>
            <a:endParaRPr lang="en-US" sz="3459" b="1" i="1" dirty="0" smtClean="0"/>
          </a:p>
          <a:p>
            <a:pPr>
              <a:lnSpc>
                <a:spcPct val="90000"/>
              </a:lnSpc>
              <a:buNone/>
            </a:pPr>
            <a:r>
              <a:rPr lang="en-US" sz="3459" b="1" i="1" dirty="0" smtClean="0"/>
              <a:t>          </a:t>
            </a:r>
            <a:r>
              <a:rPr lang="en-US" sz="3200" dirty="0" smtClean="0"/>
              <a:t>God </a:t>
            </a:r>
            <a:r>
              <a:rPr lang="en-US" sz="3200" dirty="0"/>
              <a:t>(religion, to escape religious </a:t>
            </a:r>
            <a:r>
              <a:rPr lang="en-US" sz="3200" dirty="0" smtClean="0"/>
              <a:t>persecution in    </a:t>
            </a:r>
            <a:r>
              <a:rPr lang="en-US" sz="3200" dirty="0" err="1" smtClean="0"/>
              <a:t>Eu</a:t>
            </a:r>
            <a:r>
              <a:rPr lang="en-US" sz="3200" dirty="0" smtClean="0"/>
              <a:t>           Europe</a:t>
            </a:r>
            <a:r>
              <a:rPr lang="en-US" sz="3200" dirty="0"/>
              <a:t>) </a:t>
            </a:r>
            <a:endParaRPr lang="en-US" sz="3200" dirty="0" smtClean="0"/>
          </a:p>
          <a:p>
            <a:pPr lvl="1">
              <a:lnSpc>
                <a:spcPct val="90000"/>
              </a:lnSpc>
              <a:buFontTx/>
              <a:buChar char="•"/>
            </a:pPr>
            <a:endParaRPr lang="en-US" sz="3200" dirty="0" smtClean="0"/>
          </a:p>
          <a:p>
            <a:pPr lvl="2">
              <a:lnSpc>
                <a:spcPct val="90000"/>
              </a:lnSpc>
              <a:buNone/>
            </a:pPr>
            <a:r>
              <a:rPr lang="en-US" sz="3200" dirty="0" smtClean="0"/>
              <a:t>  Gold </a:t>
            </a:r>
            <a:r>
              <a:rPr lang="en-US" sz="3200" dirty="0"/>
              <a:t>(wealth, money, and land were </a:t>
            </a:r>
            <a:r>
              <a:rPr lang="en-US" sz="3200" dirty="0" smtClean="0"/>
              <a:t>promised </a:t>
            </a:r>
            <a:r>
              <a:rPr lang="en-US" sz="3200" dirty="0"/>
              <a:t>to colonist and indentured servants </a:t>
            </a:r>
            <a:r>
              <a:rPr lang="en-US" sz="3200" dirty="0" smtClean="0"/>
              <a:t>who </a:t>
            </a:r>
            <a:r>
              <a:rPr lang="en-US" sz="3200" dirty="0"/>
              <a:t>were poor in Europe)</a:t>
            </a:r>
            <a:r>
              <a:rPr lang="en-US" sz="3200" dirty="0" smtClean="0"/>
              <a:t> </a:t>
            </a:r>
          </a:p>
          <a:p>
            <a:pPr lvl="2">
              <a:lnSpc>
                <a:spcPct val="90000"/>
              </a:lnSpc>
              <a:buFontTx/>
              <a:buChar char="•"/>
            </a:pPr>
            <a:endParaRPr lang="en-US" sz="3200" dirty="0" smtClean="0"/>
          </a:p>
          <a:p>
            <a:pPr lvl="2">
              <a:lnSpc>
                <a:spcPct val="90000"/>
              </a:lnSpc>
              <a:buFontTx/>
              <a:buChar char="•"/>
            </a:pPr>
            <a:r>
              <a:rPr lang="en-US" sz="3200" dirty="0" smtClean="0"/>
              <a:t>Glory </a:t>
            </a:r>
            <a:r>
              <a:rPr lang="en-US" sz="3200" dirty="0"/>
              <a:t>(Enlightenment ideas of fame, curiosity, and adventure motivated people to explore) </a:t>
            </a:r>
          </a:p>
          <a:p>
            <a:pPr lvl="1">
              <a:lnSpc>
                <a:spcPct val="90000"/>
              </a:lnSpc>
              <a:buFontTx/>
              <a:buNone/>
            </a:pPr>
            <a:endParaRPr lang="en-US" dirty="0" smtClean="0"/>
          </a:p>
          <a:p>
            <a:pPr>
              <a:lnSpc>
                <a:spcPct val="90000"/>
              </a:lnSpc>
            </a:pPr>
            <a:endParaRPr lang="en-US" i="1" dirty="0" smtClean="0">
              <a:solidFill>
                <a:srgbClr val="CC0000"/>
              </a:solidFill>
            </a:endParaRPr>
          </a:p>
          <a:p>
            <a:pPr>
              <a:lnSpc>
                <a:spcPct val="90000"/>
              </a:lnSpc>
            </a:pPr>
            <a:r>
              <a:rPr lang="en-US" i="1" dirty="0" smtClean="0">
                <a:solidFill>
                  <a:srgbClr val="CC0000"/>
                </a:solidFill>
              </a:rPr>
              <a:t>Return </a:t>
            </a:r>
            <a:r>
              <a:rPr lang="en-US" i="1" dirty="0">
                <a:solidFill>
                  <a:srgbClr val="CC0000"/>
                </a:solidFill>
              </a:rPr>
              <a:t>to your T Chart and draw the above symbols on factors that fit into each group. </a:t>
            </a:r>
          </a:p>
          <a:p>
            <a:pPr lvl="1">
              <a:lnSpc>
                <a:spcPct val="90000"/>
              </a:lnSpc>
            </a:pPr>
            <a:endParaRPr lang="en-US" i="1" dirty="0">
              <a:solidFill>
                <a:srgbClr val="CC0000"/>
              </a:solidFill>
            </a:endParaRPr>
          </a:p>
        </p:txBody>
      </p:sp>
      <p:pic>
        <p:nvPicPr>
          <p:cNvPr id="41990" name="Picture 6" descr="money_symbol">
            <a:hlinkClick r:id="rId2"/>
          </p:cNvPr>
          <p:cNvPicPr>
            <a:picLocks noChangeAspect="1" noChangeArrowheads="1"/>
          </p:cNvPicPr>
          <p:nvPr/>
        </p:nvPicPr>
        <p:blipFill>
          <a:blip r:embed="rId3"/>
          <a:srcRect/>
          <a:stretch>
            <a:fillRect/>
          </a:stretch>
        </p:blipFill>
        <p:spPr bwMode="auto">
          <a:xfrm>
            <a:off x="52387" y="2514600"/>
            <a:ext cx="819150" cy="914400"/>
          </a:xfrm>
          <a:prstGeom prst="rect">
            <a:avLst/>
          </a:prstGeom>
          <a:noFill/>
        </p:spPr>
      </p:pic>
      <p:pic>
        <p:nvPicPr>
          <p:cNvPr id="41992" name="Picture 8" descr="140px-christian_cross">
            <a:hlinkClick r:id="rId4"/>
          </p:cNvPr>
          <p:cNvPicPr>
            <a:picLocks noChangeAspect="1" noChangeArrowheads="1"/>
          </p:cNvPicPr>
          <p:nvPr/>
        </p:nvPicPr>
        <p:blipFill>
          <a:blip r:embed="rId5"/>
          <a:srcRect/>
          <a:stretch>
            <a:fillRect/>
          </a:stretch>
        </p:blipFill>
        <p:spPr bwMode="auto">
          <a:xfrm>
            <a:off x="52387" y="990600"/>
            <a:ext cx="769938" cy="1066800"/>
          </a:xfrm>
          <a:prstGeom prst="rect">
            <a:avLst/>
          </a:prstGeom>
          <a:noFill/>
        </p:spPr>
      </p:pic>
      <p:pic>
        <p:nvPicPr>
          <p:cNvPr id="41994" name="Picture 10" descr="istockphoto_2741452_british_flag">
            <a:hlinkClick r:id="rId6"/>
          </p:cNvPr>
          <p:cNvPicPr>
            <a:picLocks noChangeAspect="1" noChangeArrowheads="1"/>
          </p:cNvPicPr>
          <p:nvPr/>
        </p:nvPicPr>
        <p:blipFill>
          <a:blip r:embed="rId7"/>
          <a:srcRect/>
          <a:stretch>
            <a:fillRect/>
          </a:stretch>
        </p:blipFill>
        <p:spPr bwMode="auto">
          <a:xfrm>
            <a:off x="52387" y="3962400"/>
            <a:ext cx="766763" cy="1066800"/>
          </a:xfrm>
          <a:prstGeom prst="rect">
            <a:avLst/>
          </a:prstGeom>
          <a:noFill/>
        </p:spPr>
      </p:pic>
    </p:spTree>
    <p:extLst>
      <p:ext uri="{BB962C8B-B14F-4D97-AF65-F5344CB8AC3E}">
        <p14:creationId xmlns:p14="http://schemas.microsoft.com/office/powerpoint/2010/main" val="76247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anim calcmode="lin" valueType="num">
                                      <p:cBhvr additive="base">
                                        <p:cTn id="13"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accel="50000" decel="50000" fill="hold" grpId="0" nodeType="withEffect">
                                  <p:stCondLst>
                                    <p:cond delay="0"/>
                                  </p:stCondLst>
                                  <p:childTnLst>
                                    <p:set>
                                      <p:cBhvr>
                                        <p:cTn id="16" dur="1" fill="hold">
                                          <p:stCondLst>
                                            <p:cond delay="0"/>
                                          </p:stCondLst>
                                        </p:cTn>
                                        <p:tgtEl>
                                          <p:spTgt spid="41987">
                                            <p:txEl>
                                              <p:pRg st="4" end="4"/>
                                            </p:txEl>
                                          </p:spTgt>
                                        </p:tgtEl>
                                        <p:attrNameLst>
                                          <p:attrName>style.visibility</p:attrName>
                                        </p:attrNameLst>
                                      </p:cBhvr>
                                      <p:to>
                                        <p:strVal val="visible"/>
                                      </p:to>
                                    </p:set>
                                    <p:anim calcmode="lin" valueType="num">
                                      <p:cBhvr additive="base">
                                        <p:cTn id="17" dur="5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1987">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accel="50000" decel="50000" fill="hold" grpId="0" nodeType="withEffect">
                                  <p:stCondLst>
                                    <p:cond delay="0"/>
                                  </p:stCondLst>
                                  <p:childTnLst>
                                    <p:set>
                                      <p:cBhvr>
                                        <p:cTn id="20" dur="1" fill="hold">
                                          <p:stCondLst>
                                            <p:cond delay="0"/>
                                          </p:stCondLst>
                                        </p:cTn>
                                        <p:tgtEl>
                                          <p:spTgt spid="41987">
                                            <p:txEl>
                                              <p:pRg st="6" end="6"/>
                                            </p:txEl>
                                          </p:spTgt>
                                        </p:tgtEl>
                                        <p:attrNameLst>
                                          <p:attrName>style.visibility</p:attrName>
                                        </p:attrNameLst>
                                      </p:cBhvr>
                                      <p:to>
                                        <p:strVal val="visible"/>
                                      </p:to>
                                    </p:set>
                                    <p:anim calcmode="lin" valueType="num">
                                      <p:cBhvr additive="base">
                                        <p:cTn id="21" dur="500" fill="hold"/>
                                        <p:tgtEl>
                                          <p:spTgt spid="41987">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19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accel="50000" decel="50000" fill="hold" grpId="0" nodeType="clickEffect">
                                  <p:stCondLst>
                                    <p:cond delay="0"/>
                                  </p:stCondLst>
                                  <p:childTnLst>
                                    <p:set>
                                      <p:cBhvr>
                                        <p:cTn id="26" dur="1" fill="hold">
                                          <p:stCondLst>
                                            <p:cond delay="0"/>
                                          </p:stCondLst>
                                        </p:cTn>
                                        <p:tgtEl>
                                          <p:spTgt spid="41987">
                                            <p:txEl>
                                              <p:pRg st="9" end="9"/>
                                            </p:txEl>
                                          </p:spTgt>
                                        </p:tgtEl>
                                        <p:attrNameLst>
                                          <p:attrName>style.visibility</p:attrName>
                                        </p:attrNameLst>
                                      </p:cBhvr>
                                      <p:to>
                                        <p:strVal val="visible"/>
                                      </p:to>
                                    </p:set>
                                    <p:anim calcmode="lin" valueType="num">
                                      <p:cBhvr additive="base">
                                        <p:cTn id="27" dur="500" fill="hold"/>
                                        <p:tgtEl>
                                          <p:spTgt spid="41987">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198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accel="50000" decel="50000" fill="hold" grpId="1" nodeType="clickEffect">
                                  <p:stCondLst>
                                    <p:cond delay="0"/>
                                  </p:stCondLst>
                                  <p:childTnLst>
                                    <p:set>
                                      <p:cBhvr>
                                        <p:cTn id="32" dur="1" fill="hold">
                                          <p:stCondLst>
                                            <p:cond delay="0"/>
                                          </p:stCondLst>
                                        </p:cTn>
                                        <p:tgtEl>
                                          <p:spTgt spid="41987">
                                            <p:txEl>
                                              <p:pRg st="0" end="0"/>
                                            </p:txEl>
                                          </p:spTgt>
                                        </p:tgtEl>
                                        <p:attrNameLst>
                                          <p:attrName>style.visibility</p:attrName>
                                        </p:attrNameLst>
                                      </p:cBhvr>
                                      <p:to>
                                        <p:strVal val="visible"/>
                                      </p:to>
                                    </p:set>
                                    <p:anim calcmode="lin" valueType="num">
                                      <p:cBhvr additive="base">
                                        <p:cTn id="33"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accel="50000" decel="50000" fill="hold" grpId="1" nodeType="clickEffect">
                                  <p:stCondLst>
                                    <p:cond delay="0"/>
                                  </p:stCondLst>
                                  <p:childTnLst>
                                    <p:set>
                                      <p:cBhvr>
                                        <p:cTn id="38" dur="1" fill="hold">
                                          <p:stCondLst>
                                            <p:cond delay="0"/>
                                          </p:stCondLst>
                                        </p:cTn>
                                        <p:tgtEl>
                                          <p:spTgt spid="41987">
                                            <p:txEl>
                                              <p:pRg st="2" end="2"/>
                                            </p:txEl>
                                          </p:spTgt>
                                        </p:tgtEl>
                                        <p:attrNameLst>
                                          <p:attrName>style.visibility</p:attrName>
                                        </p:attrNameLst>
                                      </p:cBhvr>
                                      <p:to>
                                        <p:strVal val="visible"/>
                                      </p:to>
                                    </p:set>
                                    <p:anim calcmode="lin" valueType="num">
                                      <p:cBhvr additive="base">
                                        <p:cTn id="39"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1987">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accel="50000" decel="50000" fill="hold" grpId="1" nodeType="withEffect">
                                  <p:stCondLst>
                                    <p:cond delay="0"/>
                                  </p:stCondLst>
                                  <p:childTnLst>
                                    <p:set>
                                      <p:cBhvr>
                                        <p:cTn id="42" dur="1" fill="hold">
                                          <p:stCondLst>
                                            <p:cond delay="0"/>
                                          </p:stCondLst>
                                        </p:cTn>
                                        <p:tgtEl>
                                          <p:spTgt spid="41987">
                                            <p:txEl>
                                              <p:pRg st="4" end="4"/>
                                            </p:txEl>
                                          </p:spTgt>
                                        </p:tgtEl>
                                        <p:attrNameLst>
                                          <p:attrName>style.visibility</p:attrName>
                                        </p:attrNameLst>
                                      </p:cBhvr>
                                      <p:to>
                                        <p:strVal val="visible"/>
                                      </p:to>
                                    </p:set>
                                    <p:anim calcmode="lin" valueType="num">
                                      <p:cBhvr additive="base">
                                        <p:cTn id="43" dur="5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987">
                                            <p:txEl>
                                              <p:pRg st="4" end="4"/>
                                            </p:txEl>
                                          </p:spTgt>
                                        </p:tgtEl>
                                        <p:attrNameLst>
                                          <p:attrName>ppt_y</p:attrName>
                                        </p:attrNameLst>
                                      </p:cBhvr>
                                      <p:tavLst>
                                        <p:tav tm="0">
                                          <p:val>
                                            <p:strVal val="1+#ppt_h/2"/>
                                          </p:val>
                                        </p:tav>
                                        <p:tav tm="100000">
                                          <p:val>
                                            <p:strVal val="#ppt_y"/>
                                          </p:val>
                                        </p:tav>
                                      </p:tavLst>
                                    </p:anim>
                                  </p:childTnLst>
                                </p:cTn>
                              </p:par>
                              <p:par>
                                <p:cTn id="45" presetID="2" presetClass="entr" presetSubtype="4" accel="50000" decel="50000" fill="hold" grpId="1" nodeType="withEffect">
                                  <p:stCondLst>
                                    <p:cond delay="0"/>
                                  </p:stCondLst>
                                  <p:childTnLst>
                                    <p:set>
                                      <p:cBhvr>
                                        <p:cTn id="46" dur="1" fill="hold">
                                          <p:stCondLst>
                                            <p:cond delay="0"/>
                                          </p:stCondLst>
                                        </p:cTn>
                                        <p:tgtEl>
                                          <p:spTgt spid="41987">
                                            <p:txEl>
                                              <p:pRg st="6" end="6"/>
                                            </p:txEl>
                                          </p:spTgt>
                                        </p:tgtEl>
                                        <p:attrNameLst>
                                          <p:attrName>style.visibility</p:attrName>
                                        </p:attrNameLst>
                                      </p:cBhvr>
                                      <p:to>
                                        <p:strVal val="visible"/>
                                      </p:to>
                                    </p:set>
                                    <p:anim calcmode="lin" valueType="num">
                                      <p:cBhvr additive="base">
                                        <p:cTn id="47" dur="500" fill="hold"/>
                                        <p:tgtEl>
                                          <p:spTgt spid="41987">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19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accel="50000" decel="50000" fill="hold" grpId="1" nodeType="clickEffect">
                                  <p:stCondLst>
                                    <p:cond delay="0"/>
                                  </p:stCondLst>
                                  <p:childTnLst>
                                    <p:set>
                                      <p:cBhvr>
                                        <p:cTn id="52" dur="1" fill="hold">
                                          <p:stCondLst>
                                            <p:cond delay="0"/>
                                          </p:stCondLst>
                                        </p:cTn>
                                        <p:tgtEl>
                                          <p:spTgt spid="41987">
                                            <p:txEl>
                                              <p:pRg st="9" end="9"/>
                                            </p:txEl>
                                          </p:spTgt>
                                        </p:tgtEl>
                                        <p:attrNameLst>
                                          <p:attrName>style.visibility</p:attrName>
                                        </p:attrNameLst>
                                      </p:cBhvr>
                                      <p:to>
                                        <p:strVal val="visible"/>
                                      </p:to>
                                    </p:set>
                                    <p:anim calcmode="lin" valueType="num">
                                      <p:cBhvr additive="base">
                                        <p:cTn id="53" dur="500" fill="hold"/>
                                        <p:tgtEl>
                                          <p:spTgt spid="41987">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198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P spid="41987" grpI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124" y="704374"/>
            <a:ext cx="7696676" cy="742950"/>
          </a:xfrm>
        </p:spPr>
        <p:txBody>
          <a:bodyPr>
            <a:normAutofit/>
          </a:bodyPr>
          <a:lstStyle/>
          <a:p>
            <a:pPr eaLnBrk="1" hangingPunct="1">
              <a:defRPr/>
            </a:pPr>
            <a:r>
              <a:rPr lang="en-US" sz="4100" b="1"/>
              <a:t>      </a:t>
            </a:r>
            <a:r>
              <a:rPr lang="en-US" sz="4100" b="1" u="sng"/>
              <a:t>Costa’s Levels of Questions</a:t>
            </a:r>
          </a:p>
        </p:txBody>
      </p:sp>
      <p:sp>
        <p:nvSpPr>
          <p:cNvPr id="11267" name="Content Placeholder 2"/>
          <p:cNvSpPr>
            <a:spLocks noGrp="1"/>
          </p:cNvSpPr>
          <p:nvPr>
            <p:ph sz="half" idx="1"/>
          </p:nvPr>
        </p:nvSpPr>
        <p:spPr>
          <a:xfrm>
            <a:off x="381478" y="1447324"/>
            <a:ext cx="2818923" cy="5029200"/>
          </a:xfrm>
        </p:spPr>
        <p:txBody>
          <a:bodyPr/>
          <a:lstStyle/>
          <a:p>
            <a:pPr eaLnBrk="1" hangingPunct="1">
              <a:spcBef>
                <a:spcPts val="1598"/>
              </a:spcBef>
            </a:pPr>
            <a:r>
              <a:rPr lang="en-US" sz="2800" b="1" i="1" u="sng"/>
              <a:t>Level 1: Know</a:t>
            </a:r>
          </a:p>
          <a:p>
            <a:pPr lvl="1" eaLnBrk="1" hangingPunct="1"/>
            <a:r>
              <a:rPr lang="en-US" sz="2800" b="1" i="1">
                <a:solidFill>
                  <a:srgbClr val="115964"/>
                </a:solidFill>
              </a:rPr>
              <a:t>Define</a:t>
            </a:r>
          </a:p>
          <a:p>
            <a:pPr lvl="1" eaLnBrk="1" hangingPunct="1"/>
            <a:r>
              <a:rPr lang="en-US" sz="2800" b="1" i="1">
                <a:solidFill>
                  <a:srgbClr val="115964"/>
                </a:solidFill>
              </a:rPr>
              <a:t>Describe</a:t>
            </a:r>
          </a:p>
          <a:p>
            <a:pPr lvl="1" eaLnBrk="1" hangingPunct="1"/>
            <a:r>
              <a:rPr lang="en-US" sz="2800" b="1" i="1">
                <a:solidFill>
                  <a:srgbClr val="115964"/>
                </a:solidFill>
              </a:rPr>
              <a:t>Identify</a:t>
            </a:r>
          </a:p>
          <a:p>
            <a:pPr lvl="1" eaLnBrk="1" hangingPunct="1"/>
            <a:r>
              <a:rPr lang="en-US" sz="2800" b="1" i="1">
                <a:solidFill>
                  <a:srgbClr val="115964"/>
                </a:solidFill>
              </a:rPr>
              <a:t>List</a:t>
            </a:r>
          </a:p>
          <a:p>
            <a:pPr lvl="1" eaLnBrk="1" hangingPunct="1"/>
            <a:r>
              <a:rPr lang="en-US" sz="2800" b="1" i="1">
                <a:solidFill>
                  <a:srgbClr val="115964"/>
                </a:solidFill>
              </a:rPr>
              <a:t>Name</a:t>
            </a:r>
          </a:p>
          <a:p>
            <a:pPr lvl="1" eaLnBrk="1" hangingPunct="1"/>
            <a:r>
              <a:rPr lang="en-US" sz="2800" b="1" i="1">
                <a:solidFill>
                  <a:srgbClr val="115964"/>
                </a:solidFill>
              </a:rPr>
              <a:t>Observe</a:t>
            </a:r>
          </a:p>
          <a:p>
            <a:pPr lvl="1" eaLnBrk="1" hangingPunct="1"/>
            <a:r>
              <a:rPr lang="en-US" sz="2800" b="1" i="1">
                <a:solidFill>
                  <a:srgbClr val="115964"/>
                </a:solidFill>
              </a:rPr>
              <a:t>Recite</a:t>
            </a:r>
          </a:p>
          <a:p>
            <a:pPr lvl="1" eaLnBrk="1" hangingPunct="1"/>
            <a:r>
              <a:rPr lang="en-US" sz="2800" b="1" i="1">
                <a:solidFill>
                  <a:srgbClr val="115964"/>
                </a:solidFill>
              </a:rPr>
              <a:t>Scan</a:t>
            </a:r>
            <a:r>
              <a:rPr lang="en-US" sz="2800">
                <a:solidFill>
                  <a:srgbClr val="115964"/>
                </a:solidFill>
              </a:rPr>
              <a:t> </a:t>
            </a:r>
          </a:p>
        </p:txBody>
      </p:sp>
      <p:sp>
        <p:nvSpPr>
          <p:cNvPr id="11268" name="Content Placeholder 3"/>
          <p:cNvSpPr>
            <a:spLocks noGrp="1"/>
          </p:cNvSpPr>
          <p:nvPr>
            <p:ph sz="half" idx="2"/>
          </p:nvPr>
        </p:nvSpPr>
        <p:spPr>
          <a:xfrm>
            <a:off x="3200400" y="1447324"/>
            <a:ext cx="2743200" cy="5029200"/>
          </a:xfrm>
        </p:spPr>
        <p:txBody>
          <a:bodyPr/>
          <a:lstStyle/>
          <a:p>
            <a:pPr eaLnBrk="1" hangingPunct="1">
              <a:spcBef>
                <a:spcPts val="1598"/>
              </a:spcBef>
            </a:pPr>
            <a:r>
              <a:rPr lang="en-US" sz="2800" b="1" i="1" u="sng"/>
              <a:t>Level 2: Process</a:t>
            </a:r>
          </a:p>
          <a:p>
            <a:pPr lvl="1" eaLnBrk="1" hangingPunct="1"/>
            <a:r>
              <a:rPr lang="en-US" sz="2800" b="1" i="1">
                <a:solidFill>
                  <a:srgbClr val="115964"/>
                </a:solidFill>
              </a:rPr>
              <a:t>Compare</a:t>
            </a:r>
          </a:p>
          <a:p>
            <a:pPr lvl="1" eaLnBrk="1" hangingPunct="1"/>
            <a:r>
              <a:rPr lang="en-US" sz="2800" b="1" i="1">
                <a:solidFill>
                  <a:srgbClr val="115964"/>
                </a:solidFill>
              </a:rPr>
              <a:t>Contrast</a:t>
            </a:r>
          </a:p>
          <a:p>
            <a:pPr lvl="1" eaLnBrk="1" hangingPunct="1"/>
            <a:r>
              <a:rPr lang="en-US" sz="2800" b="1" i="1">
                <a:solidFill>
                  <a:srgbClr val="115964"/>
                </a:solidFill>
              </a:rPr>
              <a:t>Group</a:t>
            </a:r>
          </a:p>
          <a:p>
            <a:pPr lvl="1" eaLnBrk="1" hangingPunct="1"/>
            <a:r>
              <a:rPr lang="en-US" sz="2800" b="1" i="1">
                <a:solidFill>
                  <a:srgbClr val="115964"/>
                </a:solidFill>
              </a:rPr>
              <a:t>Infer</a:t>
            </a:r>
          </a:p>
          <a:p>
            <a:pPr lvl="1" eaLnBrk="1" hangingPunct="1"/>
            <a:r>
              <a:rPr lang="en-US" sz="2800" b="1" i="1">
                <a:solidFill>
                  <a:srgbClr val="115964"/>
                </a:solidFill>
              </a:rPr>
              <a:t>Sequence</a:t>
            </a:r>
          </a:p>
          <a:p>
            <a:pPr lvl="1" eaLnBrk="1" hangingPunct="1"/>
            <a:r>
              <a:rPr lang="en-US" sz="2800" b="1" i="1">
                <a:solidFill>
                  <a:srgbClr val="115964"/>
                </a:solidFill>
              </a:rPr>
              <a:t>synthesize</a:t>
            </a:r>
            <a:r>
              <a:rPr lang="en-US" sz="2800">
                <a:solidFill>
                  <a:srgbClr val="115964"/>
                </a:solidFill>
              </a:rPr>
              <a:t> </a:t>
            </a:r>
          </a:p>
          <a:p>
            <a:pPr lvl="1" eaLnBrk="1" hangingPunct="1"/>
            <a:r>
              <a:rPr lang="en-US" sz="2800" b="1" i="1">
                <a:solidFill>
                  <a:srgbClr val="115964"/>
                </a:solidFill>
              </a:rPr>
              <a:t>Analyze</a:t>
            </a:r>
          </a:p>
        </p:txBody>
      </p:sp>
      <p:sp>
        <p:nvSpPr>
          <p:cNvPr id="11269" name="Content Placeholder 3"/>
          <p:cNvSpPr txBox="1">
            <a:spLocks/>
          </p:cNvSpPr>
          <p:nvPr/>
        </p:nvSpPr>
        <p:spPr bwMode="auto">
          <a:xfrm>
            <a:off x="5943600" y="1447324"/>
            <a:ext cx="3200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8" rIns="91438" bIns="45718"/>
          <a:lstStyle>
            <a:lvl1pPr marL="506413" indent="-506413" defTabSz="1014413" eaLnBrk="0" hangingPunct="0">
              <a:defRPr sz="2400">
                <a:solidFill>
                  <a:schemeClr val="tx1"/>
                </a:solidFill>
                <a:latin typeface="Times New Roman" pitchFamily="-110" charset="0"/>
                <a:ea typeface="ＭＳ Ｐゴシック" pitchFamily="-110" charset="-128"/>
              </a:defRPr>
            </a:lvl1pPr>
            <a:lvl2pPr marL="1014413" indent="-506413" defTabSz="1014413" eaLnBrk="0" hangingPunct="0">
              <a:defRPr sz="2400">
                <a:solidFill>
                  <a:schemeClr val="tx1"/>
                </a:solidFill>
                <a:latin typeface="Times New Roman" pitchFamily="-110" charset="0"/>
                <a:ea typeface="ＭＳ Ｐゴシック" pitchFamily="-110" charset="-128"/>
              </a:defRPr>
            </a:lvl2pPr>
            <a:lvl3pPr marL="1143000" indent="-228600" defTabSz="1014413" eaLnBrk="0" hangingPunct="0">
              <a:defRPr sz="2400">
                <a:solidFill>
                  <a:schemeClr val="tx1"/>
                </a:solidFill>
                <a:latin typeface="Times New Roman" pitchFamily="-110" charset="0"/>
                <a:ea typeface="ＭＳ Ｐゴシック" pitchFamily="-110" charset="-128"/>
              </a:defRPr>
            </a:lvl3pPr>
            <a:lvl4pPr marL="1600200" indent="-228600" defTabSz="1014413" eaLnBrk="0" hangingPunct="0">
              <a:defRPr sz="2400">
                <a:solidFill>
                  <a:schemeClr val="tx1"/>
                </a:solidFill>
                <a:latin typeface="Times New Roman" pitchFamily="-110" charset="0"/>
                <a:ea typeface="ＭＳ Ｐゴシック" pitchFamily="-110" charset="-128"/>
              </a:defRPr>
            </a:lvl4pPr>
            <a:lvl5pPr marL="2057400" indent="-228600" defTabSz="1014413" eaLnBrk="0" hangingPunct="0">
              <a:defRPr sz="2400">
                <a:solidFill>
                  <a:schemeClr val="tx1"/>
                </a:solidFill>
                <a:latin typeface="Times New Roman" pitchFamily="-110" charset="0"/>
                <a:ea typeface="ＭＳ Ｐゴシック" pitchFamily="-110" charset="-128"/>
              </a:defRPr>
            </a:lvl5pPr>
            <a:lvl6pPr marL="2514600" indent="-228600" defTabSz="1014413"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defTabSz="1014413"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defTabSz="1014413"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defTabSz="1014413"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eaLnBrk="1" fontAlgn="base" hangingPunct="1">
              <a:spcBef>
                <a:spcPts val="2002"/>
              </a:spcBef>
              <a:spcAft>
                <a:spcPct val="0"/>
              </a:spcAft>
              <a:buClr>
                <a:srgbClr val="E2751D"/>
              </a:buClr>
              <a:buFont typeface="Wingdings" pitchFamily="-110" charset="2"/>
              <a:buChar char=""/>
            </a:pPr>
            <a:r>
              <a:rPr lang="en-US" sz="2800" b="1" i="1" u="sng">
                <a:solidFill>
                  <a:srgbClr val="000000"/>
                </a:solidFill>
                <a:latin typeface="News Gothic MT" pitchFamily="-110" charset="0"/>
              </a:rPr>
              <a:t>Level 3: Apply</a:t>
            </a:r>
          </a:p>
          <a:p>
            <a:pPr lvl="1" eaLnBrk="1" fontAlgn="base" hangingPunct="1">
              <a:spcBef>
                <a:spcPts val="597"/>
              </a:spcBef>
              <a:spcAft>
                <a:spcPct val="0"/>
              </a:spcAft>
              <a:buClr>
                <a:srgbClr val="713B0E"/>
              </a:buClr>
              <a:buFont typeface="Wingdings" pitchFamily="-110" charset="2"/>
              <a:buChar char=""/>
            </a:pPr>
            <a:r>
              <a:rPr lang="en-US" sz="2800" b="1" i="1">
                <a:solidFill>
                  <a:srgbClr val="115964"/>
                </a:solidFill>
              </a:rPr>
              <a:t>Apply</a:t>
            </a:r>
          </a:p>
          <a:p>
            <a:pPr lvl="1" eaLnBrk="1" fontAlgn="base" hangingPunct="1">
              <a:spcBef>
                <a:spcPts val="597"/>
              </a:spcBef>
              <a:spcAft>
                <a:spcPct val="0"/>
              </a:spcAft>
              <a:buClr>
                <a:srgbClr val="713B0E"/>
              </a:buClr>
              <a:buFont typeface="Wingdings" pitchFamily="-110" charset="2"/>
              <a:buChar char=""/>
            </a:pPr>
            <a:r>
              <a:rPr lang="en-US" sz="2800" b="1" i="1">
                <a:solidFill>
                  <a:srgbClr val="115964"/>
                </a:solidFill>
              </a:rPr>
              <a:t>Evaluate</a:t>
            </a:r>
          </a:p>
          <a:p>
            <a:pPr lvl="1" eaLnBrk="1" fontAlgn="base" hangingPunct="1">
              <a:spcBef>
                <a:spcPts val="597"/>
              </a:spcBef>
              <a:spcAft>
                <a:spcPct val="0"/>
              </a:spcAft>
              <a:buClr>
                <a:srgbClr val="713B0E"/>
              </a:buClr>
              <a:buFont typeface="Wingdings" pitchFamily="-110" charset="2"/>
              <a:buChar char=""/>
            </a:pPr>
            <a:r>
              <a:rPr lang="en-US" sz="2800" b="1" i="1">
                <a:solidFill>
                  <a:srgbClr val="115964"/>
                </a:solidFill>
              </a:rPr>
              <a:t>Hypothesize</a:t>
            </a:r>
          </a:p>
          <a:p>
            <a:pPr lvl="1" eaLnBrk="1" fontAlgn="base" hangingPunct="1">
              <a:spcBef>
                <a:spcPts val="597"/>
              </a:spcBef>
              <a:spcAft>
                <a:spcPct val="0"/>
              </a:spcAft>
              <a:buClr>
                <a:srgbClr val="713B0E"/>
              </a:buClr>
              <a:buFont typeface="Wingdings" pitchFamily="-110" charset="2"/>
              <a:buChar char=""/>
            </a:pPr>
            <a:r>
              <a:rPr lang="en-US" sz="2800" b="1" i="1">
                <a:solidFill>
                  <a:srgbClr val="115964"/>
                </a:solidFill>
              </a:rPr>
              <a:t>Imagine</a:t>
            </a:r>
          </a:p>
          <a:p>
            <a:pPr lvl="1" eaLnBrk="1" fontAlgn="base" hangingPunct="1">
              <a:spcBef>
                <a:spcPts val="597"/>
              </a:spcBef>
              <a:spcAft>
                <a:spcPct val="0"/>
              </a:spcAft>
              <a:buClr>
                <a:srgbClr val="713B0E"/>
              </a:buClr>
              <a:buFont typeface="Wingdings" pitchFamily="-110" charset="2"/>
              <a:buChar char=""/>
            </a:pPr>
            <a:r>
              <a:rPr lang="en-US" sz="2800" b="1" i="1">
                <a:solidFill>
                  <a:srgbClr val="115964"/>
                </a:solidFill>
              </a:rPr>
              <a:t>Judge</a:t>
            </a:r>
          </a:p>
          <a:p>
            <a:pPr lvl="1" eaLnBrk="1" fontAlgn="base" hangingPunct="1">
              <a:spcBef>
                <a:spcPts val="597"/>
              </a:spcBef>
              <a:spcAft>
                <a:spcPct val="0"/>
              </a:spcAft>
              <a:buClr>
                <a:srgbClr val="713B0E"/>
              </a:buClr>
              <a:buFont typeface="Wingdings" pitchFamily="-110" charset="2"/>
              <a:buChar char=""/>
            </a:pPr>
            <a:r>
              <a:rPr lang="en-US" sz="2800" b="1" i="1">
                <a:solidFill>
                  <a:srgbClr val="115964"/>
                </a:solidFill>
              </a:rPr>
              <a:t>Predict</a:t>
            </a:r>
          </a:p>
          <a:p>
            <a:pPr lvl="1" eaLnBrk="1" fontAlgn="base" hangingPunct="1">
              <a:spcBef>
                <a:spcPts val="597"/>
              </a:spcBef>
              <a:spcAft>
                <a:spcPct val="0"/>
              </a:spcAft>
              <a:buClr>
                <a:srgbClr val="713B0E"/>
              </a:buClr>
              <a:buFont typeface="Wingdings" pitchFamily="-110" charset="2"/>
              <a:buChar char=""/>
            </a:pPr>
            <a:r>
              <a:rPr lang="en-US" sz="2800" b="1" i="1">
                <a:solidFill>
                  <a:srgbClr val="115964"/>
                </a:solidFill>
              </a:rPr>
              <a:t>Speculate</a:t>
            </a:r>
            <a:r>
              <a:rPr lang="en-US" sz="2800" b="1">
                <a:solidFill>
                  <a:srgbClr val="115964"/>
                </a:solidFill>
                <a:latin typeface="News Gothic MT" pitchFamily="-110" charset="0"/>
              </a:rPr>
              <a:t> </a:t>
            </a:r>
          </a:p>
        </p:txBody>
      </p:sp>
    </p:spTree>
    <p:extLst>
      <p:ext uri="{BB962C8B-B14F-4D97-AF65-F5344CB8AC3E}">
        <p14:creationId xmlns:p14="http://schemas.microsoft.com/office/powerpoint/2010/main" val="3781355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omework-highlights-color.gif"/>
          <p:cNvPicPr>
            <a:picLocks noGrp="1" noChangeAspect="1"/>
          </p:cNvPicPr>
          <p:nvPr>
            <p:ph idx="1"/>
          </p:nvPr>
        </p:nvPicPr>
        <p:blipFill>
          <a:blip r:embed="rId2"/>
          <a:stretch>
            <a:fillRect/>
          </a:stretch>
        </p:blipFill>
        <p:spPr>
          <a:xfrm>
            <a:off x="5181600" y="1107020"/>
            <a:ext cx="3958080" cy="5293780"/>
          </a:xfrm>
        </p:spPr>
      </p:pic>
      <p:sp>
        <p:nvSpPr>
          <p:cNvPr id="4" name="Rectangle 3"/>
          <p:cNvSpPr/>
          <p:nvPr/>
        </p:nvSpPr>
        <p:spPr>
          <a:xfrm>
            <a:off x="381000" y="533400"/>
            <a:ext cx="5043488" cy="5478423"/>
          </a:xfrm>
          <a:prstGeom prst="rect">
            <a:avLst/>
          </a:prstGeom>
        </p:spPr>
        <p:txBody>
          <a:bodyPr wrap="square">
            <a:spAutoFit/>
          </a:bodyPr>
          <a:lstStyle/>
          <a:p>
            <a:pPr lvl="0" defTabSz="914400">
              <a:spcBef>
                <a:spcPct val="0"/>
              </a:spcBef>
            </a:pPr>
            <a:r>
              <a:rPr lang="en-US" sz="5000" dirty="0" smtClean="0">
                <a:solidFill>
                  <a:srgbClr val="04617B"/>
                </a:solidFill>
                <a:latin typeface="Calibri"/>
                <a:ea typeface="+mj-ea"/>
                <a:cs typeface="+mj-cs"/>
              </a:rPr>
              <a:t/>
            </a:r>
            <a:br>
              <a:rPr lang="en-US" sz="5000" dirty="0" smtClean="0">
                <a:solidFill>
                  <a:srgbClr val="04617B"/>
                </a:solidFill>
                <a:latin typeface="Calibri"/>
                <a:ea typeface="+mj-ea"/>
                <a:cs typeface="+mj-cs"/>
              </a:rPr>
            </a:br>
            <a:r>
              <a:rPr lang="en-US" sz="5000" dirty="0" smtClean="0">
                <a:solidFill>
                  <a:srgbClr val="04617B"/>
                </a:solidFill>
                <a:latin typeface="Calibri"/>
                <a:ea typeface="+mj-ea"/>
                <a:cs typeface="+mj-cs"/>
              </a:rPr>
              <a:t>1) History Contract</a:t>
            </a:r>
          </a:p>
          <a:p>
            <a:pPr lvl="0" defTabSz="914400">
              <a:spcBef>
                <a:spcPct val="0"/>
              </a:spcBef>
            </a:pPr>
            <a:r>
              <a:rPr lang="en-US" sz="5000" dirty="0" smtClean="0">
                <a:solidFill>
                  <a:srgbClr val="04617B"/>
                </a:solidFill>
                <a:latin typeface="Calibri"/>
                <a:ea typeface="+mj-ea"/>
                <a:cs typeface="+mj-cs"/>
              </a:rPr>
              <a:t>(Due Thursday)</a:t>
            </a:r>
            <a:br>
              <a:rPr lang="en-US" sz="5000" dirty="0" smtClean="0">
                <a:solidFill>
                  <a:srgbClr val="04617B"/>
                </a:solidFill>
                <a:latin typeface="Calibri"/>
                <a:ea typeface="+mj-ea"/>
                <a:cs typeface="+mj-cs"/>
              </a:rPr>
            </a:br>
            <a:r>
              <a:rPr lang="en-US" sz="5000" dirty="0" smtClean="0">
                <a:solidFill>
                  <a:srgbClr val="04617B"/>
                </a:solidFill>
                <a:latin typeface="Calibri"/>
                <a:ea typeface="+mj-ea"/>
                <a:cs typeface="+mj-cs"/>
              </a:rPr>
              <a:t/>
            </a:r>
            <a:br>
              <a:rPr lang="en-US" sz="5000" dirty="0" smtClean="0">
                <a:solidFill>
                  <a:srgbClr val="04617B"/>
                </a:solidFill>
                <a:latin typeface="Calibri"/>
                <a:ea typeface="+mj-ea"/>
                <a:cs typeface="+mj-cs"/>
              </a:rPr>
            </a:br>
            <a:r>
              <a:rPr lang="en-US" sz="5000" dirty="0" smtClean="0">
                <a:solidFill>
                  <a:srgbClr val="04617B"/>
                </a:solidFill>
                <a:latin typeface="Calibri"/>
                <a:ea typeface="+mj-ea"/>
                <a:cs typeface="+mj-cs"/>
              </a:rPr>
              <a:t>2) Gather supplies (Due Monday)</a:t>
            </a:r>
          </a:p>
          <a:p>
            <a:pPr lvl="0" defTabSz="914400">
              <a:spcBef>
                <a:spcPct val="0"/>
              </a:spcBef>
            </a:pPr>
            <a:endParaRPr lang="en-US" sz="5000" dirty="0" smtClean="0">
              <a:solidFill>
                <a:srgbClr val="04617B"/>
              </a:solidFill>
              <a:latin typeface="Calibri"/>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31521" y="617220"/>
            <a:ext cx="7468077" cy="820103"/>
          </a:xfrm>
        </p:spPr>
        <p:txBody>
          <a:bodyPr/>
          <a:lstStyle/>
          <a:p>
            <a:pPr eaLnBrk="1" hangingPunct="1"/>
            <a:r>
              <a:rPr lang="en-US" b="1" u="sng" smtClean="0"/>
              <a:t>Costa’s Levels of Questions</a:t>
            </a:r>
          </a:p>
        </p:txBody>
      </p:sp>
      <p:sp>
        <p:nvSpPr>
          <p:cNvPr id="3" name="Content Placeholder 2"/>
          <p:cNvSpPr>
            <a:spLocks noGrp="1"/>
          </p:cNvSpPr>
          <p:nvPr>
            <p:ph sz="half" idx="1"/>
          </p:nvPr>
        </p:nvSpPr>
        <p:spPr>
          <a:xfrm>
            <a:off x="0" y="1524477"/>
            <a:ext cx="2971800" cy="4952048"/>
          </a:xfrm>
        </p:spPr>
        <p:txBody>
          <a:bodyPr>
            <a:normAutofit/>
          </a:bodyPr>
          <a:lstStyle/>
          <a:p>
            <a:pPr eaLnBrk="1" hangingPunct="1">
              <a:spcBef>
                <a:spcPts val="1598"/>
              </a:spcBef>
              <a:buNone/>
              <a:defRPr/>
            </a:pPr>
            <a:r>
              <a:rPr lang="en-US" sz="2800" b="1" i="1"/>
              <a:t>   </a:t>
            </a:r>
            <a:r>
              <a:rPr lang="en-US" sz="2800" b="1" i="1" u="sng"/>
              <a:t>Level 1: Know</a:t>
            </a:r>
          </a:p>
          <a:p>
            <a:pPr eaLnBrk="1" hangingPunct="1">
              <a:spcBef>
                <a:spcPts val="1598"/>
              </a:spcBef>
              <a:defRPr/>
            </a:pPr>
            <a:r>
              <a:rPr lang="en-US" sz="2800" b="1" i="1">
                <a:solidFill>
                  <a:srgbClr val="115964"/>
                </a:solidFill>
              </a:rPr>
              <a:t>Who is your best friend?</a:t>
            </a:r>
          </a:p>
          <a:p>
            <a:pPr eaLnBrk="1" hangingPunct="1">
              <a:spcBef>
                <a:spcPts val="1598"/>
              </a:spcBef>
              <a:defRPr/>
            </a:pPr>
            <a:endParaRPr lang="en-US" sz="2800" b="1" i="1">
              <a:solidFill>
                <a:srgbClr val="115964"/>
              </a:solidFill>
            </a:endParaRPr>
          </a:p>
          <a:p>
            <a:pPr eaLnBrk="1" hangingPunct="1">
              <a:spcBef>
                <a:spcPts val="1598"/>
              </a:spcBef>
              <a:defRPr/>
            </a:pPr>
            <a:endParaRPr lang="en-US" sz="2800" b="1" i="1">
              <a:solidFill>
                <a:srgbClr val="115964"/>
              </a:solidFill>
            </a:endParaRPr>
          </a:p>
          <a:p>
            <a:pPr eaLnBrk="1" hangingPunct="1">
              <a:spcBef>
                <a:spcPts val="1598"/>
              </a:spcBef>
              <a:defRPr/>
            </a:pPr>
            <a:r>
              <a:rPr lang="en-US" sz="2800" b="1" i="1">
                <a:solidFill>
                  <a:srgbClr val="115964"/>
                </a:solidFill>
              </a:rPr>
              <a:t>Name the first permanent English Colony</a:t>
            </a:r>
            <a:r>
              <a:rPr lang="en-US" sz="2800" b="1" i="1"/>
              <a:t>.</a:t>
            </a:r>
          </a:p>
        </p:txBody>
      </p:sp>
      <p:sp>
        <p:nvSpPr>
          <p:cNvPr id="4" name="Content Placeholder 3"/>
          <p:cNvSpPr>
            <a:spLocks noGrp="1"/>
          </p:cNvSpPr>
          <p:nvPr>
            <p:ph sz="half" idx="2"/>
          </p:nvPr>
        </p:nvSpPr>
        <p:spPr>
          <a:xfrm>
            <a:off x="2818924" y="1524477"/>
            <a:ext cx="3353276" cy="4952048"/>
          </a:xfrm>
        </p:spPr>
        <p:txBody>
          <a:bodyPr>
            <a:normAutofit/>
          </a:bodyPr>
          <a:lstStyle/>
          <a:p>
            <a:pPr eaLnBrk="1" hangingPunct="1">
              <a:lnSpc>
                <a:spcPct val="90000"/>
              </a:lnSpc>
              <a:spcBef>
                <a:spcPts val="1598"/>
              </a:spcBef>
              <a:buNone/>
              <a:defRPr/>
            </a:pPr>
            <a:r>
              <a:rPr lang="en-US" sz="2800" b="1" i="1"/>
              <a:t>    </a:t>
            </a:r>
            <a:r>
              <a:rPr lang="en-US" sz="2800" b="1" i="1" u="sng"/>
              <a:t>Level 2: process</a:t>
            </a:r>
          </a:p>
          <a:p>
            <a:pPr eaLnBrk="1" hangingPunct="1">
              <a:lnSpc>
                <a:spcPct val="90000"/>
              </a:lnSpc>
              <a:spcBef>
                <a:spcPts val="1598"/>
              </a:spcBef>
              <a:defRPr/>
            </a:pPr>
            <a:r>
              <a:rPr lang="en-US" sz="2800" b="1" i="1">
                <a:solidFill>
                  <a:srgbClr val="115964"/>
                </a:solidFill>
              </a:rPr>
              <a:t>What is the best thing about your friend?</a:t>
            </a:r>
          </a:p>
          <a:p>
            <a:pPr eaLnBrk="1" hangingPunct="1">
              <a:lnSpc>
                <a:spcPct val="90000"/>
              </a:lnSpc>
              <a:spcBef>
                <a:spcPts val="1598"/>
              </a:spcBef>
              <a:defRPr/>
            </a:pPr>
            <a:endParaRPr lang="en-US" sz="2800" b="1" i="1">
              <a:solidFill>
                <a:srgbClr val="115964"/>
              </a:solidFill>
            </a:endParaRPr>
          </a:p>
          <a:p>
            <a:pPr eaLnBrk="1" hangingPunct="1">
              <a:lnSpc>
                <a:spcPct val="90000"/>
              </a:lnSpc>
              <a:spcBef>
                <a:spcPts val="1598"/>
              </a:spcBef>
              <a:defRPr/>
            </a:pPr>
            <a:r>
              <a:rPr lang="en-US" sz="2800" b="1" i="1">
                <a:solidFill>
                  <a:srgbClr val="115964"/>
                </a:solidFill>
              </a:rPr>
              <a:t>Compare and contrast John Smith and John Rolfe’s leadership styles.</a:t>
            </a:r>
            <a:endParaRPr lang="en-US" sz="2800" b="1" i="1"/>
          </a:p>
        </p:txBody>
      </p:sp>
      <p:sp>
        <p:nvSpPr>
          <p:cNvPr id="6" name="Content Placeholder 3"/>
          <p:cNvSpPr txBox="1">
            <a:spLocks/>
          </p:cNvSpPr>
          <p:nvPr/>
        </p:nvSpPr>
        <p:spPr bwMode="auto">
          <a:xfrm>
            <a:off x="5790724" y="1524478"/>
            <a:ext cx="3353276" cy="533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8" rIns="91438" bIns="45718"/>
          <a:lstStyle>
            <a:lvl1pPr marL="506413" indent="-506413" defTabSz="1014413" eaLnBrk="0" hangingPunct="0">
              <a:defRPr sz="2400">
                <a:solidFill>
                  <a:schemeClr val="tx1"/>
                </a:solidFill>
                <a:latin typeface="Times New Roman" pitchFamily="-110" charset="0"/>
                <a:ea typeface="ＭＳ Ｐゴシック" pitchFamily="-110" charset="-128"/>
              </a:defRPr>
            </a:lvl1pPr>
            <a:lvl2pPr marL="742950" indent="-285750" defTabSz="1014413" eaLnBrk="0" hangingPunct="0">
              <a:defRPr sz="2400">
                <a:solidFill>
                  <a:schemeClr val="tx1"/>
                </a:solidFill>
                <a:latin typeface="Times New Roman" pitchFamily="-110" charset="0"/>
                <a:ea typeface="ＭＳ Ｐゴシック" pitchFamily="-110" charset="-128"/>
              </a:defRPr>
            </a:lvl2pPr>
            <a:lvl3pPr marL="1143000" indent="-228600" defTabSz="1014413" eaLnBrk="0" hangingPunct="0">
              <a:defRPr sz="2400">
                <a:solidFill>
                  <a:schemeClr val="tx1"/>
                </a:solidFill>
                <a:latin typeface="Times New Roman" pitchFamily="-110" charset="0"/>
                <a:ea typeface="ＭＳ Ｐゴシック" pitchFamily="-110" charset="-128"/>
              </a:defRPr>
            </a:lvl3pPr>
            <a:lvl4pPr marL="1600200" indent="-228600" defTabSz="1014413" eaLnBrk="0" hangingPunct="0">
              <a:defRPr sz="2400">
                <a:solidFill>
                  <a:schemeClr val="tx1"/>
                </a:solidFill>
                <a:latin typeface="Times New Roman" pitchFamily="-110" charset="0"/>
                <a:ea typeface="ＭＳ Ｐゴシック" pitchFamily="-110" charset="-128"/>
              </a:defRPr>
            </a:lvl4pPr>
            <a:lvl5pPr marL="2057400" indent="-228600" defTabSz="1014413" eaLnBrk="0" hangingPunct="0">
              <a:defRPr sz="2400">
                <a:solidFill>
                  <a:schemeClr val="tx1"/>
                </a:solidFill>
                <a:latin typeface="Times New Roman" pitchFamily="-110" charset="0"/>
                <a:ea typeface="ＭＳ Ｐゴシック" pitchFamily="-110" charset="-128"/>
              </a:defRPr>
            </a:lvl5pPr>
            <a:lvl6pPr marL="2514600" indent="-228600" defTabSz="1014413" eaLnBrk="0" fontAlgn="base" hangingPunct="0">
              <a:spcBef>
                <a:spcPct val="0"/>
              </a:spcBef>
              <a:spcAft>
                <a:spcPct val="0"/>
              </a:spcAft>
              <a:defRPr sz="2400">
                <a:solidFill>
                  <a:schemeClr val="tx1"/>
                </a:solidFill>
                <a:latin typeface="Times New Roman" pitchFamily="-110" charset="0"/>
                <a:ea typeface="ＭＳ Ｐゴシック" pitchFamily="-110" charset="-128"/>
              </a:defRPr>
            </a:lvl6pPr>
            <a:lvl7pPr marL="2971800" indent="-228600" defTabSz="1014413" eaLnBrk="0" fontAlgn="base" hangingPunct="0">
              <a:spcBef>
                <a:spcPct val="0"/>
              </a:spcBef>
              <a:spcAft>
                <a:spcPct val="0"/>
              </a:spcAft>
              <a:defRPr sz="2400">
                <a:solidFill>
                  <a:schemeClr val="tx1"/>
                </a:solidFill>
                <a:latin typeface="Times New Roman" pitchFamily="-110" charset="0"/>
                <a:ea typeface="ＭＳ Ｐゴシック" pitchFamily="-110" charset="-128"/>
              </a:defRPr>
            </a:lvl7pPr>
            <a:lvl8pPr marL="3429000" indent="-228600" defTabSz="1014413" eaLnBrk="0" fontAlgn="base" hangingPunct="0">
              <a:spcBef>
                <a:spcPct val="0"/>
              </a:spcBef>
              <a:spcAft>
                <a:spcPct val="0"/>
              </a:spcAft>
              <a:defRPr sz="2400">
                <a:solidFill>
                  <a:schemeClr val="tx1"/>
                </a:solidFill>
                <a:latin typeface="Times New Roman" pitchFamily="-110" charset="0"/>
                <a:ea typeface="ＭＳ Ｐゴシック" pitchFamily="-110" charset="-128"/>
              </a:defRPr>
            </a:lvl8pPr>
            <a:lvl9pPr marL="3886200" indent="-228600" defTabSz="1014413" eaLnBrk="0" fontAlgn="base" hangingPunct="0">
              <a:spcBef>
                <a:spcPct val="0"/>
              </a:spcBef>
              <a:spcAft>
                <a:spcPct val="0"/>
              </a:spcAft>
              <a:defRPr sz="2400">
                <a:solidFill>
                  <a:schemeClr val="tx1"/>
                </a:solidFill>
                <a:latin typeface="Times New Roman" pitchFamily="-110" charset="0"/>
                <a:ea typeface="ＭＳ Ｐゴシック" pitchFamily="-110" charset="-128"/>
              </a:defRPr>
            </a:lvl9pPr>
          </a:lstStyle>
          <a:p>
            <a:pPr eaLnBrk="1" fontAlgn="base" hangingPunct="1">
              <a:spcBef>
                <a:spcPts val="2002"/>
              </a:spcBef>
              <a:spcAft>
                <a:spcPct val="0"/>
              </a:spcAft>
              <a:buClr>
                <a:srgbClr val="E2751D"/>
              </a:buClr>
            </a:pPr>
            <a:r>
              <a:rPr lang="en-US" sz="2800" b="1" i="1" u="sng">
                <a:solidFill>
                  <a:prstClr val="black"/>
                </a:solidFill>
                <a:latin typeface="News Gothic MT" pitchFamily="-110" charset="0"/>
              </a:rPr>
              <a:t>Level 3: apply</a:t>
            </a:r>
          </a:p>
          <a:p>
            <a:pPr eaLnBrk="1" fontAlgn="base" hangingPunct="1">
              <a:spcBef>
                <a:spcPts val="2002"/>
              </a:spcBef>
              <a:spcAft>
                <a:spcPct val="0"/>
              </a:spcAft>
              <a:buClr>
                <a:srgbClr val="E2751D"/>
              </a:buClr>
              <a:buFont typeface="Wingdings" pitchFamily="-110" charset="2"/>
              <a:buChar char=""/>
            </a:pPr>
            <a:r>
              <a:rPr lang="en-US" sz="2800" b="1" i="1">
                <a:solidFill>
                  <a:srgbClr val="115964"/>
                </a:solidFill>
              </a:rPr>
              <a:t>What do you think your best friend will be like in 10 years?</a:t>
            </a:r>
          </a:p>
          <a:p>
            <a:pPr eaLnBrk="1" fontAlgn="base" hangingPunct="1">
              <a:spcBef>
                <a:spcPts val="2002"/>
              </a:spcBef>
              <a:spcAft>
                <a:spcPct val="0"/>
              </a:spcAft>
              <a:buClr>
                <a:srgbClr val="E2751D"/>
              </a:buClr>
              <a:buFont typeface="Wingdings" pitchFamily="-110" charset="2"/>
              <a:buChar char=""/>
            </a:pPr>
            <a:r>
              <a:rPr lang="en-US" sz="2800" b="1" i="1">
                <a:solidFill>
                  <a:srgbClr val="115964"/>
                </a:solidFill>
              </a:rPr>
              <a:t>What would you have done differently if you were John Smith?</a:t>
            </a:r>
          </a:p>
        </p:txBody>
      </p:sp>
    </p:spTree>
    <p:extLst>
      <p:ext uri="{BB962C8B-B14F-4D97-AF65-F5344CB8AC3E}">
        <p14:creationId xmlns:p14="http://schemas.microsoft.com/office/powerpoint/2010/main" val="42878487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slide(fromBottom)">
                                      <p:cBhvr>
                                        <p:cTn id="43" dur="500"/>
                                        <p:tgtEl>
                                          <p:spTgt spid="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accel="50000" decel="50000" fill="hold" grpId="1"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ppt_x"/>
                                          </p:val>
                                        </p:tav>
                                        <p:tav tm="100000">
                                          <p:val>
                                            <p:strVal val="#ppt_x"/>
                                          </p:val>
                                        </p:tav>
                                      </p:tavLst>
                                    </p:anim>
                                    <p:anim calcmode="lin" valueType="num">
                                      <p:cBhvr additive="base">
                                        <p:cTn id="4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p:bldP spid="6"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42276" cy="1219199"/>
          </a:xfrm>
        </p:spPr>
        <p:txBody>
          <a:bodyPr>
            <a:normAutofit fontScale="90000"/>
          </a:bodyPr>
          <a:lstStyle/>
          <a:p>
            <a:r>
              <a:rPr lang="en-US" b="1" dirty="0" smtClean="0"/>
              <a:t>Question Game</a:t>
            </a:r>
            <a:br>
              <a:rPr lang="en-US" b="1" dirty="0" smtClean="0"/>
            </a:br>
            <a:r>
              <a:rPr lang="en-US" sz="3200" b="1" dirty="0"/>
              <a:t>T</a:t>
            </a:r>
            <a:r>
              <a:rPr lang="en-US" sz="3200" b="1" dirty="0" smtClean="0"/>
              <a:t>ry to guess what level each question is. </a:t>
            </a:r>
            <a:endParaRPr lang="en-US" sz="3200" b="1" dirty="0"/>
          </a:p>
        </p:txBody>
      </p:sp>
      <p:sp>
        <p:nvSpPr>
          <p:cNvPr id="3" name="Content Placeholder 2"/>
          <p:cNvSpPr>
            <a:spLocks noGrp="1"/>
          </p:cNvSpPr>
          <p:nvPr>
            <p:ph sz="half" idx="1"/>
          </p:nvPr>
        </p:nvSpPr>
        <p:spPr>
          <a:xfrm>
            <a:off x="152400" y="1676400"/>
            <a:ext cx="8991600" cy="5181600"/>
          </a:xfrm>
        </p:spPr>
        <p:txBody>
          <a:bodyPr>
            <a:normAutofit/>
          </a:bodyPr>
          <a:lstStyle/>
          <a:p>
            <a:r>
              <a:rPr lang="en-US" dirty="0" smtClean="0"/>
              <a:t> </a:t>
            </a:r>
            <a:r>
              <a:rPr lang="en-US" sz="2800" dirty="0" smtClean="0"/>
              <a:t>Why was Washington DC an important city?</a:t>
            </a:r>
          </a:p>
          <a:p>
            <a:r>
              <a:rPr lang="en-US" sz="2800" dirty="0">
                <a:solidFill>
                  <a:srgbClr val="FF0000"/>
                </a:solidFill>
              </a:rPr>
              <a:t> </a:t>
            </a:r>
            <a:r>
              <a:rPr lang="en-US" sz="2800" dirty="0" smtClean="0">
                <a:solidFill>
                  <a:srgbClr val="FF0000"/>
                </a:solidFill>
              </a:rPr>
              <a:t> </a:t>
            </a:r>
            <a:r>
              <a:rPr lang="en-US" sz="2800" dirty="0">
                <a:solidFill>
                  <a:srgbClr val="FF0000"/>
                </a:solidFill>
              </a:rPr>
              <a:t>L</a:t>
            </a:r>
            <a:r>
              <a:rPr lang="en-US" sz="2800" dirty="0" smtClean="0">
                <a:solidFill>
                  <a:srgbClr val="FF0000"/>
                </a:solidFill>
              </a:rPr>
              <a:t>evel 2 – asking for explanation</a:t>
            </a:r>
          </a:p>
          <a:p>
            <a:r>
              <a:rPr lang="en-US" sz="2800" dirty="0" smtClean="0"/>
              <a:t>Imagine how North America would be different Europeans never settled here?</a:t>
            </a:r>
          </a:p>
          <a:p>
            <a:r>
              <a:rPr lang="en-US" sz="2800" dirty="0">
                <a:solidFill>
                  <a:srgbClr val="FF0000"/>
                </a:solidFill>
              </a:rPr>
              <a:t> </a:t>
            </a:r>
            <a:r>
              <a:rPr lang="en-US" sz="2800" dirty="0" smtClean="0">
                <a:solidFill>
                  <a:srgbClr val="FF0000"/>
                </a:solidFill>
              </a:rPr>
              <a:t>Level 3 – asking for application</a:t>
            </a:r>
          </a:p>
          <a:p>
            <a:r>
              <a:rPr lang="en-US" sz="2800" dirty="0"/>
              <a:t> </a:t>
            </a:r>
            <a:r>
              <a:rPr lang="en-US" sz="2800" dirty="0" smtClean="0"/>
              <a:t>What is a continent?</a:t>
            </a:r>
          </a:p>
          <a:p>
            <a:r>
              <a:rPr lang="en-US" sz="2800" dirty="0">
                <a:solidFill>
                  <a:srgbClr val="FF0000"/>
                </a:solidFill>
              </a:rPr>
              <a:t> </a:t>
            </a:r>
            <a:r>
              <a:rPr lang="en-US" sz="2800" dirty="0" smtClean="0">
                <a:solidFill>
                  <a:srgbClr val="FF0000"/>
                </a:solidFill>
              </a:rPr>
              <a:t>Level 1- Asking for identification</a:t>
            </a:r>
          </a:p>
          <a:p>
            <a:r>
              <a:rPr lang="en-US" sz="2800" dirty="0" smtClean="0"/>
              <a:t>How are states and countries similar?</a:t>
            </a:r>
          </a:p>
          <a:p>
            <a:r>
              <a:rPr lang="en-US" sz="2800" dirty="0">
                <a:solidFill>
                  <a:srgbClr val="FF0000"/>
                </a:solidFill>
              </a:rPr>
              <a:t> </a:t>
            </a:r>
            <a:r>
              <a:rPr lang="en-US" sz="2800" dirty="0" smtClean="0">
                <a:solidFill>
                  <a:srgbClr val="FF0000"/>
                </a:solidFill>
              </a:rPr>
              <a:t>Level 2 – asking to compare. </a:t>
            </a:r>
          </a:p>
          <a:p>
            <a:endParaRPr lang="en-US" dirty="0" smtClean="0"/>
          </a:p>
        </p:txBody>
      </p:sp>
    </p:spTree>
    <p:extLst>
      <p:ext uri="{BB962C8B-B14F-4D97-AF65-F5344CB8AC3E}">
        <p14:creationId xmlns:p14="http://schemas.microsoft.com/office/powerpoint/2010/main" val="303365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42276" cy="1219199"/>
          </a:xfrm>
        </p:spPr>
        <p:txBody>
          <a:bodyPr/>
          <a:lstStyle/>
          <a:p>
            <a:r>
              <a:rPr lang="en-US" b="1" u="sng" dirty="0" smtClean="0"/>
              <a:t>Leveled Questions </a:t>
            </a:r>
            <a:endParaRPr lang="en-US" sz="3200" b="1" u="sng" dirty="0"/>
          </a:p>
        </p:txBody>
      </p:sp>
      <p:sp>
        <p:nvSpPr>
          <p:cNvPr id="3" name="Content Placeholder 2"/>
          <p:cNvSpPr>
            <a:spLocks noGrp="1"/>
          </p:cNvSpPr>
          <p:nvPr>
            <p:ph sz="half" idx="1"/>
          </p:nvPr>
        </p:nvSpPr>
        <p:spPr>
          <a:xfrm>
            <a:off x="549274" y="1676400"/>
            <a:ext cx="8061325" cy="4495799"/>
          </a:xfrm>
        </p:spPr>
        <p:txBody>
          <a:bodyPr>
            <a:normAutofit/>
          </a:bodyPr>
          <a:lstStyle/>
          <a:p>
            <a:r>
              <a:rPr lang="en-US" sz="3200" dirty="0" smtClean="0">
                <a:solidFill>
                  <a:schemeClr val="tx1"/>
                </a:solidFill>
              </a:rPr>
              <a:t>Go back to your notes. </a:t>
            </a:r>
          </a:p>
          <a:p>
            <a:r>
              <a:rPr lang="en-US" sz="3200" dirty="0" smtClean="0">
                <a:solidFill>
                  <a:schemeClr val="tx1"/>
                </a:solidFill>
              </a:rPr>
              <a:t>At the bottom of the question column write an upper level question (2 or 3) about anything in your notes.</a:t>
            </a:r>
          </a:p>
          <a:p>
            <a:r>
              <a:rPr lang="en-US" sz="3200" dirty="0" smtClean="0">
                <a:solidFill>
                  <a:schemeClr val="tx1"/>
                </a:solidFill>
              </a:rPr>
              <a:t>Write the answer to  your question next to it in the notes column of  your page. </a:t>
            </a:r>
          </a:p>
          <a:p>
            <a:r>
              <a:rPr lang="en-US" sz="3200" dirty="0">
                <a:solidFill>
                  <a:schemeClr val="tx1"/>
                </a:solidFill>
              </a:rPr>
              <a:t> </a:t>
            </a:r>
            <a:r>
              <a:rPr lang="en-US" sz="3200" dirty="0" smtClean="0">
                <a:solidFill>
                  <a:schemeClr val="tx1"/>
                </a:solidFill>
              </a:rPr>
              <a:t>This is how we include upper level questions in our Cornell Notes. </a:t>
            </a:r>
          </a:p>
          <a:p>
            <a:endParaRPr lang="en-US" dirty="0" smtClean="0"/>
          </a:p>
        </p:txBody>
      </p:sp>
    </p:spTree>
    <p:extLst>
      <p:ext uri="{BB962C8B-B14F-4D97-AF65-F5344CB8AC3E}">
        <p14:creationId xmlns:p14="http://schemas.microsoft.com/office/powerpoint/2010/main" val="14997473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04800"/>
            <a:ext cx="8229600" cy="1143000"/>
          </a:xfrm>
        </p:spPr>
        <p:txBody>
          <a:bodyPr/>
          <a:lstStyle/>
          <a:p>
            <a:pPr eaLnBrk="1" hangingPunct="1">
              <a:defRPr/>
            </a:pPr>
            <a:r>
              <a:rPr lang="en-US" dirty="0">
                <a:ea typeface="+mj-ea"/>
                <a:cs typeface="+mj-cs"/>
              </a:rPr>
              <a:t>Cornell </a:t>
            </a:r>
            <a:r>
              <a:rPr lang="en-US" dirty="0" smtClean="0">
                <a:ea typeface="+mj-ea"/>
                <a:cs typeface="+mj-cs"/>
              </a:rPr>
              <a:t>Notes: </a:t>
            </a:r>
            <a:r>
              <a:rPr lang="en-US" dirty="0">
                <a:ea typeface="+mj-ea"/>
                <a:cs typeface="+mj-cs"/>
              </a:rPr>
              <a:t>Summary</a:t>
            </a:r>
          </a:p>
        </p:txBody>
      </p:sp>
      <p:sp>
        <p:nvSpPr>
          <p:cNvPr id="36867" name="Rectangle 3"/>
          <p:cNvSpPr>
            <a:spLocks noGrp="1" noChangeArrowheads="1"/>
          </p:cNvSpPr>
          <p:nvPr>
            <p:ph type="body" idx="1"/>
          </p:nvPr>
        </p:nvSpPr>
        <p:spPr>
          <a:xfrm>
            <a:off x="0" y="1447800"/>
            <a:ext cx="9144000" cy="5410200"/>
          </a:xfrm>
        </p:spPr>
        <p:txBody>
          <a:bodyPr>
            <a:normAutofit fontScale="77500" lnSpcReduction="20000"/>
          </a:bodyPr>
          <a:lstStyle/>
          <a:p>
            <a:pPr marL="469900" indent="-469900" eaLnBrk="1" hangingPunct="1">
              <a:lnSpc>
                <a:spcPct val="90000"/>
              </a:lnSpc>
              <a:buFont typeface="Wingdings" charset="2"/>
              <a:buChar char="Ø"/>
              <a:defRPr/>
            </a:pPr>
            <a:r>
              <a:rPr lang="en-US" sz="3765" dirty="0">
                <a:ea typeface="+mn-ea"/>
                <a:cs typeface="+mn-cs"/>
              </a:rPr>
              <a:t>Write a </a:t>
            </a:r>
            <a:r>
              <a:rPr lang="en-US" sz="3765" dirty="0">
                <a:solidFill>
                  <a:srgbClr val="FF34CB"/>
                </a:solidFill>
                <a:ea typeface="+mn-ea"/>
                <a:cs typeface="+mn-cs"/>
              </a:rPr>
              <a:t>summary</a:t>
            </a:r>
            <a:r>
              <a:rPr lang="en-US" sz="3765" dirty="0">
                <a:ea typeface="+mn-ea"/>
                <a:cs typeface="+mn-cs"/>
              </a:rPr>
              <a:t> that:</a:t>
            </a:r>
          </a:p>
          <a:p>
            <a:pPr marL="469900" indent="-469900" eaLnBrk="1" hangingPunct="1">
              <a:lnSpc>
                <a:spcPct val="90000"/>
              </a:lnSpc>
              <a:buFont typeface="Wingdings" charset="2"/>
              <a:buChar char="Ø"/>
              <a:defRPr/>
            </a:pPr>
            <a:endParaRPr lang="en-US" sz="3765" dirty="0">
              <a:ea typeface="+mn-ea"/>
              <a:cs typeface="+mn-cs"/>
            </a:endParaRPr>
          </a:p>
          <a:p>
            <a:pPr marL="908050" lvl="1" indent="-436563" eaLnBrk="1" hangingPunct="1">
              <a:lnSpc>
                <a:spcPct val="90000"/>
              </a:lnSpc>
              <a:buFont typeface="Wingdings" charset="2"/>
              <a:buChar char="l"/>
              <a:defRPr/>
            </a:pPr>
            <a:r>
              <a:rPr lang="en-US" sz="3765" dirty="0" smtClean="0">
                <a:solidFill>
                  <a:srgbClr val="FF34CB"/>
                </a:solidFill>
              </a:rPr>
              <a:t>Restates </a:t>
            </a:r>
            <a:r>
              <a:rPr lang="en-US" sz="3765" dirty="0">
                <a:solidFill>
                  <a:srgbClr val="FF34CB"/>
                </a:solidFill>
              </a:rPr>
              <a:t>the main ideas</a:t>
            </a:r>
            <a:r>
              <a:rPr lang="en-US" sz="3765" dirty="0"/>
              <a:t> covered in the notes in your own words or;</a:t>
            </a:r>
          </a:p>
          <a:p>
            <a:pPr marL="908050" lvl="1" indent="-436563" eaLnBrk="1" hangingPunct="1">
              <a:lnSpc>
                <a:spcPct val="90000"/>
              </a:lnSpc>
              <a:buFont typeface="Wingdings" charset="2"/>
              <a:buNone/>
              <a:defRPr/>
            </a:pPr>
            <a:endParaRPr lang="en-US" sz="3765" dirty="0"/>
          </a:p>
          <a:p>
            <a:pPr marL="908050" lvl="1" indent="-436563" eaLnBrk="1" hangingPunct="1">
              <a:lnSpc>
                <a:spcPct val="90000"/>
              </a:lnSpc>
              <a:buFont typeface="Wingdings" charset="2"/>
              <a:buChar char="l"/>
              <a:defRPr/>
            </a:pPr>
            <a:r>
              <a:rPr lang="en-US" sz="3765" i="1" dirty="0">
                <a:solidFill>
                  <a:srgbClr val="FF34CB"/>
                </a:solidFill>
              </a:rPr>
              <a:t>Describes your feelings</a:t>
            </a:r>
            <a:r>
              <a:rPr lang="en-US" sz="3765" i="1" dirty="0"/>
              <a:t> about the notes for the day.</a:t>
            </a:r>
          </a:p>
          <a:p>
            <a:pPr marL="908050" lvl="1" indent="-436563" eaLnBrk="1" hangingPunct="1">
              <a:lnSpc>
                <a:spcPct val="90000"/>
              </a:lnSpc>
              <a:buFont typeface="Wingdings" charset="2"/>
              <a:buNone/>
              <a:defRPr/>
            </a:pPr>
            <a:r>
              <a:rPr lang="en-US" sz="3765" i="1" dirty="0"/>
              <a:t>    (For example, at what point did the lesson make sense to you?  Is there anything you are still confused about?)</a:t>
            </a:r>
          </a:p>
          <a:p>
            <a:pPr marL="469900" indent="-469900" eaLnBrk="1" hangingPunct="1">
              <a:lnSpc>
                <a:spcPct val="90000"/>
              </a:lnSpc>
              <a:buFont typeface="Wingdings" charset="2"/>
              <a:buChar char="Ø"/>
              <a:defRPr/>
            </a:pPr>
            <a:endParaRPr lang="en-US" sz="3765" i="1" dirty="0">
              <a:ea typeface="+mn-ea"/>
              <a:cs typeface="+mn-cs"/>
            </a:endParaRPr>
          </a:p>
          <a:p>
            <a:pPr marL="469900" indent="-469900" eaLnBrk="1" hangingPunct="1">
              <a:lnSpc>
                <a:spcPct val="90000"/>
              </a:lnSpc>
              <a:buFont typeface="Wingdings" charset="2"/>
              <a:buChar char="Ø"/>
              <a:defRPr/>
            </a:pPr>
            <a:r>
              <a:rPr lang="en-US" sz="3765" dirty="0">
                <a:ea typeface="+mn-ea"/>
                <a:cs typeface="+mn-cs"/>
              </a:rPr>
              <a:t>Written at the </a:t>
            </a:r>
            <a:r>
              <a:rPr lang="en-US" sz="3765" dirty="0">
                <a:solidFill>
                  <a:srgbClr val="FF34CB"/>
                </a:solidFill>
                <a:ea typeface="+mn-ea"/>
                <a:cs typeface="+mn-cs"/>
              </a:rPr>
              <a:t>bottom</a:t>
            </a:r>
            <a:r>
              <a:rPr lang="en-US" sz="3765" dirty="0">
                <a:ea typeface="+mn-ea"/>
                <a:cs typeface="+mn-cs"/>
              </a:rPr>
              <a:t> of each page.</a:t>
            </a:r>
          </a:p>
          <a:p>
            <a:pPr marL="469900" indent="-469900" eaLnBrk="1" hangingPunct="1">
              <a:lnSpc>
                <a:spcPct val="90000"/>
              </a:lnSpc>
              <a:buFont typeface="Wingdings" charset="2"/>
              <a:buNone/>
              <a:defRPr/>
            </a:pPr>
            <a:endParaRPr lang="en-US" sz="3765" dirty="0">
              <a:ea typeface="+mn-ea"/>
              <a:cs typeface="+mn-cs"/>
            </a:endParaRPr>
          </a:p>
          <a:p>
            <a:pPr marL="469900" indent="-469900" eaLnBrk="1" hangingPunct="1">
              <a:lnSpc>
                <a:spcPct val="90000"/>
              </a:lnSpc>
              <a:buFont typeface="Wingdings" charset="2"/>
              <a:buChar char="Ø"/>
              <a:defRPr/>
            </a:pPr>
            <a:r>
              <a:rPr lang="en-US" sz="3765" dirty="0">
                <a:ea typeface="+mn-ea"/>
                <a:cs typeface="+mn-cs"/>
              </a:rPr>
              <a:t>At the </a:t>
            </a:r>
            <a:r>
              <a:rPr lang="en-US" sz="3765" dirty="0">
                <a:solidFill>
                  <a:srgbClr val="FF34CB"/>
                </a:solidFill>
                <a:ea typeface="+mn-ea"/>
                <a:cs typeface="+mn-cs"/>
              </a:rPr>
              <a:t>end of class</a:t>
            </a:r>
            <a:r>
              <a:rPr lang="en-US" sz="3765" dirty="0">
                <a:ea typeface="+mn-ea"/>
                <a:cs typeface="+mn-cs"/>
              </a:rPr>
              <a:t> or </a:t>
            </a:r>
            <a:r>
              <a:rPr lang="en-US" sz="3765" dirty="0">
                <a:solidFill>
                  <a:srgbClr val="FF34CB"/>
                </a:solidFill>
                <a:ea typeface="+mn-ea"/>
                <a:cs typeface="+mn-cs"/>
              </a:rPr>
              <a:t>at home</a:t>
            </a:r>
            <a:r>
              <a:rPr lang="en-US" sz="3765" dirty="0">
                <a:ea typeface="+mn-ea"/>
                <a:cs typeface="+mn-cs"/>
              </a:rPr>
              <a:t>.  </a:t>
            </a:r>
          </a:p>
          <a:p>
            <a:pPr marL="469900" indent="-469900" eaLnBrk="1" hangingPunct="1">
              <a:lnSpc>
                <a:spcPct val="90000"/>
              </a:lnSpc>
              <a:buFont typeface="Wingdings" charset="2"/>
              <a:buNone/>
              <a:defRPr/>
            </a:pPr>
            <a:endParaRPr lang="en-US" sz="2800" dirty="0">
              <a:ea typeface="+mn-ea"/>
              <a:cs typeface="+mn-cs"/>
            </a:endParaRPr>
          </a:p>
        </p:txBody>
      </p:sp>
    </p:spTree>
    <p:extLst>
      <p:ext uri="{BB962C8B-B14F-4D97-AF65-F5344CB8AC3E}">
        <p14:creationId xmlns:p14="http://schemas.microsoft.com/office/powerpoint/2010/main" val="40222210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0"/>
            <a:ext cx="8229600" cy="990600"/>
          </a:xfrm>
        </p:spPr>
        <p:txBody>
          <a:bodyPr/>
          <a:lstStyle/>
          <a:p>
            <a:pPr algn="ctr" eaLnBrk="1" hangingPunct="1">
              <a:defRPr/>
            </a:pPr>
            <a:r>
              <a:rPr lang="en-US" b="1" u="sng" dirty="0">
                <a:ea typeface="+mj-ea"/>
                <a:cs typeface="+mj-cs"/>
              </a:rPr>
              <a:t>Cornell </a:t>
            </a:r>
            <a:r>
              <a:rPr lang="en-US" b="1" u="sng" dirty="0" smtClean="0">
                <a:ea typeface="+mj-ea"/>
                <a:cs typeface="+mj-cs"/>
              </a:rPr>
              <a:t>Notes: </a:t>
            </a:r>
            <a:r>
              <a:rPr lang="en-US" b="1" u="sng" dirty="0">
                <a:ea typeface="+mj-ea"/>
                <a:cs typeface="+mj-cs"/>
              </a:rPr>
              <a:t>Summary</a:t>
            </a:r>
          </a:p>
        </p:txBody>
      </p:sp>
      <p:sp>
        <p:nvSpPr>
          <p:cNvPr id="36867" name="Rectangle 3"/>
          <p:cNvSpPr>
            <a:spLocks noGrp="1" noChangeArrowheads="1"/>
          </p:cNvSpPr>
          <p:nvPr>
            <p:ph type="body" idx="1"/>
          </p:nvPr>
        </p:nvSpPr>
        <p:spPr>
          <a:xfrm>
            <a:off x="0" y="1143000"/>
            <a:ext cx="9144000" cy="5715000"/>
          </a:xfrm>
        </p:spPr>
        <p:txBody>
          <a:bodyPr>
            <a:normAutofit fontScale="92500"/>
          </a:bodyPr>
          <a:lstStyle/>
          <a:p>
            <a:pPr marL="469900" indent="-469900">
              <a:lnSpc>
                <a:spcPct val="90000"/>
              </a:lnSpc>
              <a:buFont typeface="Wingdings" charset="2"/>
              <a:buChar char="Ø"/>
              <a:defRPr/>
            </a:pPr>
            <a:r>
              <a:rPr lang="en-US" sz="3500" dirty="0" smtClean="0"/>
              <a:t>It should be </a:t>
            </a:r>
            <a:r>
              <a:rPr lang="en-US" sz="3500" u="sng" dirty="0" smtClean="0">
                <a:solidFill>
                  <a:srgbClr val="7030A0"/>
                </a:solidFill>
              </a:rPr>
              <a:t>about five lines in Cornell Notes. </a:t>
            </a:r>
          </a:p>
          <a:p>
            <a:pPr marL="469900" indent="-469900">
              <a:lnSpc>
                <a:spcPct val="90000"/>
              </a:lnSpc>
              <a:buFont typeface="Wingdings" charset="2"/>
              <a:buChar char="Ø"/>
              <a:defRPr/>
            </a:pPr>
            <a:r>
              <a:rPr lang="en-US" sz="3500" u="sng" dirty="0" smtClean="0">
                <a:solidFill>
                  <a:srgbClr val="7030A0"/>
                </a:solidFill>
              </a:rPr>
              <a:t>Answers the essential </a:t>
            </a:r>
            <a:r>
              <a:rPr lang="en-US" sz="3500" dirty="0" smtClean="0"/>
              <a:t>question at the top of your notes. </a:t>
            </a:r>
          </a:p>
          <a:p>
            <a:pPr marL="469900" indent="-469900">
              <a:lnSpc>
                <a:spcPct val="90000"/>
              </a:lnSpc>
              <a:buFont typeface="Wingdings" charset="2"/>
              <a:buChar char="Ø"/>
              <a:defRPr/>
            </a:pPr>
            <a:r>
              <a:rPr lang="en-US" sz="3500" dirty="0"/>
              <a:t>Includes important </a:t>
            </a:r>
            <a:r>
              <a:rPr lang="en-US" sz="3500" dirty="0" smtClean="0"/>
              <a:t>information, </a:t>
            </a:r>
            <a:r>
              <a:rPr lang="en-US" sz="3500" dirty="0"/>
              <a:t>is accurate, and is specific.  </a:t>
            </a:r>
          </a:p>
          <a:p>
            <a:pPr marL="469900" indent="-469900">
              <a:lnSpc>
                <a:spcPct val="90000"/>
              </a:lnSpc>
              <a:buFont typeface="Wingdings" charset="2"/>
              <a:buChar char="Ø"/>
              <a:defRPr/>
            </a:pPr>
            <a:r>
              <a:rPr lang="en-US" sz="3500" dirty="0" smtClean="0"/>
              <a:t>Paraphrase, never copy. </a:t>
            </a:r>
          </a:p>
          <a:p>
            <a:pPr marL="469900" indent="-469900" eaLnBrk="1" hangingPunct="1">
              <a:lnSpc>
                <a:spcPct val="90000"/>
              </a:lnSpc>
              <a:buFont typeface="Wingdings" charset="2"/>
              <a:buChar char="Ø"/>
              <a:defRPr/>
            </a:pPr>
            <a:r>
              <a:rPr lang="en-US" sz="3500" dirty="0" smtClean="0"/>
              <a:t>Excludes outside knowledge or experiences. </a:t>
            </a:r>
          </a:p>
          <a:p>
            <a:pPr marL="469900" indent="-469900" eaLnBrk="1" hangingPunct="1">
              <a:lnSpc>
                <a:spcPct val="90000"/>
              </a:lnSpc>
              <a:buFont typeface="Wingdings" charset="2"/>
              <a:buChar char="Ø"/>
              <a:defRPr/>
            </a:pPr>
            <a:r>
              <a:rPr lang="en-US" sz="3500" dirty="0" smtClean="0"/>
              <a:t>AVOID:</a:t>
            </a:r>
          </a:p>
          <a:p>
            <a:pPr marL="869950" lvl="1" indent="-469900">
              <a:lnSpc>
                <a:spcPct val="90000"/>
              </a:lnSpc>
              <a:buFont typeface="Wingdings" charset="2"/>
              <a:buChar char="Ø"/>
              <a:defRPr/>
            </a:pPr>
            <a:r>
              <a:rPr lang="en-US" sz="3000" dirty="0" smtClean="0"/>
              <a:t>Asking questions </a:t>
            </a:r>
          </a:p>
          <a:p>
            <a:pPr marL="869950" lvl="1" indent="-469900">
              <a:lnSpc>
                <a:spcPct val="90000"/>
              </a:lnSpc>
              <a:buFont typeface="Wingdings" charset="2"/>
              <a:buChar char="Ø"/>
              <a:defRPr/>
            </a:pPr>
            <a:r>
              <a:rPr lang="en-US" sz="3000" dirty="0" smtClean="0"/>
              <a:t>Do not begin with “These notes are about…” or “Today I learned that…”  </a:t>
            </a:r>
            <a:endParaRPr lang="en-US" sz="3000" dirty="0"/>
          </a:p>
          <a:p>
            <a:pPr marL="469900" indent="-469900" eaLnBrk="1" hangingPunct="1">
              <a:lnSpc>
                <a:spcPct val="90000"/>
              </a:lnSpc>
              <a:buFont typeface="Wingdings" charset="2"/>
              <a:buNone/>
              <a:defRPr/>
            </a:pPr>
            <a:endParaRPr lang="en-US" sz="2800" dirty="0">
              <a:ea typeface="+mn-ea"/>
              <a:cs typeface="+mn-cs"/>
            </a:endParaRPr>
          </a:p>
        </p:txBody>
      </p:sp>
    </p:spTree>
    <p:extLst>
      <p:ext uri="{BB962C8B-B14F-4D97-AF65-F5344CB8AC3E}">
        <p14:creationId xmlns:p14="http://schemas.microsoft.com/office/powerpoint/2010/main" val="2092633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066800"/>
          </a:xfrm>
        </p:spPr>
        <p:txBody>
          <a:bodyPr/>
          <a:lstStyle/>
          <a:p>
            <a:r>
              <a:rPr lang="en-US" b="1" u="sng" dirty="0" smtClean="0">
                <a:solidFill>
                  <a:srgbClr val="7030A0"/>
                </a:solidFill>
              </a:rPr>
              <a:t>Cornell Notes Summary </a:t>
            </a:r>
            <a:endParaRPr lang="en-US" b="1" u="sng" dirty="0">
              <a:solidFill>
                <a:srgbClr val="7030A0"/>
              </a:solidFill>
            </a:endParaRPr>
          </a:p>
        </p:txBody>
      </p:sp>
      <p:sp>
        <p:nvSpPr>
          <p:cNvPr id="3" name="Content Placeholder 2"/>
          <p:cNvSpPr>
            <a:spLocks noGrp="1"/>
          </p:cNvSpPr>
          <p:nvPr>
            <p:ph idx="1"/>
          </p:nvPr>
        </p:nvSpPr>
        <p:spPr>
          <a:xfrm>
            <a:off x="304800" y="609600"/>
            <a:ext cx="8534400" cy="6019800"/>
          </a:xfrm>
        </p:spPr>
        <p:txBody>
          <a:bodyPr>
            <a:normAutofit fontScale="92500" lnSpcReduction="10000"/>
          </a:bodyPr>
          <a:lstStyle/>
          <a:p>
            <a:r>
              <a:rPr lang="en-US" u="sng" dirty="0" smtClean="0">
                <a:solidFill>
                  <a:srgbClr val="7030A0"/>
                </a:solidFill>
              </a:rPr>
              <a:t>Read and discuss: </a:t>
            </a:r>
            <a:r>
              <a:rPr lang="en-US" dirty="0" smtClean="0"/>
              <a:t>Which summary is better? Why? </a:t>
            </a:r>
          </a:p>
          <a:p>
            <a:r>
              <a:rPr lang="en-US" dirty="0">
                <a:solidFill>
                  <a:schemeClr val="accent3">
                    <a:lumMod val="75000"/>
                  </a:schemeClr>
                </a:solidFill>
              </a:rPr>
              <a:t>Today I learned that Mesoamerica includes the land between North and South America. Many important groups of people lived there. They were advanced in math and science. Incorrectly, they worshiped many gods. The even practiced human sacrifice. Even though they were advanced, I think they were very mean. The Spanish eventually conquered them. </a:t>
            </a:r>
          </a:p>
          <a:p>
            <a:r>
              <a:rPr lang="en-US" dirty="0" smtClean="0">
                <a:solidFill>
                  <a:schemeClr val="tx2">
                    <a:lumMod val="50000"/>
                  </a:schemeClr>
                </a:solidFill>
              </a:rPr>
              <a:t> Mesoamerica was the home of advanced cultures including the Olmec, Maya, and Aztecs. The Mayans and Aztecs had a diet based on maize. Both had advanced understandings of math and astronomy, were polytheistic, </a:t>
            </a:r>
            <a:r>
              <a:rPr lang="en-US" dirty="0">
                <a:solidFill>
                  <a:schemeClr val="tx2">
                    <a:lumMod val="50000"/>
                  </a:schemeClr>
                </a:solidFill>
              </a:rPr>
              <a:t>and practiced human sacrifice. </a:t>
            </a:r>
            <a:r>
              <a:rPr lang="en-US" dirty="0" smtClean="0">
                <a:solidFill>
                  <a:schemeClr val="tx2">
                    <a:lumMod val="50000"/>
                  </a:schemeClr>
                </a:solidFill>
              </a:rPr>
              <a:t>The Aztecs built huge cities like Tenochtitlan. </a:t>
            </a:r>
          </a:p>
          <a:p>
            <a:r>
              <a:rPr lang="en-US" dirty="0" smtClean="0">
                <a:solidFill>
                  <a:schemeClr val="accent5">
                    <a:lumMod val="50000"/>
                  </a:schemeClr>
                </a:solidFill>
              </a:rPr>
              <a:t>Mesoamerica was the home of thee cultures who shared similar cultures. They were very advanced civilizations and were polytheistic. They lived in big cities and traded. </a:t>
            </a:r>
          </a:p>
        </p:txBody>
      </p:sp>
      <p:sp>
        <p:nvSpPr>
          <p:cNvPr id="4" name="TextBox 3"/>
          <p:cNvSpPr txBox="1"/>
          <p:nvPr/>
        </p:nvSpPr>
        <p:spPr>
          <a:xfrm rot="21194367">
            <a:off x="670560" y="1029375"/>
            <a:ext cx="7239000" cy="1815882"/>
          </a:xfrm>
          <a:prstGeom prst="rect">
            <a:avLst/>
          </a:prstGeom>
          <a:noFill/>
        </p:spPr>
        <p:txBody>
          <a:bodyPr wrap="square" rtlCol="0">
            <a:spAutoFit/>
          </a:bodyPr>
          <a:lstStyle/>
          <a:p>
            <a:r>
              <a:rPr lang="en-US" sz="2800" dirty="0" smtClean="0">
                <a:solidFill>
                  <a:srgbClr val="FF0000"/>
                </a:solidFill>
              </a:rPr>
              <a:t>This summary is specific, giving details and names. It includes all of the important information. It is direct and concise. It includes fact, not opinion. </a:t>
            </a:r>
            <a:endParaRPr lang="en-US" sz="2800" dirty="0">
              <a:solidFill>
                <a:srgbClr val="FF0000"/>
              </a:solidFill>
            </a:endParaRPr>
          </a:p>
        </p:txBody>
      </p:sp>
    </p:spTree>
    <p:extLst>
      <p:ext uri="{BB962C8B-B14F-4D97-AF65-F5344CB8AC3E}">
        <p14:creationId xmlns:p14="http://schemas.microsoft.com/office/powerpoint/2010/main" val="355758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xit" presetSubtype="0" fill="hold" nodeType="clickEffect">
                                  <p:stCondLst>
                                    <p:cond delay="0"/>
                                  </p:stCondLst>
                                  <p:childTnLst>
                                    <p:anim calcmode="lin" valueType="num">
                                      <p:cBhvr>
                                        <p:cTn id="24" dur="1000"/>
                                        <p:tgtEl>
                                          <p:spTgt spid="3">
                                            <p:txEl>
                                              <p:pRg st="1" end="1"/>
                                            </p:txEl>
                                          </p:spTgt>
                                        </p:tgtEl>
                                        <p:attrNameLst>
                                          <p:attrName>ppt_w</p:attrName>
                                        </p:attrNameLst>
                                      </p:cBhvr>
                                      <p:tavLst>
                                        <p:tav tm="0">
                                          <p:val>
                                            <p:strVal val="ppt_w"/>
                                          </p:val>
                                        </p:tav>
                                        <p:tav tm="100000">
                                          <p:val>
                                            <p:fltVal val="0"/>
                                          </p:val>
                                        </p:tav>
                                      </p:tavLst>
                                    </p:anim>
                                    <p:anim calcmode="lin" valueType="num">
                                      <p:cBhvr>
                                        <p:cTn id="25" dur="1000"/>
                                        <p:tgtEl>
                                          <p:spTgt spid="3">
                                            <p:txEl>
                                              <p:pRg st="1" end="1"/>
                                            </p:txEl>
                                          </p:spTgt>
                                        </p:tgtEl>
                                        <p:attrNameLst>
                                          <p:attrName>ppt_h</p:attrName>
                                        </p:attrNameLst>
                                      </p:cBhvr>
                                      <p:tavLst>
                                        <p:tav tm="0">
                                          <p:val>
                                            <p:strVal val="ppt_h"/>
                                          </p:val>
                                        </p:tav>
                                        <p:tav tm="100000">
                                          <p:val>
                                            <p:fltVal val="0"/>
                                          </p:val>
                                        </p:tav>
                                      </p:tavLst>
                                    </p:anim>
                                    <p:anim calcmode="lin" valueType="num">
                                      <p:cBhvr>
                                        <p:cTn id="26" dur="1000"/>
                                        <p:tgtEl>
                                          <p:spTgt spid="3">
                                            <p:txEl>
                                              <p:pRg st="1" end="1"/>
                                            </p:txEl>
                                          </p:spTgt>
                                        </p:tgtEl>
                                        <p:attrNameLst>
                                          <p:attrName>style.rotation</p:attrName>
                                        </p:attrNameLst>
                                      </p:cBhvr>
                                      <p:tavLst>
                                        <p:tav tm="0">
                                          <p:val>
                                            <p:fltVal val="0"/>
                                          </p:val>
                                        </p:tav>
                                        <p:tav tm="100000">
                                          <p:val>
                                            <p:fltVal val="90"/>
                                          </p:val>
                                        </p:tav>
                                      </p:tavLst>
                                    </p:anim>
                                    <p:animEffect transition="out" filter="fade">
                                      <p:cBhvr>
                                        <p:cTn id="27" dur="1000"/>
                                        <p:tgtEl>
                                          <p:spTgt spid="3">
                                            <p:txEl>
                                              <p:pRg st="1" end="1"/>
                                            </p:txEl>
                                          </p:spTgt>
                                        </p:tgtEl>
                                      </p:cBhvr>
                                    </p:animEffect>
                                    <p:set>
                                      <p:cBhvr>
                                        <p:cTn id="28"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nodeType="clickEffect">
                                  <p:stCondLst>
                                    <p:cond delay="0"/>
                                  </p:stCondLst>
                                  <p:childTnLst>
                                    <p:animEffect transition="out" filter="dissolve">
                                      <p:cBhvr>
                                        <p:cTn id="32" dur="500"/>
                                        <p:tgtEl>
                                          <p:spTgt spid="3">
                                            <p:txEl>
                                              <p:pRg st="3" end="3"/>
                                            </p:txEl>
                                          </p:spTgt>
                                        </p:tgtEl>
                                      </p:cBhvr>
                                    </p:animEffect>
                                    <p:set>
                                      <p:cBhvr>
                                        <p:cTn id="33"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wipe(down)">
                                      <p:cBhvr>
                                        <p:cTn id="38" dur="580">
                                          <p:stCondLst>
                                            <p:cond delay="0"/>
                                          </p:stCondLst>
                                        </p:cTn>
                                        <p:tgtEl>
                                          <p:spTgt spid="4">
                                            <p:txEl>
                                              <p:pRg st="0" end="0"/>
                                            </p:txEl>
                                          </p:spTgt>
                                        </p:tgtEl>
                                      </p:cBhvr>
                                    </p:animEffect>
                                    <p:anim calcmode="lin" valueType="num">
                                      <p:cBhvr>
                                        <p:cTn id="39"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4">
                                            <p:txEl>
                                              <p:pRg st="0" end="0"/>
                                            </p:txEl>
                                          </p:spTgt>
                                        </p:tgtEl>
                                      </p:cBhvr>
                                      <p:to x="100000" y="60000"/>
                                    </p:animScale>
                                    <p:animScale>
                                      <p:cBhvr>
                                        <p:cTn id="45" dur="166" decel="50000">
                                          <p:stCondLst>
                                            <p:cond delay="676"/>
                                          </p:stCondLst>
                                        </p:cTn>
                                        <p:tgtEl>
                                          <p:spTgt spid="4">
                                            <p:txEl>
                                              <p:pRg st="0" end="0"/>
                                            </p:txEl>
                                          </p:spTgt>
                                        </p:tgtEl>
                                      </p:cBhvr>
                                      <p:to x="100000" y="100000"/>
                                    </p:animScale>
                                    <p:animScale>
                                      <p:cBhvr>
                                        <p:cTn id="46" dur="26">
                                          <p:stCondLst>
                                            <p:cond delay="1312"/>
                                          </p:stCondLst>
                                        </p:cTn>
                                        <p:tgtEl>
                                          <p:spTgt spid="4">
                                            <p:txEl>
                                              <p:pRg st="0" end="0"/>
                                            </p:txEl>
                                          </p:spTgt>
                                        </p:tgtEl>
                                      </p:cBhvr>
                                      <p:to x="100000" y="80000"/>
                                    </p:animScale>
                                    <p:animScale>
                                      <p:cBhvr>
                                        <p:cTn id="47" dur="166" decel="50000">
                                          <p:stCondLst>
                                            <p:cond delay="1338"/>
                                          </p:stCondLst>
                                        </p:cTn>
                                        <p:tgtEl>
                                          <p:spTgt spid="4">
                                            <p:txEl>
                                              <p:pRg st="0" end="0"/>
                                            </p:txEl>
                                          </p:spTgt>
                                        </p:tgtEl>
                                      </p:cBhvr>
                                      <p:to x="100000" y="100000"/>
                                    </p:animScale>
                                    <p:animScale>
                                      <p:cBhvr>
                                        <p:cTn id="48" dur="26">
                                          <p:stCondLst>
                                            <p:cond delay="1642"/>
                                          </p:stCondLst>
                                        </p:cTn>
                                        <p:tgtEl>
                                          <p:spTgt spid="4">
                                            <p:txEl>
                                              <p:pRg st="0" end="0"/>
                                            </p:txEl>
                                          </p:spTgt>
                                        </p:tgtEl>
                                      </p:cBhvr>
                                      <p:to x="100000" y="90000"/>
                                    </p:animScale>
                                    <p:animScale>
                                      <p:cBhvr>
                                        <p:cTn id="49" dur="166" decel="50000">
                                          <p:stCondLst>
                                            <p:cond delay="1668"/>
                                          </p:stCondLst>
                                        </p:cTn>
                                        <p:tgtEl>
                                          <p:spTgt spid="4">
                                            <p:txEl>
                                              <p:pRg st="0" end="0"/>
                                            </p:txEl>
                                          </p:spTgt>
                                        </p:tgtEl>
                                      </p:cBhvr>
                                      <p:to x="100000" y="100000"/>
                                    </p:animScale>
                                    <p:animScale>
                                      <p:cBhvr>
                                        <p:cTn id="50" dur="26">
                                          <p:stCondLst>
                                            <p:cond delay="1808"/>
                                          </p:stCondLst>
                                        </p:cTn>
                                        <p:tgtEl>
                                          <p:spTgt spid="4">
                                            <p:txEl>
                                              <p:pRg st="0" end="0"/>
                                            </p:txEl>
                                          </p:spTgt>
                                        </p:tgtEl>
                                      </p:cBhvr>
                                      <p:to x="100000" y="95000"/>
                                    </p:animScale>
                                    <p:animScale>
                                      <p:cBhvr>
                                        <p:cTn id="51"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661" y="495300"/>
            <a:ext cx="8229600" cy="990600"/>
          </a:xfrm>
        </p:spPr>
        <p:txBody>
          <a:bodyPr/>
          <a:lstStyle/>
          <a:p>
            <a:pPr algn="ctr"/>
            <a:r>
              <a:rPr lang="en-US" b="1" u="sng" dirty="0" smtClean="0">
                <a:solidFill>
                  <a:srgbClr val="7030A0"/>
                </a:solidFill>
              </a:rPr>
              <a:t>Cornell Notes Summary </a:t>
            </a:r>
            <a:endParaRPr lang="en-US" b="1" u="sng" dirty="0">
              <a:solidFill>
                <a:srgbClr val="7030A0"/>
              </a:solidFill>
            </a:endParaRPr>
          </a:p>
        </p:txBody>
      </p:sp>
      <p:sp>
        <p:nvSpPr>
          <p:cNvPr id="3" name="Content Placeholder 2"/>
          <p:cNvSpPr>
            <a:spLocks noGrp="1"/>
          </p:cNvSpPr>
          <p:nvPr>
            <p:ph idx="1"/>
          </p:nvPr>
        </p:nvSpPr>
        <p:spPr>
          <a:xfrm>
            <a:off x="304800" y="1524000"/>
            <a:ext cx="8534400" cy="5317210"/>
          </a:xfrm>
        </p:spPr>
        <p:txBody>
          <a:bodyPr>
            <a:normAutofit/>
          </a:bodyPr>
          <a:lstStyle/>
          <a:p>
            <a:r>
              <a:rPr lang="en-US" sz="3200" dirty="0" smtClean="0"/>
              <a:t>Now return to your Cornell Notes. </a:t>
            </a:r>
          </a:p>
          <a:p>
            <a:pPr marL="971550" lvl="1" indent="-514350">
              <a:buAutoNum type="arabicParenR"/>
            </a:pPr>
            <a:r>
              <a:rPr lang="en-US" sz="3200" dirty="0" smtClean="0"/>
              <a:t>Skim through your notes again paying special attention to the things you highlighted or underlined.</a:t>
            </a:r>
          </a:p>
          <a:p>
            <a:pPr marL="971550" lvl="1" indent="-514350">
              <a:buAutoNum type="arabicParenR"/>
            </a:pPr>
            <a:r>
              <a:rPr lang="en-US" sz="3200" dirty="0" smtClean="0"/>
              <a:t>Write a summary about this information in the bottom of your notes. </a:t>
            </a:r>
          </a:p>
          <a:p>
            <a:pPr marL="971550" lvl="1" indent="-514350">
              <a:buAutoNum type="arabicParenR"/>
            </a:pPr>
            <a:r>
              <a:rPr lang="en-US" sz="3200" dirty="0" smtClean="0"/>
              <a:t>Share you summary with your partner. Tell them one thing they did well and one they could improve. </a:t>
            </a:r>
          </a:p>
        </p:txBody>
      </p:sp>
    </p:spTree>
    <p:extLst>
      <p:ext uri="{BB962C8B-B14F-4D97-AF65-F5344CB8AC3E}">
        <p14:creationId xmlns:p14="http://schemas.microsoft.com/office/powerpoint/2010/main" val="3011512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600" b="1" dirty="0"/>
              <a:t>Entrance Survey: </a:t>
            </a:r>
          </a:p>
          <a:p>
            <a:pPr lvl="1"/>
            <a:r>
              <a:rPr lang="en-US" sz="3400" dirty="0"/>
              <a:t>Take turns using the laptop on your desk to go </a:t>
            </a:r>
            <a:r>
              <a:rPr lang="en-US" sz="3400" dirty="0">
                <a:hlinkClick r:id="rId2"/>
              </a:rPr>
              <a:t>http://bit.ly/1uQmeCG</a:t>
            </a:r>
            <a:endParaRPr lang="en-US" sz="3400" dirty="0"/>
          </a:p>
          <a:p>
            <a:pPr lvl="1"/>
            <a:r>
              <a:rPr lang="en-US" sz="3400" dirty="0"/>
              <a:t>Take the survey there. </a:t>
            </a:r>
          </a:p>
          <a:p>
            <a:endParaRPr lang="en-US" dirty="0"/>
          </a:p>
        </p:txBody>
      </p:sp>
    </p:spTree>
    <p:extLst>
      <p:ext uri="{BB962C8B-B14F-4D97-AF65-F5344CB8AC3E}">
        <p14:creationId xmlns:p14="http://schemas.microsoft.com/office/powerpoint/2010/main" val="34759018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omework-highlights-color.gif"/>
          <p:cNvPicPr>
            <a:picLocks noGrp="1" noChangeAspect="1"/>
          </p:cNvPicPr>
          <p:nvPr>
            <p:ph idx="1"/>
          </p:nvPr>
        </p:nvPicPr>
        <p:blipFill>
          <a:blip r:embed="rId2"/>
          <a:stretch>
            <a:fillRect/>
          </a:stretch>
        </p:blipFill>
        <p:spPr>
          <a:xfrm>
            <a:off x="5791200" y="2377966"/>
            <a:ext cx="2932555" cy="3922180"/>
          </a:xfrm>
        </p:spPr>
      </p:pic>
      <p:sp>
        <p:nvSpPr>
          <p:cNvPr id="4" name="Rectangle 3"/>
          <p:cNvSpPr/>
          <p:nvPr/>
        </p:nvSpPr>
        <p:spPr>
          <a:xfrm>
            <a:off x="381000" y="533400"/>
            <a:ext cx="8626534" cy="3170099"/>
          </a:xfrm>
          <a:prstGeom prst="rect">
            <a:avLst/>
          </a:prstGeom>
        </p:spPr>
        <p:txBody>
          <a:bodyPr wrap="square">
            <a:spAutoFit/>
          </a:bodyPr>
          <a:lstStyle/>
          <a:p>
            <a:pPr lvl="0" defTabSz="914400">
              <a:spcBef>
                <a:spcPct val="0"/>
              </a:spcBef>
            </a:pPr>
            <a:r>
              <a:rPr lang="en-US" sz="5000" dirty="0" smtClean="0">
                <a:solidFill>
                  <a:srgbClr val="04617B"/>
                </a:solidFill>
                <a:latin typeface="Calibri"/>
                <a:ea typeface="+mj-ea"/>
                <a:cs typeface="+mj-cs"/>
              </a:rPr>
              <a:t/>
            </a:r>
            <a:br>
              <a:rPr lang="en-US" sz="5000" dirty="0" smtClean="0">
                <a:solidFill>
                  <a:srgbClr val="04617B"/>
                </a:solidFill>
                <a:latin typeface="Calibri"/>
                <a:ea typeface="+mj-ea"/>
                <a:cs typeface="+mj-cs"/>
              </a:rPr>
            </a:br>
            <a:r>
              <a:rPr lang="en-US" sz="5000" dirty="0" smtClean="0">
                <a:solidFill>
                  <a:srgbClr val="04617B"/>
                </a:solidFill>
                <a:latin typeface="Calibri"/>
                <a:ea typeface="+mj-ea"/>
                <a:cs typeface="+mj-cs"/>
              </a:rPr>
              <a:t>1) Finish Cornell Notes</a:t>
            </a:r>
          </a:p>
          <a:p>
            <a:pPr lvl="0" defTabSz="914400">
              <a:spcBef>
                <a:spcPct val="0"/>
              </a:spcBef>
            </a:pPr>
            <a:r>
              <a:rPr lang="en-US" sz="5000" dirty="0">
                <a:solidFill>
                  <a:srgbClr val="04617B"/>
                </a:solidFill>
                <a:latin typeface="Calibri"/>
                <a:ea typeface="+mj-ea"/>
                <a:cs typeface="+mj-cs"/>
              </a:rPr>
              <a:t>	</a:t>
            </a:r>
            <a:r>
              <a:rPr lang="en-US" sz="5000" dirty="0" smtClean="0">
                <a:solidFill>
                  <a:srgbClr val="04617B"/>
                </a:solidFill>
                <a:latin typeface="Calibri"/>
                <a:ea typeface="+mj-ea"/>
                <a:cs typeface="+mj-cs"/>
              </a:rPr>
              <a:t>- questions </a:t>
            </a:r>
          </a:p>
          <a:p>
            <a:pPr lvl="0" defTabSz="914400">
              <a:spcBef>
                <a:spcPct val="0"/>
              </a:spcBef>
            </a:pPr>
            <a:r>
              <a:rPr lang="en-US" sz="5000" dirty="0">
                <a:solidFill>
                  <a:srgbClr val="04617B"/>
                </a:solidFill>
                <a:latin typeface="Calibri"/>
                <a:ea typeface="+mj-ea"/>
                <a:cs typeface="+mj-cs"/>
              </a:rPr>
              <a:t>	</a:t>
            </a:r>
            <a:r>
              <a:rPr lang="en-US" sz="5000" dirty="0" smtClean="0">
                <a:solidFill>
                  <a:srgbClr val="04617B"/>
                </a:solidFill>
                <a:latin typeface="Calibri"/>
                <a:ea typeface="+mj-ea"/>
                <a:cs typeface="+mj-cs"/>
              </a:rPr>
              <a:t>- summary </a:t>
            </a:r>
          </a:p>
        </p:txBody>
      </p:sp>
    </p:spTree>
    <p:extLst>
      <p:ext uri="{BB962C8B-B14F-4D97-AF65-F5344CB8AC3E}">
        <p14:creationId xmlns:p14="http://schemas.microsoft.com/office/powerpoint/2010/main" val="14674578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800600"/>
          </a:xfrm>
        </p:spPr>
        <p:txBody>
          <a:bodyPr>
            <a:normAutofit/>
          </a:bodyPr>
          <a:lstStyle/>
          <a:p>
            <a:r>
              <a:rPr lang="en-US" sz="3600" b="1" dirty="0" smtClean="0"/>
              <a:t>Get </a:t>
            </a:r>
            <a:r>
              <a:rPr lang="en-US" sz="3600" b="1" dirty="0" smtClean="0"/>
              <a:t>out:</a:t>
            </a:r>
          </a:p>
          <a:p>
            <a:pPr lvl="1"/>
            <a:r>
              <a:rPr lang="en-US" sz="3600" dirty="0" smtClean="0"/>
              <a:t>Planners/homework</a:t>
            </a:r>
          </a:p>
          <a:p>
            <a:pPr lvl="1"/>
            <a:r>
              <a:rPr lang="en-US" sz="3600" dirty="0" smtClean="0"/>
              <a:t>Pen </a:t>
            </a:r>
          </a:p>
          <a:p>
            <a:pPr marL="393192" lvl="1" indent="0">
              <a:buNone/>
            </a:pPr>
            <a:endParaRPr lang="en-US" sz="3600" dirty="0" smtClean="0"/>
          </a:p>
        </p:txBody>
      </p:sp>
      <p:sp>
        <p:nvSpPr>
          <p:cNvPr id="4" name="Title 1"/>
          <p:cNvSpPr txBox="1">
            <a:spLocks/>
          </p:cNvSpPr>
          <p:nvPr/>
        </p:nvSpPr>
        <p:spPr>
          <a:xfrm>
            <a:off x="429491" y="132588"/>
            <a:ext cx="8229600" cy="1143000"/>
          </a:xfrm>
          <a:prstGeom prst="rect">
            <a:avLst/>
          </a:prstGeom>
        </p:spPr>
        <p:txBody>
          <a:bodyPr vert="horz" lIns="0" rIns="0" bIns="0" anchor="b">
            <a:normAutofit fontScale="90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defTabSz="914400"/>
            <a:r>
              <a:rPr lang="en-US" dirty="0" smtClean="0"/>
              <a:t>				   </a:t>
            </a:r>
          </a:p>
          <a:p>
            <a:pPr algn="ctr" defTabSz="914400"/>
            <a:r>
              <a:rPr lang="en-US" dirty="0" smtClean="0"/>
              <a:t> </a:t>
            </a:r>
            <a:r>
              <a:rPr lang="en-US" b="1" u="sng" dirty="0" smtClean="0"/>
              <a:t>DO NOW</a:t>
            </a:r>
            <a:endParaRPr lang="en-US" b="1" u="sng" dirty="0"/>
          </a:p>
        </p:txBody>
      </p:sp>
    </p:spTree>
    <p:extLst>
      <p:ext uri="{BB962C8B-B14F-4D97-AF65-F5344CB8AC3E}">
        <p14:creationId xmlns:p14="http://schemas.microsoft.com/office/powerpoint/2010/main" val="315151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8/19 </a:t>
            </a:r>
            <a:r>
              <a:rPr lang="en-US" b="1" u="sng" dirty="0" smtClean="0"/>
              <a:t/>
            </a:r>
            <a:br>
              <a:rPr lang="en-US" b="1" u="sng" dirty="0" smtClean="0"/>
            </a:br>
            <a:r>
              <a:rPr lang="en-US" b="1" u="sng" dirty="0" smtClean="0"/>
              <a:t>DO NOW</a:t>
            </a:r>
            <a:endParaRPr lang="en-US" b="1" u="sng" dirty="0"/>
          </a:p>
        </p:txBody>
      </p:sp>
      <p:sp>
        <p:nvSpPr>
          <p:cNvPr id="3" name="Content Placeholder 2"/>
          <p:cNvSpPr>
            <a:spLocks noGrp="1"/>
          </p:cNvSpPr>
          <p:nvPr>
            <p:ph idx="1"/>
          </p:nvPr>
        </p:nvSpPr>
        <p:spPr/>
        <p:txBody>
          <a:bodyPr>
            <a:normAutofit/>
          </a:bodyPr>
          <a:lstStyle/>
          <a:p>
            <a:r>
              <a:rPr lang="en-US" sz="3600" b="1" dirty="0" smtClean="0"/>
              <a:t>Get out:</a:t>
            </a:r>
          </a:p>
          <a:p>
            <a:pPr lvl="1"/>
            <a:r>
              <a:rPr lang="en-US" sz="3600" dirty="0" smtClean="0"/>
              <a:t>Planner/agenda</a:t>
            </a:r>
          </a:p>
          <a:p>
            <a:pPr lvl="1"/>
            <a:r>
              <a:rPr lang="en-US" sz="3600" dirty="0" smtClean="0"/>
              <a:t>Pencil or pen</a:t>
            </a:r>
          </a:p>
          <a:p>
            <a:pPr lvl="1"/>
            <a:r>
              <a:rPr lang="en-US" sz="3600" dirty="0" smtClean="0"/>
              <a:t>A piece of notebook paper</a:t>
            </a:r>
          </a:p>
          <a:p>
            <a:pPr lvl="1"/>
            <a:r>
              <a:rPr lang="en-US" sz="3600" dirty="0" smtClean="0"/>
              <a:t>History Contract (if you have it) </a:t>
            </a:r>
          </a:p>
        </p:txBody>
      </p:sp>
    </p:spTree>
    <p:extLst>
      <p:ext uri="{BB962C8B-B14F-4D97-AF65-F5344CB8AC3E}">
        <p14:creationId xmlns:p14="http://schemas.microsoft.com/office/powerpoint/2010/main" val="6802934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What is a Colony?</a:t>
            </a:r>
            <a:endParaRPr lang="en-US" b="1" i="1" dirty="0"/>
          </a:p>
        </p:txBody>
      </p:sp>
      <p:sp>
        <p:nvSpPr>
          <p:cNvPr id="3" name="Content Placeholder 2"/>
          <p:cNvSpPr>
            <a:spLocks noGrp="1"/>
          </p:cNvSpPr>
          <p:nvPr>
            <p:ph idx="1"/>
          </p:nvPr>
        </p:nvSpPr>
        <p:spPr/>
        <p:txBody>
          <a:bodyPr/>
          <a:lstStyle/>
          <a:p>
            <a:r>
              <a:rPr lang="en-US" dirty="0" smtClean="0"/>
              <a:t>Anticipation guide --- predict if the statement is true or false. </a:t>
            </a:r>
          </a:p>
          <a:p>
            <a:r>
              <a:rPr lang="en-US" dirty="0" smtClean="0"/>
              <a:t>Read the text </a:t>
            </a:r>
          </a:p>
          <a:p>
            <a:r>
              <a:rPr lang="en-US" dirty="0" smtClean="0"/>
              <a:t>Go back to the reaction section and see if you prediction was right. Use evidence from the reading to support your answer. </a:t>
            </a:r>
            <a:endParaRPr lang="en-US" dirty="0"/>
          </a:p>
        </p:txBody>
      </p:sp>
    </p:spTree>
    <p:extLst>
      <p:ext uri="{BB962C8B-B14F-4D97-AF65-F5344CB8AC3E}">
        <p14:creationId xmlns:p14="http://schemas.microsoft.com/office/powerpoint/2010/main" val="31460512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b="1" i="1" dirty="0" smtClean="0"/>
              <a:t>What is a Colony?</a:t>
            </a:r>
            <a:endParaRPr lang="en-US" b="1" i="1" dirty="0"/>
          </a:p>
        </p:txBody>
      </p:sp>
      <p:sp>
        <p:nvSpPr>
          <p:cNvPr id="3" name="Content Placeholder 2"/>
          <p:cNvSpPr>
            <a:spLocks noGrp="1"/>
          </p:cNvSpPr>
          <p:nvPr>
            <p:ph idx="1"/>
          </p:nvPr>
        </p:nvSpPr>
        <p:spPr>
          <a:xfrm>
            <a:off x="457200" y="1447800"/>
            <a:ext cx="8382000" cy="4876800"/>
          </a:xfrm>
        </p:spPr>
        <p:txBody>
          <a:bodyPr>
            <a:noAutofit/>
          </a:bodyPr>
          <a:lstStyle/>
          <a:p>
            <a:r>
              <a:rPr lang="en-US" sz="3200" b="1" i="1" dirty="0" smtClean="0"/>
              <a:t>Five Words </a:t>
            </a:r>
          </a:p>
          <a:p>
            <a:pPr lvl="1"/>
            <a:r>
              <a:rPr lang="en-US" sz="3200" dirty="0" smtClean="0"/>
              <a:t>Write the five words you think are the most important on your sticky notes.</a:t>
            </a:r>
          </a:p>
          <a:p>
            <a:pPr lvl="1"/>
            <a:r>
              <a:rPr lang="en-US" sz="3200" dirty="0" smtClean="0"/>
              <a:t>Post then on the board. If someone has the same word, put them next to each other.. </a:t>
            </a:r>
          </a:p>
          <a:p>
            <a:pPr lvl="1"/>
            <a:r>
              <a:rPr lang="en-US" sz="3200" dirty="0" smtClean="0"/>
              <a:t>After we see all the important words, take a sticky with a word you did not choose and use it in a one to two sentence summary of the article. </a:t>
            </a:r>
            <a:endParaRPr lang="en-US" sz="3200" dirty="0"/>
          </a:p>
        </p:txBody>
      </p:sp>
    </p:spTree>
    <p:extLst>
      <p:ext uri="{BB962C8B-B14F-4D97-AF65-F5344CB8AC3E}">
        <p14:creationId xmlns:p14="http://schemas.microsoft.com/office/powerpoint/2010/main" val="22944404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omework-highlights-color.gif"/>
          <p:cNvPicPr>
            <a:picLocks noGrp="1" noChangeAspect="1"/>
          </p:cNvPicPr>
          <p:nvPr>
            <p:ph idx="1"/>
          </p:nvPr>
        </p:nvPicPr>
        <p:blipFill>
          <a:blip r:embed="rId2"/>
          <a:stretch>
            <a:fillRect/>
          </a:stretch>
        </p:blipFill>
        <p:spPr>
          <a:xfrm>
            <a:off x="5791200" y="2377966"/>
            <a:ext cx="2932555" cy="3922180"/>
          </a:xfrm>
        </p:spPr>
      </p:pic>
      <p:sp>
        <p:nvSpPr>
          <p:cNvPr id="4" name="Rectangle 3"/>
          <p:cNvSpPr/>
          <p:nvPr/>
        </p:nvSpPr>
        <p:spPr>
          <a:xfrm>
            <a:off x="381000" y="533400"/>
            <a:ext cx="8626534" cy="1631216"/>
          </a:xfrm>
          <a:prstGeom prst="rect">
            <a:avLst/>
          </a:prstGeom>
        </p:spPr>
        <p:txBody>
          <a:bodyPr wrap="square">
            <a:spAutoFit/>
          </a:bodyPr>
          <a:lstStyle/>
          <a:p>
            <a:pPr lvl="0" defTabSz="914400">
              <a:spcBef>
                <a:spcPct val="0"/>
              </a:spcBef>
            </a:pPr>
            <a:r>
              <a:rPr lang="en-US" sz="5000" dirty="0" smtClean="0">
                <a:solidFill>
                  <a:srgbClr val="04617B"/>
                </a:solidFill>
                <a:latin typeface="Calibri"/>
                <a:ea typeface="+mj-ea"/>
                <a:cs typeface="+mj-cs"/>
              </a:rPr>
              <a:t/>
            </a:r>
            <a:br>
              <a:rPr lang="en-US" sz="5000" dirty="0" smtClean="0">
                <a:solidFill>
                  <a:srgbClr val="04617B"/>
                </a:solidFill>
                <a:latin typeface="Calibri"/>
                <a:ea typeface="+mj-ea"/>
                <a:cs typeface="+mj-cs"/>
              </a:rPr>
            </a:br>
            <a:r>
              <a:rPr lang="en-US" sz="5000" dirty="0" smtClean="0">
                <a:solidFill>
                  <a:srgbClr val="04617B"/>
                </a:solidFill>
                <a:latin typeface="Calibri"/>
                <a:ea typeface="+mj-ea"/>
                <a:cs typeface="+mj-cs"/>
              </a:rPr>
              <a:t>1) Finish 5 Words Summary</a:t>
            </a:r>
          </a:p>
        </p:txBody>
      </p:sp>
    </p:spTree>
    <p:extLst>
      <p:ext uri="{BB962C8B-B14F-4D97-AF65-F5344CB8AC3E}">
        <p14:creationId xmlns:p14="http://schemas.microsoft.com/office/powerpoint/2010/main" val="6064509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800600"/>
          </a:xfrm>
        </p:spPr>
        <p:txBody>
          <a:bodyPr>
            <a:normAutofit/>
          </a:bodyPr>
          <a:lstStyle/>
          <a:p>
            <a:r>
              <a:rPr lang="en-US" sz="3600" b="1" dirty="0" smtClean="0"/>
              <a:t>Get out:</a:t>
            </a:r>
          </a:p>
          <a:p>
            <a:pPr lvl="1"/>
            <a:r>
              <a:rPr lang="en-US" sz="3600" dirty="0" smtClean="0"/>
              <a:t>Planners</a:t>
            </a:r>
          </a:p>
          <a:p>
            <a:pPr lvl="1"/>
            <a:r>
              <a:rPr lang="en-US" sz="3600" dirty="0" smtClean="0"/>
              <a:t>Homework </a:t>
            </a:r>
          </a:p>
          <a:p>
            <a:pPr lvl="1"/>
            <a:r>
              <a:rPr lang="en-US" sz="3600" dirty="0" smtClean="0"/>
              <a:t>Pen </a:t>
            </a:r>
          </a:p>
          <a:p>
            <a:pPr lvl="1"/>
            <a:r>
              <a:rPr lang="en-US" sz="3600" dirty="0" smtClean="0"/>
              <a:t>A piece of paper</a:t>
            </a:r>
          </a:p>
        </p:txBody>
      </p:sp>
      <p:sp>
        <p:nvSpPr>
          <p:cNvPr id="4" name="Title 1"/>
          <p:cNvSpPr txBox="1">
            <a:spLocks/>
          </p:cNvSpPr>
          <p:nvPr/>
        </p:nvSpPr>
        <p:spPr>
          <a:xfrm>
            <a:off x="457200" y="704088"/>
            <a:ext cx="8229600" cy="1143000"/>
          </a:xfrm>
          <a:prstGeom prst="rect">
            <a:avLst/>
          </a:prstGeom>
        </p:spPr>
        <p:txBody>
          <a:bodyPr vert="horz" lIns="0" rIns="0" bIns="0" anchor="b">
            <a:normAutofit fontScale="90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defTabSz="914400"/>
            <a:r>
              <a:rPr lang="en-US" dirty="0" smtClean="0"/>
              <a:t>				   8/22</a:t>
            </a:r>
          </a:p>
          <a:p>
            <a:pPr algn="ctr" defTabSz="914400"/>
            <a:r>
              <a:rPr lang="en-US" dirty="0" smtClean="0"/>
              <a:t> </a:t>
            </a:r>
            <a:r>
              <a:rPr lang="en-US" b="1" u="sng" dirty="0" smtClean="0"/>
              <a:t>DO NOW</a:t>
            </a:r>
            <a:endParaRPr lang="en-US" b="1" u="sng" dirty="0"/>
          </a:p>
        </p:txBody>
      </p:sp>
    </p:spTree>
    <p:extLst>
      <p:ext uri="{BB962C8B-B14F-4D97-AF65-F5344CB8AC3E}">
        <p14:creationId xmlns:p14="http://schemas.microsoft.com/office/powerpoint/2010/main" val="28641924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solidFill>
                  <a:srgbClr val="503530"/>
                </a:solidFill>
              </a:rPr>
              <a:t>History Alive! </a:t>
            </a:r>
            <a:r>
              <a:rPr lang="en-US" b="1" dirty="0" smtClean="0">
                <a:solidFill>
                  <a:srgbClr val="503530"/>
                </a:solidFill>
              </a:rPr>
              <a:t>Jamestown </a:t>
            </a:r>
            <a:endParaRPr lang="en-US" b="1" dirty="0">
              <a:solidFill>
                <a:srgbClr val="503530"/>
              </a:solidFill>
            </a:endParaRPr>
          </a:p>
        </p:txBody>
      </p:sp>
      <p:sp>
        <p:nvSpPr>
          <p:cNvPr id="3" name="Content Placeholder 2"/>
          <p:cNvSpPr>
            <a:spLocks noGrp="1"/>
          </p:cNvSpPr>
          <p:nvPr>
            <p:ph idx="1"/>
          </p:nvPr>
        </p:nvSpPr>
        <p:spPr/>
        <p:txBody>
          <a:bodyPr>
            <a:normAutofit lnSpcReduction="10000"/>
          </a:bodyPr>
          <a:lstStyle/>
          <a:p>
            <a:r>
              <a:rPr lang="en-US" dirty="0" smtClean="0"/>
              <a:t>Read pages 27 -29 of the brown book with your partner/table. </a:t>
            </a:r>
          </a:p>
          <a:p>
            <a:r>
              <a:rPr lang="en-US" smtClean="0"/>
              <a:t>Gallery </a:t>
            </a:r>
            <a:r>
              <a:rPr lang="en-US" dirty="0" smtClean="0"/>
              <a:t>Walk</a:t>
            </a:r>
          </a:p>
          <a:p>
            <a:pPr lvl="1"/>
            <a:r>
              <a:rPr lang="en-US" dirty="0" smtClean="0"/>
              <a:t>Leave the books open on your table. </a:t>
            </a:r>
          </a:p>
          <a:p>
            <a:pPr lvl="1"/>
            <a:r>
              <a:rPr lang="en-US" dirty="0" smtClean="0"/>
              <a:t>Use the information you read to write detailed answers, including evidence, to answer the question at you table. </a:t>
            </a:r>
          </a:p>
          <a:p>
            <a:pPr lvl="1"/>
            <a:r>
              <a:rPr lang="en-US" dirty="0" smtClean="0"/>
              <a:t>Copy the </a:t>
            </a:r>
            <a:r>
              <a:rPr lang="en-US" dirty="0" smtClean="0"/>
              <a:t>questions and </a:t>
            </a:r>
            <a:r>
              <a:rPr lang="en-US" dirty="0"/>
              <a:t>w</a:t>
            </a:r>
            <a:r>
              <a:rPr lang="en-US" dirty="0" smtClean="0"/>
              <a:t>rite responses on your own notebook paper. </a:t>
            </a:r>
            <a:endParaRPr lang="en-US" dirty="0"/>
          </a:p>
          <a:p>
            <a:pPr lvl="1"/>
            <a:r>
              <a:rPr lang="en-US" dirty="0" smtClean="0"/>
              <a:t>Don’t forget to collaborate, discuss, share, and check answers with your group. </a:t>
            </a:r>
          </a:p>
          <a:p>
            <a:pPr lvl="1"/>
            <a:r>
              <a:rPr lang="en-US" dirty="0" smtClean="0"/>
              <a:t>Rotate  only when Ms. Schaller tells you to. </a:t>
            </a:r>
            <a:endParaRPr lang="en-US" dirty="0" smtClean="0"/>
          </a:p>
        </p:txBody>
      </p:sp>
    </p:spTree>
    <p:extLst>
      <p:ext uri="{BB962C8B-B14F-4D97-AF65-F5344CB8AC3E}">
        <p14:creationId xmlns:p14="http://schemas.microsoft.com/office/powerpoint/2010/main" val="22150880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Jamestown </a:t>
            </a:r>
            <a:endParaRPr lang="en-US" b="1" dirty="0"/>
          </a:p>
        </p:txBody>
      </p:sp>
      <p:sp>
        <p:nvSpPr>
          <p:cNvPr id="3" name="Content Placeholder 2"/>
          <p:cNvSpPr>
            <a:spLocks noGrp="1"/>
          </p:cNvSpPr>
          <p:nvPr>
            <p:ph idx="1"/>
          </p:nvPr>
        </p:nvSpPr>
        <p:spPr/>
        <p:txBody>
          <a:bodyPr>
            <a:normAutofit lnSpcReduction="10000"/>
          </a:bodyPr>
          <a:lstStyle/>
          <a:p>
            <a:r>
              <a:rPr lang="en-US" dirty="0" smtClean="0"/>
              <a:t>Jamestown video </a:t>
            </a:r>
          </a:p>
          <a:p>
            <a:pPr lvl="1"/>
            <a:r>
              <a:rPr lang="en-US" dirty="0" smtClean="0"/>
              <a:t>What do you think was the first colony? </a:t>
            </a:r>
          </a:p>
          <a:p>
            <a:pPr lvl="1"/>
            <a:r>
              <a:rPr lang="en-US" dirty="0" smtClean="0"/>
              <a:t>Causes of death</a:t>
            </a:r>
          </a:p>
          <a:p>
            <a:pPr lvl="2"/>
            <a:r>
              <a:rPr lang="en-US" dirty="0" smtClean="0"/>
              <a:t>Poor choice of settlers (lack of effort)</a:t>
            </a:r>
          </a:p>
          <a:p>
            <a:pPr lvl="2"/>
            <a:r>
              <a:rPr lang="en-US" dirty="0" smtClean="0"/>
              <a:t>Conflicts with Indians. </a:t>
            </a:r>
          </a:p>
          <a:p>
            <a:pPr lvl="2"/>
            <a:r>
              <a:rPr lang="en-US" dirty="0" smtClean="0"/>
              <a:t>Starvation – </a:t>
            </a:r>
            <a:r>
              <a:rPr lang="en-US" dirty="0" err="1" smtClean="0"/>
              <a:t>percy</a:t>
            </a:r>
            <a:r>
              <a:rPr lang="en-US" dirty="0" smtClean="0"/>
              <a:t> “the starving time” what may have caused the starving time? Drought? Why doesn’t starvation alone </a:t>
            </a:r>
            <a:r>
              <a:rPr lang="en-US" dirty="0" err="1" smtClean="0"/>
              <a:t>explian</a:t>
            </a:r>
            <a:r>
              <a:rPr lang="en-US" dirty="0" smtClean="0"/>
              <a:t> </a:t>
            </a:r>
            <a:r>
              <a:rPr lang="en-US" dirty="0" err="1" smtClean="0"/>
              <a:t>jamestowns</a:t>
            </a:r>
            <a:r>
              <a:rPr lang="en-US" dirty="0" smtClean="0"/>
              <a:t> hardships? </a:t>
            </a:r>
          </a:p>
          <a:p>
            <a:pPr lvl="2"/>
            <a:r>
              <a:rPr lang="en-US" dirty="0" smtClean="0"/>
              <a:t>Disease – brackish water </a:t>
            </a:r>
            <a:r>
              <a:rPr lang="en-US" dirty="0" err="1" smtClean="0"/>
              <a:t>percy</a:t>
            </a:r>
            <a:r>
              <a:rPr lang="en-US" dirty="0" smtClean="0"/>
              <a:t> letter about river water</a:t>
            </a:r>
          </a:p>
          <a:p>
            <a:r>
              <a:rPr lang="en-US" dirty="0" smtClean="0"/>
              <a:t>Read History Alive </a:t>
            </a:r>
            <a:r>
              <a:rPr lang="en-US" dirty="0" err="1" smtClean="0"/>
              <a:t>pg</a:t>
            </a:r>
            <a:r>
              <a:rPr lang="en-US" dirty="0" smtClean="0"/>
              <a:t> 27-29</a:t>
            </a:r>
          </a:p>
          <a:p>
            <a:r>
              <a:rPr lang="en-US" dirty="0" smtClean="0"/>
              <a:t>Leading notes questions gallery walk. </a:t>
            </a:r>
            <a:endParaRPr lang="en-US" dirty="0"/>
          </a:p>
        </p:txBody>
      </p:sp>
    </p:spTree>
    <p:extLst>
      <p:ext uri="{BB962C8B-B14F-4D97-AF65-F5344CB8AC3E}">
        <p14:creationId xmlns:p14="http://schemas.microsoft.com/office/powerpoint/2010/main" val="428964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Classroom Procedures </a:t>
            </a:r>
            <a:endParaRPr lang="en-US" u="sng" dirty="0"/>
          </a:p>
        </p:txBody>
      </p:sp>
      <p:sp>
        <p:nvSpPr>
          <p:cNvPr id="3" name="Content Placeholder 2"/>
          <p:cNvSpPr>
            <a:spLocks noGrp="1"/>
          </p:cNvSpPr>
          <p:nvPr>
            <p:ph idx="1"/>
          </p:nvPr>
        </p:nvSpPr>
        <p:spPr>
          <a:xfrm>
            <a:off x="228600" y="1935480"/>
            <a:ext cx="8610600" cy="4541520"/>
          </a:xfrm>
        </p:spPr>
        <p:txBody>
          <a:bodyPr>
            <a:normAutofit/>
          </a:bodyPr>
          <a:lstStyle/>
          <a:p>
            <a:r>
              <a:rPr lang="en-US" sz="2800" dirty="0" smtClean="0"/>
              <a:t>Follow along as we review classroom procedures. </a:t>
            </a:r>
          </a:p>
          <a:p>
            <a:r>
              <a:rPr lang="en-US" sz="2800" dirty="0" smtClean="0"/>
              <a:t>I will give you a copy for your notebook…don’t lose it. </a:t>
            </a:r>
          </a:p>
          <a:p>
            <a:pPr lvl="1"/>
            <a:r>
              <a:rPr lang="en-US" sz="2800" dirty="0" smtClean="0"/>
              <a:t>You can write on your copy or highlight anything you want to remember. </a:t>
            </a:r>
          </a:p>
        </p:txBody>
      </p:sp>
    </p:spTree>
    <p:extLst>
      <p:ext uri="{BB962C8B-B14F-4D97-AF65-F5344CB8AC3E}">
        <p14:creationId xmlns:p14="http://schemas.microsoft.com/office/powerpoint/2010/main" val="4275282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62200" y="152400"/>
            <a:ext cx="8229600" cy="1143000"/>
          </a:xfrm>
        </p:spPr>
        <p:txBody>
          <a:bodyPr/>
          <a:lstStyle/>
          <a:p>
            <a:r>
              <a:rPr lang="en-US" b="1" dirty="0" smtClean="0">
                <a:solidFill>
                  <a:schemeClr val="tx1"/>
                </a:solidFill>
              </a:rPr>
              <a:t>Entering the Class</a:t>
            </a:r>
            <a:endParaRPr lang="en-US" b="1" dirty="0">
              <a:solidFill>
                <a:schemeClr val="tx1"/>
              </a:solidFill>
            </a:endParaRPr>
          </a:p>
        </p:txBody>
      </p:sp>
      <p:sp>
        <p:nvSpPr>
          <p:cNvPr id="8195" name="Rectangle 3"/>
          <p:cNvSpPr>
            <a:spLocks noGrp="1" noChangeArrowheads="1"/>
          </p:cNvSpPr>
          <p:nvPr>
            <p:ph type="body" idx="1"/>
          </p:nvPr>
        </p:nvSpPr>
        <p:spPr>
          <a:xfrm>
            <a:off x="0" y="1295400"/>
            <a:ext cx="9144000" cy="6324600"/>
          </a:xfrm>
        </p:spPr>
        <p:txBody>
          <a:bodyPr>
            <a:normAutofit lnSpcReduction="10000"/>
          </a:bodyPr>
          <a:lstStyle/>
          <a:p>
            <a:pPr marL="609600" indent="-609600">
              <a:buFontTx/>
              <a:buAutoNum type="arabicParenR"/>
            </a:pPr>
            <a:r>
              <a:rPr lang="en-US" sz="3600" dirty="0" smtClean="0"/>
              <a:t>Go sit down in your desk. </a:t>
            </a:r>
          </a:p>
          <a:p>
            <a:pPr marL="609600" indent="-609600">
              <a:buFontTx/>
              <a:buAutoNum type="arabicParenR"/>
            </a:pPr>
            <a:r>
              <a:rPr lang="en-US" sz="3600" dirty="0" smtClean="0"/>
              <a:t>Take out notebook, homework and planner.</a:t>
            </a:r>
          </a:p>
          <a:p>
            <a:pPr marL="609600" indent="-609600">
              <a:buFontTx/>
              <a:buAutoNum type="arabicParenR"/>
            </a:pPr>
            <a:r>
              <a:rPr lang="en-US" sz="3600" dirty="0" smtClean="0"/>
              <a:t>Put your backpack under you desk or hang it on your chair. </a:t>
            </a:r>
          </a:p>
          <a:p>
            <a:pPr marL="609600" indent="-609600">
              <a:buFontTx/>
              <a:buAutoNum type="arabicParenR"/>
            </a:pPr>
            <a:r>
              <a:rPr lang="en-US" sz="3600" dirty="0" smtClean="0"/>
              <a:t>Quietly start the warm-up. If you don’t finish it on time you won’t get credit. </a:t>
            </a:r>
          </a:p>
          <a:p>
            <a:pPr marL="0" indent="0">
              <a:buNone/>
            </a:pPr>
            <a:r>
              <a:rPr lang="en-US" sz="3600" i="1" dirty="0">
                <a:solidFill>
                  <a:srgbClr val="7030A0"/>
                </a:solidFill>
              </a:rPr>
              <a:t> </a:t>
            </a:r>
            <a:r>
              <a:rPr lang="en-US" sz="3600" i="1" dirty="0" smtClean="0">
                <a:solidFill>
                  <a:srgbClr val="7030A0"/>
                </a:solidFill>
              </a:rPr>
              <a:t>*If you are not sitting down and working quietly when the bell rings, you will be marked late and lose a citizenship point! </a:t>
            </a:r>
          </a:p>
          <a:p>
            <a:pPr marL="609600" indent="-609600">
              <a:buFontTx/>
              <a:buNone/>
            </a:pPr>
            <a:r>
              <a:rPr lang="en-US" sz="3600" dirty="0" smtClean="0">
                <a:solidFill>
                  <a:srgbClr val="FF9933"/>
                </a:solidFill>
              </a:rPr>
              <a:t>	</a:t>
            </a:r>
            <a:endParaRPr lang="en-US" sz="3600" dirty="0">
              <a:solidFill>
                <a:srgbClr val="FF9933"/>
              </a:solidFill>
            </a:endParaRPr>
          </a:p>
        </p:txBody>
      </p:sp>
    </p:spTree>
    <p:extLst>
      <p:ext uri="{BB962C8B-B14F-4D97-AF65-F5344CB8AC3E}">
        <p14:creationId xmlns:p14="http://schemas.microsoft.com/office/powerpoint/2010/main" val="1981111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133600" y="152400"/>
            <a:ext cx="8229600" cy="1143000"/>
          </a:xfrm>
        </p:spPr>
        <p:txBody>
          <a:bodyPr/>
          <a:lstStyle/>
          <a:p>
            <a:r>
              <a:rPr lang="en-US" b="1" dirty="0" smtClean="0">
                <a:solidFill>
                  <a:schemeClr val="tx1"/>
                </a:solidFill>
              </a:rPr>
              <a:t>Using the Restroom</a:t>
            </a:r>
            <a:endParaRPr lang="en-US" b="1" dirty="0">
              <a:solidFill>
                <a:schemeClr val="tx1"/>
              </a:solidFill>
            </a:endParaRPr>
          </a:p>
        </p:txBody>
      </p:sp>
      <p:sp>
        <p:nvSpPr>
          <p:cNvPr id="8195" name="Rectangle 3"/>
          <p:cNvSpPr>
            <a:spLocks noGrp="1" noChangeArrowheads="1"/>
          </p:cNvSpPr>
          <p:nvPr>
            <p:ph type="body" idx="1"/>
          </p:nvPr>
        </p:nvSpPr>
        <p:spPr>
          <a:xfrm>
            <a:off x="0" y="1295400"/>
            <a:ext cx="9144000" cy="6324600"/>
          </a:xfrm>
        </p:spPr>
        <p:txBody>
          <a:bodyPr>
            <a:normAutofit fontScale="92500"/>
          </a:bodyPr>
          <a:lstStyle/>
          <a:p>
            <a:pPr marL="609600" indent="-609600">
              <a:buFontTx/>
              <a:buAutoNum type="arabicParenR"/>
            </a:pPr>
            <a:r>
              <a:rPr lang="en-US" sz="3600" dirty="0" smtClean="0">
                <a:solidFill>
                  <a:srgbClr val="7030A0"/>
                </a:solidFill>
              </a:rPr>
              <a:t>Hold your bathroom coupon up as you raise you hand. </a:t>
            </a:r>
          </a:p>
          <a:p>
            <a:pPr marL="609600" indent="-609600">
              <a:buFontTx/>
              <a:buAutoNum type="arabicParenR"/>
            </a:pPr>
            <a:r>
              <a:rPr lang="en-US" sz="3600" dirty="0" smtClean="0">
                <a:solidFill>
                  <a:srgbClr val="7030A0"/>
                </a:solidFill>
              </a:rPr>
              <a:t>Once you have permission, sign out on the form by the door and take care of you business.  Take your coupon as you pass. </a:t>
            </a:r>
          </a:p>
          <a:p>
            <a:pPr marL="609600" indent="-609600">
              <a:buFontTx/>
              <a:buAutoNum type="arabicParenR"/>
            </a:pPr>
            <a:r>
              <a:rPr lang="en-US" sz="3600" dirty="0" smtClean="0">
                <a:solidFill>
                  <a:srgbClr val="7030A0"/>
                </a:solidFill>
              </a:rPr>
              <a:t>Return promptly and sign back in. </a:t>
            </a:r>
          </a:p>
          <a:p>
            <a:pPr marL="609600" indent="-609600">
              <a:buFontTx/>
              <a:buAutoNum type="arabicParenR"/>
            </a:pPr>
            <a:r>
              <a:rPr lang="en-US" sz="3600" dirty="0" smtClean="0">
                <a:solidFill>
                  <a:srgbClr val="7030A0"/>
                </a:solidFill>
              </a:rPr>
              <a:t>When you return give the pass to Ms. Schaller.</a:t>
            </a:r>
          </a:p>
          <a:p>
            <a:pPr marL="0" indent="0">
              <a:buNone/>
            </a:pPr>
            <a:endParaRPr lang="en-US" sz="3600" dirty="0">
              <a:solidFill>
                <a:srgbClr val="7030A0"/>
              </a:solidFill>
            </a:endParaRPr>
          </a:p>
          <a:p>
            <a:pPr marL="0" indent="0">
              <a:buNone/>
            </a:pPr>
            <a:r>
              <a:rPr lang="en-US" sz="3600" dirty="0" smtClean="0">
                <a:solidFill>
                  <a:srgbClr val="7030A0"/>
                </a:solidFill>
              </a:rPr>
              <a:t>* If you don’t have a coupon, you will lose one citizenship point</a:t>
            </a:r>
            <a:r>
              <a:rPr lang="en-US" sz="3600" dirty="0">
                <a:solidFill>
                  <a:srgbClr val="7030A0"/>
                </a:solidFill>
              </a:rPr>
              <a:t> </a:t>
            </a:r>
            <a:r>
              <a:rPr lang="en-US" sz="3600" dirty="0" smtClean="0">
                <a:solidFill>
                  <a:srgbClr val="7030A0"/>
                </a:solidFill>
              </a:rPr>
              <a:t>for leaving the room. </a:t>
            </a:r>
          </a:p>
          <a:p>
            <a:pPr marL="609600" indent="-609600">
              <a:buFontTx/>
              <a:buNone/>
            </a:pPr>
            <a:r>
              <a:rPr lang="en-US" sz="3600" dirty="0" smtClean="0">
                <a:solidFill>
                  <a:srgbClr val="FF9933"/>
                </a:solidFill>
              </a:rPr>
              <a:t>	</a:t>
            </a:r>
            <a:endParaRPr lang="en-US" sz="3600" dirty="0">
              <a:solidFill>
                <a:srgbClr val="FF9933"/>
              </a:solidFill>
            </a:endParaRPr>
          </a:p>
        </p:txBody>
      </p:sp>
    </p:spTree>
    <p:extLst>
      <p:ext uri="{BB962C8B-B14F-4D97-AF65-F5344CB8AC3E}">
        <p14:creationId xmlns:p14="http://schemas.microsoft.com/office/powerpoint/2010/main" val="1707724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62200" y="152400"/>
            <a:ext cx="8229600" cy="1143000"/>
          </a:xfrm>
        </p:spPr>
        <p:txBody>
          <a:bodyPr/>
          <a:lstStyle/>
          <a:p>
            <a:r>
              <a:rPr lang="en-US" b="1" dirty="0" smtClean="0">
                <a:solidFill>
                  <a:schemeClr val="tx1"/>
                </a:solidFill>
              </a:rPr>
              <a:t>Exiting the Class</a:t>
            </a:r>
            <a:endParaRPr lang="en-US" b="1" dirty="0">
              <a:solidFill>
                <a:schemeClr val="tx1"/>
              </a:solidFill>
            </a:endParaRPr>
          </a:p>
        </p:txBody>
      </p:sp>
      <p:sp>
        <p:nvSpPr>
          <p:cNvPr id="8195" name="Rectangle 3"/>
          <p:cNvSpPr>
            <a:spLocks noGrp="1" noChangeArrowheads="1"/>
          </p:cNvSpPr>
          <p:nvPr>
            <p:ph type="body" idx="1"/>
          </p:nvPr>
        </p:nvSpPr>
        <p:spPr>
          <a:xfrm>
            <a:off x="0" y="1295400"/>
            <a:ext cx="9144000" cy="6324600"/>
          </a:xfrm>
        </p:spPr>
        <p:txBody>
          <a:bodyPr>
            <a:normAutofit/>
          </a:bodyPr>
          <a:lstStyle/>
          <a:p>
            <a:r>
              <a:rPr lang="en-US" sz="3600" dirty="0"/>
              <a:t>1) Return supplies, straighten desk, and pick up any trash </a:t>
            </a:r>
            <a:r>
              <a:rPr lang="en-US" sz="3600" dirty="0" smtClean="0"/>
              <a:t>you see.             </a:t>
            </a:r>
          </a:p>
          <a:p>
            <a:r>
              <a:rPr lang="en-US" sz="3600" dirty="0" smtClean="0"/>
              <a:t>2</a:t>
            </a:r>
            <a:r>
              <a:rPr lang="en-US" sz="3600" dirty="0"/>
              <a:t>) Do not pack up until Ms. Schaller tells you to. 					          </a:t>
            </a:r>
            <a:endParaRPr lang="en-US" sz="3600" dirty="0" smtClean="0"/>
          </a:p>
          <a:p>
            <a:r>
              <a:rPr lang="en-US" sz="3600" dirty="0" smtClean="0"/>
              <a:t> </a:t>
            </a:r>
            <a:r>
              <a:rPr lang="en-US" sz="3600" dirty="0"/>
              <a:t>3) </a:t>
            </a:r>
            <a:r>
              <a:rPr lang="en-US" sz="3600" u="sng" dirty="0"/>
              <a:t>Wait</a:t>
            </a:r>
            <a:r>
              <a:rPr lang="en-US" sz="3600" dirty="0"/>
              <a:t> </a:t>
            </a:r>
            <a:r>
              <a:rPr lang="en-US" sz="3600" dirty="0" smtClean="0"/>
              <a:t>to be dismissed (even if you hear the bell). </a:t>
            </a:r>
          </a:p>
          <a:p>
            <a:r>
              <a:rPr lang="en-US" sz="3600" i="1" dirty="0" smtClean="0">
                <a:solidFill>
                  <a:srgbClr val="7030A0"/>
                </a:solidFill>
              </a:rPr>
              <a:t>Do not run or push. Say excuse me if you bump into someone. </a:t>
            </a:r>
            <a:r>
              <a:rPr lang="en-US" sz="3600" i="1" dirty="0">
                <a:solidFill>
                  <a:srgbClr val="7030A0"/>
                </a:solidFill>
              </a:rPr>
              <a:t>	</a:t>
            </a:r>
            <a:r>
              <a:rPr lang="en-US" sz="3600" dirty="0"/>
              <a:t>		           </a:t>
            </a:r>
            <a:endParaRPr lang="en-US" sz="3600" dirty="0" smtClean="0"/>
          </a:p>
          <a:p>
            <a:endParaRPr lang="en-US" sz="3600" dirty="0"/>
          </a:p>
          <a:p>
            <a:pPr marL="609600" indent="-609600">
              <a:buFontTx/>
              <a:buNone/>
            </a:pPr>
            <a:r>
              <a:rPr lang="en-US" sz="3600" dirty="0" smtClean="0">
                <a:solidFill>
                  <a:srgbClr val="FF9933"/>
                </a:solidFill>
              </a:rPr>
              <a:t>	</a:t>
            </a:r>
            <a:endParaRPr lang="en-US" sz="3600" dirty="0">
              <a:solidFill>
                <a:srgbClr val="FF9933"/>
              </a:solidFill>
            </a:endParaRPr>
          </a:p>
        </p:txBody>
      </p:sp>
    </p:spTree>
    <p:extLst>
      <p:ext uri="{BB962C8B-B14F-4D97-AF65-F5344CB8AC3E}">
        <p14:creationId xmlns:p14="http://schemas.microsoft.com/office/powerpoint/2010/main" val="4030802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62200" y="571500"/>
            <a:ext cx="8229600" cy="838200"/>
          </a:xfrm>
        </p:spPr>
        <p:txBody>
          <a:bodyPr/>
          <a:lstStyle/>
          <a:p>
            <a:r>
              <a:rPr lang="en-US" b="1" dirty="0" smtClean="0">
                <a:solidFill>
                  <a:schemeClr val="tx1"/>
                </a:solidFill>
              </a:rPr>
              <a:t>      </a:t>
            </a:r>
            <a:r>
              <a:rPr lang="en-US" b="1" u="sng" dirty="0" smtClean="0">
                <a:solidFill>
                  <a:schemeClr val="tx1"/>
                </a:solidFill>
              </a:rPr>
              <a:t>Supplies</a:t>
            </a:r>
            <a:endParaRPr lang="en-US" b="1" u="sng" dirty="0">
              <a:solidFill>
                <a:schemeClr val="tx1"/>
              </a:solidFill>
            </a:endParaRPr>
          </a:p>
        </p:txBody>
      </p:sp>
      <p:sp>
        <p:nvSpPr>
          <p:cNvPr id="8195" name="Rectangle 3"/>
          <p:cNvSpPr>
            <a:spLocks noGrp="1" noChangeArrowheads="1"/>
          </p:cNvSpPr>
          <p:nvPr>
            <p:ph type="body" idx="1"/>
          </p:nvPr>
        </p:nvSpPr>
        <p:spPr>
          <a:xfrm>
            <a:off x="0" y="1524000"/>
            <a:ext cx="9144000" cy="6096000"/>
          </a:xfrm>
        </p:spPr>
        <p:txBody>
          <a:bodyPr>
            <a:normAutofit/>
          </a:bodyPr>
          <a:lstStyle/>
          <a:p>
            <a:r>
              <a:rPr lang="en-US" sz="3200" dirty="0" smtClean="0"/>
              <a:t>Quietly </a:t>
            </a:r>
            <a:r>
              <a:rPr lang="en-US" sz="3200" dirty="0"/>
              <a:t>stand up and go to the supply cabinet without disturbing other </a:t>
            </a:r>
            <a:r>
              <a:rPr lang="en-US" sz="3200" dirty="0" smtClean="0"/>
              <a:t>students.</a:t>
            </a:r>
          </a:p>
          <a:p>
            <a:r>
              <a:rPr lang="en-US" sz="3200" dirty="0" smtClean="0"/>
              <a:t>Take </a:t>
            </a:r>
            <a:r>
              <a:rPr lang="en-US" sz="3200" dirty="0"/>
              <a:t>out what you need. </a:t>
            </a:r>
            <a:endParaRPr lang="en-US" sz="3200" dirty="0" smtClean="0"/>
          </a:p>
          <a:p>
            <a:r>
              <a:rPr lang="en-US" sz="3200" dirty="0" smtClean="0"/>
              <a:t>Sign </a:t>
            </a:r>
            <a:r>
              <a:rPr lang="en-US" sz="3200" dirty="0"/>
              <a:t>out the item on the supply check out sheet. </a:t>
            </a:r>
            <a:endParaRPr lang="en-US" sz="3200" dirty="0" smtClean="0"/>
          </a:p>
          <a:p>
            <a:r>
              <a:rPr lang="en-US" sz="3200" dirty="0" smtClean="0"/>
              <a:t>When </a:t>
            </a:r>
            <a:r>
              <a:rPr lang="en-US" sz="3200" dirty="0"/>
              <a:t>finished, return item to the correct bin in the cabinet. </a:t>
            </a:r>
            <a:endParaRPr lang="en-US" sz="3200" dirty="0" smtClean="0"/>
          </a:p>
          <a:p>
            <a:r>
              <a:rPr lang="en-US" sz="3200" dirty="0" smtClean="0"/>
              <a:t>Initial </a:t>
            </a:r>
            <a:r>
              <a:rPr lang="en-US" sz="3200" dirty="0"/>
              <a:t>the supply check out sheet. </a:t>
            </a:r>
            <a:r>
              <a:rPr lang="en-US" sz="3600" dirty="0" smtClean="0">
                <a:solidFill>
                  <a:srgbClr val="FF9933"/>
                </a:solidFill>
              </a:rPr>
              <a:t>	</a:t>
            </a:r>
            <a:endParaRPr lang="en-US" sz="3600" dirty="0">
              <a:solidFill>
                <a:srgbClr val="FF9933"/>
              </a:solidFill>
            </a:endParaRPr>
          </a:p>
        </p:txBody>
      </p:sp>
    </p:spTree>
    <p:extLst>
      <p:ext uri="{BB962C8B-B14F-4D97-AF65-F5344CB8AC3E}">
        <p14:creationId xmlns:p14="http://schemas.microsoft.com/office/powerpoint/2010/main" val="31892131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Flow.thmx</Template>
  <TotalTime>26020</TotalTime>
  <Words>2227</Words>
  <Application>Microsoft Office PowerPoint</Application>
  <PresentationFormat>On-screen Show (4:3)</PresentationFormat>
  <Paragraphs>313</Paragraphs>
  <Slides>45</Slides>
  <Notes>6</Notes>
  <HiddenSlides>0</HiddenSlides>
  <MMClips>1</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Flow</vt:lpstr>
      <vt:lpstr>Welcome to Ms. Schaller’s Class</vt:lpstr>
      <vt:lpstr>History Contract</vt:lpstr>
      <vt:lpstr>PowerPoint Presentation</vt:lpstr>
      <vt:lpstr>          8/19  DO NOW</vt:lpstr>
      <vt:lpstr>Classroom Procedures </vt:lpstr>
      <vt:lpstr>Entering the Class</vt:lpstr>
      <vt:lpstr>Using the Restroom</vt:lpstr>
      <vt:lpstr>Exiting the Class</vt:lpstr>
      <vt:lpstr>      Supplies</vt:lpstr>
      <vt:lpstr>Make-up Work</vt:lpstr>
      <vt:lpstr>Emergencies </vt:lpstr>
      <vt:lpstr>People Bingo </vt:lpstr>
      <vt:lpstr> Personal History Letters: </vt:lpstr>
      <vt:lpstr> Personal History Letters: </vt:lpstr>
      <vt:lpstr>PowerPoint Presentation</vt:lpstr>
      <vt:lpstr>DO NOW</vt:lpstr>
      <vt:lpstr>PowerPoint Presentation</vt:lpstr>
      <vt:lpstr>Essential Question</vt:lpstr>
      <vt:lpstr>Cornell Notes: Format</vt:lpstr>
      <vt:lpstr>Cornell Notes: Format </vt:lpstr>
      <vt:lpstr>  Geography Notes </vt:lpstr>
      <vt:lpstr>   Geography </vt:lpstr>
      <vt:lpstr> Geography: Definitions </vt:lpstr>
      <vt:lpstr>PowerPoint Presentation</vt:lpstr>
      <vt:lpstr>PowerPoint Presentation</vt:lpstr>
      <vt:lpstr>      Immigration</vt:lpstr>
      <vt:lpstr>Create a T-Chart and group your immigration factors on your chart</vt:lpstr>
      <vt:lpstr>PowerPoint Presentation</vt:lpstr>
      <vt:lpstr>      Costa’s Levels of Questions</vt:lpstr>
      <vt:lpstr>Costa’s Levels of Questions</vt:lpstr>
      <vt:lpstr>Question Game Try to guess what level each question is. </vt:lpstr>
      <vt:lpstr>Leveled Questions </vt:lpstr>
      <vt:lpstr>Cornell Notes: Summary</vt:lpstr>
      <vt:lpstr>Cornell Notes: Summary</vt:lpstr>
      <vt:lpstr>Cornell Notes Summary </vt:lpstr>
      <vt:lpstr>Cornell Notes Summary </vt:lpstr>
      <vt:lpstr>PowerPoint Presentation</vt:lpstr>
      <vt:lpstr>PowerPoint Presentation</vt:lpstr>
      <vt:lpstr>PowerPoint Presentation</vt:lpstr>
      <vt:lpstr>What is a Colony?</vt:lpstr>
      <vt:lpstr>What is a Colony?</vt:lpstr>
      <vt:lpstr>PowerPoint Presentation</vt:lpstr>
      <vt:lpstr>PowerPoint Presentation</vt:lpstr>
      <vt:lpstr>History Alive! Jamestown </vt:lpstr>
      <vt:lpstr>Jamestown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Warm-up</dc:title>
  <dc:creator>Los Angeles Unified School District</dc:creator>
  <cp:lastModifiedBy>Josephine Schaller</cp:lastModifiedBy>
  <cp:revision>348</cp:revision>
  <cp:lastPrinted>2014-08-19T16:48:12Z</cp:lastPrinted>
  <dcterms:created xsi:type="dcterms:W3CDTF">2011-09-11T20:42:04Z</dcterms:created>
  <dcterms:modified xsi:type="dcterms:W3CDTF">2014-08-21T21:07:38Z</dcterms:modified>
</cp:coreProperties>
</file>