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75" r:id="rId3"/>
    <p:sldId id="264" r:id="rId4"/>
    <p:sldId id="265" r:id="rId5"/>
    <p:sldId id="266" r:id="rId6"/>
    <p:sldId id="276" r:id="rId7"/>
    <p:sldId id="267" r:id="rId8"/>
    <p:sldId id="268" r:id="rId9"/>
    <p:sldId id="269" r:id="rId10"/>
    <p:sldId id="270" r:id="rId11"/>
    <p:sldId id="271" r:id="rId12"/>
    <p:sldId id="272" r:id="rId13"/>
    <p:sldId id="273" r:id="rId14"/>
    <p:sldId id="257" r:id="rId15"/>
    <p:sldId id="258" r:id="rId16"/>
    <p:sldId id="259" r:id="rId17"/>
    <p:sldId id="260" r:id="rId18"/>
    <p:sldId id="261" r:id="rId19"/>
    <p:sldId id="262" r:id="rId20"/>
    <p:sldId id="263"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177" autoAdjust="0"/>
  </p:normalViewPr>
  <p:slideViewPr>
    <p:cSldViewPr snapToGrid="0" snapToObjects="1">
      <p:cViewPr varScale="1">
        <p:scale>
          <a:sx n="84" d="100"/>
          <a:sy n="84" d="100"/>
        </p:scale>
        <p:origin x="-169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C086F1-3AC2-854C-A61C-F8CA837BB76A}" type="datetimeFigureOut">
              <a:rPr lang="en-US" smtClean="0"/>
              <a:t>9/2/13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F9CFF2-9349-C346-87F5-5D6047730781}" type="slidenum">
              <a:rPr lang="en-US" smtClean="0"/>
              <a:t>‹#›</a:t>
            </a:fld>
            <a:endParaRPr lang="en-US"/>
          </a:p>
        </p:txBody>
      </p:sp>
    </p:spTree>
    <p:extLst>
      <p:ext uri="{BB962C8B-B14F-4D97-AF65-F5344CB8AC3E}">
        <p14:creationId xmlns:p14="http://schemas.microsoft.com/office/powerpoint/2010/main" val="9760403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b="1" dirty="0" smtClean="0"/>
              <a:t>Martin Luther </a:t>
            </a:r>
            <a:r>
              <a:rPr lang="en-US" dirty="0" smtClean="0"/>
              <a:t>says bible is the only source of God’s word and that you do not need  priests and popes.  This idea divided people</a:t>
            </a:r>
          </a:p>
          <a:p>
            <a:pPr>
              <a:buFontTx/>
              <a:buChar char="-"/>
            </a:pPr>
            <a:r>
              <a:rPr lang="en-US" dirty="0" smtClean="0"/>
              <a:t>John </a:t>
            </a:r>
            <a:r>
              <a:rPr lang="en-US" b="1" dirty="0" smtClean="0"/>
              <a:t>Calvin</a:t>
            </a:r>
            <a:r>
              <a:rPr lang="en-US" dirty="0" smtClean="0"/>
              <a:t> says God is all-powerful and good.  Humans are weak and wicked.  “</a:t>
            </a:r>
            <a:r>
              <a:rPr lang="en-US" b="1" dirty="0" smtClean="0"/>
              <a:t>Predestination</a:t>
            </a:r>
            <a:r>
              <a:rPr lang="en-US" dirty="0" smtClean="0"/>
              <a:t>” - God is all knowing and knows who is going to heaven and hell (the elect) – what people will choose. You live a holier life.</a:t>
            </a:r>
          </a:p>
          <a:p>
            <a:pPr>
              <a:buFontTx/>
              <a:buChar char="-"/>
            </a:pPr>
            <a:r>
              <a:rPr lang="en-US" dirty="0" smtClean="0"/>
              <a:t>These </a:t>
            </a:r>
            <a:r>
              <a:rPr lang="en-US" dirty="0" err="1" smtClean="0"/>
              <a:t>calvinists</a:t>
            </a:r>
            <a:r>
              <a:rPr lang="en-US" dirty="0" smtClean="0"/>
              <a:t> hated the Church of England led by King Henry VIII (guy who got his wife killed) and wanted to see his church separate from theirs.</a:t>
            </a:r>
          </a:p>
          <a:p>
            <a:pPr>
              <a:buFontTx/>
              <a:buChar char="-"/>
            </a:pPr>
            <a:r>
              <a:rPr lang="en-US" dirty="0" smtClean="0">
                <a:solidFill>
                  <a:srgbClr val="C0504D"/>
                </a:solidFill>
              </a:rPr>
              <a:t>Puritans </a:t>
            </a:r>
            <a:r>
              <a:rPr lang="en-US" dirty="0" smtClean="0"/>
              <a:t>wanted church membership of the “visible saints” but Church of England lets all subjects in.</a:t>
            </a:r>
          </a:p>
          <a:p>
            <a:pPr>
              <a:buFontTx/>
              <a:buChar char="-"/>
            </a:pPr>
            <a:r>
              <a:rPr lang="en-US" b="1" dirty="0" smtClean="0">
                <a:solidFill>
                  <a:srgbClr val="FF0000"/>
                </a:solidFill>
              </a:rPr>
              <a:t>Separatists</a:t>
            </a:r>
            <a:r>
              <a:rPr lang="en-US" b="1" dirty="0" smtClean="0"/>
              <a:t> are the extreme puritans (aka pilgrims)</a:t>
            </a:r>
            <a:r>
              <a:rPr lang="en-US" dirty="0" smtClean="0"/>
              <a:t>who wanted to break away from the Church of England.   THE HARD CORE COME FIRST!  Pilgrims</a:t>
            </a:r>
            <a:r>
              <a:rPr lang="en-US" baseline="0" dirty="0" smtClean="0"/>
              <a:t> go to Plymouth.</a:t>
            </a:r>
            <a:endParaRPr lang="en-US" dirty="0" smtClean="0"/>
          </a:p>
          <a:p>
            <a:pPr>
              <a:buFontTx/>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77F9CFF2-9349-C346-87F5-5D6047730781}" type="slidenum">
              <a:rPr lang="en-US" smtClean="0"/>
              <a:t>3</a:t>
            </a:fld>
            <a:endParaRPr lang="en-US"/>
          </a:p>
        </p:txBody>
      </p:sp>
    </p:spTree>
    <p:extLst>
      <p:ext uri="{BB962C8B-B14F-4D97-AF65-F5344CB8AC3E}">
        <p14:creationId xmlns:p14="http://schemas.microsoft.com/office/powerpoint/2010/main" val="1504008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Plymouth is actually outside the VA company domain. So technically, they were squatters. </a:t>
            </a:r>
            <a:endParaRPr lang="en-US" dirty="0"/>
          </a:p>
        </p:txBody>
      </p:sp>
      <p:sp>
        <p:nvSpPr>
          <p:cNvPr id="4" name="Slide Number Placeholder 3"/>
          <p:cNvSpPr>
            <a:spLocks noGrp="1"/>
          </p:cNvSpPr>
          <p:nvPr>
            <p:ph type="sldNum" sz="quarter" idx="10"/>
          </p:nvPr>
        </p:nvSpPr>
        <p:spPr/>
        <p:txBody>
          <a:bodyPr/>
          <a:lstStyle/>
          <a:p>
            <a:fld id="{77F9CFF2-9349-C346-87F5-5D6047730781}" type="slidenum">
              <a:rPr lang="en-US" smtClean="0"/>
              <a:t>4</a:t>
            </a:fld>
            <a:endParaRPr lang="en-US"/>
          </a:p>
        </p:txBody>
      </p:sp>
    </p:spTree>
    <p:extLst>
      <p:ext uri="{BB962C8B-B14F-4D97-AF65-F5344CB8AC3E}">
        <p14:creationId xmlns:p14="http://schemas.microsoft.com/office/powerpoint/2010/main" val="4254607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separatist</a:t>
            </a:r>
            <a:r>
              <a:rPr lang="en-US" baseline="0" dirty="0" smtClean="0"/>
              <a:t> is already an EXTREME puritan. So Roger Williams is an extreme, extreme Puritan.</a:t>
            </a:r>
            <a:endParaRPr lang="en-US" dirty="0"/>
          </a:p>
        </p:txBody>
      </p:sp>
      <p:sp>
        <p:nvSpPr>
          <p:cNvPr id="4" name="Slide Number Placeholder 3"/>
          <p:cNvSpPr>
            <a:spLocks noGrp="1"/>
          </p:cNvSpPr>
          <p:nvPr>
            <p:ph type="sldNum" sz="quarter" idx="10"/>
          </p:nvPr>
        </p:nvSpPr>
        <p:spPr/>
        <p:txBody>
          <a:bodyPr/>
          <a:lstStyle/>
          <a:p>
            <a:fld id="{77F9CFF2-9349-C346-87F5-5D6047730781}" type="slidenum">
              <a:rPr lang="en-US" smtClean="0"/>
              <a:t>8</a:t>
            </a:fld>
            <a:endParaRPr lang="en-US"/>
          </a:p>
        </p:txBody>
      </p:sp>
    </p:spTree>
    <p:extLst>
      <p:ext uri="{BB962C8B-B14F-4D97-AF65-F5344CB8AC3E}">
        <p14:creationId xmlns:p14="http://schemas.microsoft.com/office/powerpoint/2010/main" val="4063347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F9CFF2-9349-C346-87F5-5D6047730781}" type="slidenum">
              <a:rPr lang="en-US" smtClean="0"/>
              <a:t>20</a:t>
            </a:fld>
            <a:endParaRPr lang="en-US"/>
          </a:p>
        </p:txBody>
      </p:sp>
    </p:spTree>
    <p:extLst>
      <p:ext uri="{BB962C8B-B14F-4D97-AF65-F5344CB8AC3E}">
        <p14:creationId xmlns:p14="http://schemas.microsoft.com/office/powerpoint/2010/main" val="3159382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52A521-53B1-6748-9CBE-75A66DBE02E9}" type="datetimeFigureOut">
              <a:rPr lang="en-US" smtClean="0"/>
              <a:pPr/>
              <a:t>9/2/13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52A521-53B1-6748-9CBE-75A66DBE02E9}" type="datetimeFigureOut">
              <a:rPr lang="en-US" smtClean="0"/>
              <a:pPr/>
              <a:t>9/2/13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52A521-53B1-6748-9CBE-75A66DBE02E9}" type="datetimeFigureOut">
              <a:rPr lang="en-US" smtClean="0"/>
              <a:pPr/>
              <a:t>9/2/13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52A521-53B1-6748-9CBE-75A66DBE02E9}" type="datetimeFigureOut">
              <a:rPr lang="en-US" smtClean="0"/>
              <a:pPr/>
              <a:t>9/2/13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52A521-53B1-6748-9CBE-75A66DBE02E9}" type="datetimeFigureOut">
              <a:rPr lang="en-US" smtClean="0"/>
              <a:pPr/>
              <a:t>9/2/13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52A521-53B1-6748-9CBE-75A66DBE02E9}" type="datetimeFigureOut">
              <a:rPr lang="en-US" smtClean="0"/>
              <a:pPr/>
              <a:t>9/2/13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52A521-53B1-6748-9CBE-75A66DBE02E9}" type="datetimeFigureOut">
              <a:rPr lang="en-US" smtClean="0"/>
              <a:pPr/>
              <a:t>9/2/13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52A521-53B1-6748-9CBE-75A66DBE02E9}" type="datetimeFigureOut">
              <a:rPr lang="en-US" smtClean="0"/>
              <a:pPr/>
              <a:t>9/2/13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52A521-53B1-6748-9CBE-75A66DBE02E9}" type="datetimeFigureOut">
              <a:rPr lang="en-US" smtClean="0"/>
              <a:pPr/>
              <a:t>9/2/13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52A521-53B1-6748-9CBE-75A66DBE02E9}" type="datetimeFigureOut">
              <a:rPr lang="en-US" smtClean="0"/>
              <a:pPr/>
              <a:t>9/2/13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52A521-53B1-6748-9CBE-75A66DBE02E9}" type="datetimeFigureOut">
              <a:rPr lang="en-US" smtClean="0"/>
              <a:pPr/>
              <a:t>9/2/13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0B68CF-1DF5-9842-A4F2-95665B0A53C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52A521-53B1-6748-9CBE-75A66DBE02E9}" type="datetimeFigureOut">
              <a:rPr lang="en-US" smtClean="0"/>
              <a:pPr/>
              <a:t>9/2/13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0B68CF-1DF5-9842-A4F2-95665B0A53C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3 </a:t>
            </a:r>
            <a:endParaRPr lang="en-US" dirty="0"/>
          </a:p>
        </p:txBody>
      </p:sp>
      <p:sp>
        <p:nvSpPr>
          <p:cNvPr id="3" name="Subtitle 2"/>
          <p:cNvSpPr>
            <a:spLocks noGrp="1"/>
          </p:cNvSpPr>
          <p:nvPr>
            <p:ph type="subTitle" idx="1"/>
          </p:nvPr>
        </p:nvSpPr>
        <p:spPr/>
        <p:txBody>
          <a:bodyPr/>
          <a:lstStyle/>
          <a:p>
            <a:r>
              <a:rPr lang="en-US" dirty="0" smtClean="0"/>
              <a:t>Settling the Northern Colonies</a:t>
            </a:r>
          </a:p>
          <a:p>
            <a:r>
              <a:rPr lang="en-US" dirty="0" smtClean="0"/>
              <a:t>1619-1700</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3 </a:t>
            </a:r>
            <a:endParaRPr lang="en-US" dirty="0"/>
          </a:p>
        </p:txBody>
      </p:sp>
      <p:sp>
        <p:nvSpPr>
          <p:cNvPr id="3" name="Subtitle 2"/>
          <p:cNvSpPr>
            <a:spLocks noGrp="1"/>
          </p:cNvSpPr>
          <p:nvPr>
            <p:ph type="subTitle" idx="1"/>
          </p:nvPr>
        </p:nvSpPr>
        <p:spPr/>
        <p:txBody>
          <a:bodyPr/>
          <a:lstStyle/>
          <a:p>
            <a:r>
              <a:rPr lang="en-US" dirty="0" smtClean="0"/>
              <a:t>Settling the Northern Colonies</a:t>
            </a:r>
          </a:p>
          <a:p>
            <a:r>
              <a:rPr lang="en-US" dirty="0" smtClean="0"/>
              <a:t>1619-1700</a:t>
            </a:r>
            <a:endParaRPr lang="en-US" dirty="0"/>
          </a:p>
        </p:txBody>
      </p:sp>
      <p:pic>
        <p:nvPicPr>
          <p:cNvPr id="4" name="Picture 3"/>
          <p:cNvPicPr>
            <a:picLocks noChangeAspect="1"/>
          </p:cNvPicPr>
          <p:nvPr/>
        </p:nvPicPr>
        <p:blipFill>
          <a:blip r:embed="rId2"/>
          <a:stretch>
            <a:fillRect/>
          </a:stretch>
        </p:blipFill>
        <p:spPr>
          <a:xfrm>
            <a:off x="0" y="354012"/>
            <a:ext cx="9073994" cy="6492875"/>
          </a:xfrm>
          <a:prstGeom prst="rect">
            <a:avLst/>
          </a:prstGeom>
        </p:spPr>
      </p:pic>
    </p:spTree>
    <p:extLst>
      <p:ext uri="{BB962C8B-B14F-4D97-AF65-F5344CB8AC3E}">
        <p14:creationId xmlns:p14="http://schemas.microsoft.com/office/powerpoint/2010/main" val="1965707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religious thoughts sweep Europe</a:t>
            </a:r>
            <a:endParaRPr lang="en-US" dirty="0"/>
          </a:p>
        </p:txBody>
      </p:sp>
      <p:sp>
        <p:nvSpPr>
          <p:cNvPr id="3" name="Content Placeholder 2"/>
          <p:cNvSpPr>
            <a:spLocks noGrp="1"/>
          </p:cNvSpPr>
          <p:nvPr>
            <p:ph idx="1"/>
          </p:nvPr>
        </p:nvSpPr>
        <p:spPr>
          <a:xfrm>
            <a:off x="284638" y="4783698"/>
            <a:ext cx="8402162" cy="2074302"/>
          </a:xfrm>
        </p:spPr>
        <p:txBody>
          <a:bodyPr>
            <a:normAutofit fontScale="40000" lnSpcReduction="20000"/>
          </a:bodyPr>
          <a:lstStyle/>
          <a:p>
            <a:pPr>
              <a:buFontTx/>
              <a:buChar char="-"/>
            </a:pPr>
            <a:r>
              <a:rPr lang="en-US" dirty="0" smtClean="0"/>
              <a:t>Martin Luther says bible is the only source of God’s word and that you do not need  priests and popes.  This idea divided people</a:t>
            </a:r>
          </a:p>
          <a:p>
            <a:pPr>
              <a:buFontTx/>
              <a:buChar char="-"/>
            </a:pPr>
            <a:r>
              <a:rPr lang="en-US" dirty="0" smtClean="0"/>
              <a:t>John Calvin says God is all-powerful and good.  Humans are weak and wicked.  “Predestination” - God is all knowing and knows who is going to heaven and hell (the elect) – what people will choose. You live a holier life.</a:t>
            </a:r>
          </a:p>
          <a:p>
            <a:pPr>
              <a:buFontTx/>
              <a:buChar char="-"/>
            </a:pPr>
            <a:r>
              <a:rPr lang="en-US" dirty="0" smtClean="0"/>
              <a:t>These </a:t>
            </a:r>
            <a:r>
              <a:rPr lang="en-US" dirty="0" err="1" smtClean="0"/>
              <a:t>calvinists</a:t>
            </a:r>
            <a:r>
              <a:rPr lang="en-US" dirty="0" smtClean="0"/>
              <a:t> hated the Church of England led by King Henry VIII (guy who got his wife killed) and wanted to see his church separate from theirs.</a:t>
            </a:r>
          </a:p>
          <a:p>
            <a:pPr>
              <a:buFontTx/>
              <a:buChar char="-"/>
            </a:pPr>
            <a:r>
              <a:rPr lang="en-US" dirty="0" smtClean="0">
                <a:solidFill>
                  <a:srgbClr val="C0504D"/>
                </a:solidFill>
              </a:rPr>
              <a:t>Puritans </a:t>
            </a:r>
            <a:r>
              <a:rPr lang="en-US" dirty="0" smtClean="0"/>
              <a:t>wanted church membership of the “visible saints” but Church of England lets all subjects in.</a:t>
            </a:r>
          </a:p>
          <a:p>
            <a:pPr>
              <a:buFontTx/>
              <a:buChar char="-"/>
            </a:pPr>
            <a:r>
              <a:rPr lang="en-US" dirty="0" smtClean="0">
                <a:solidFill>
                  <a:srgbClr val="FF0000"/>
                </a:solidFill>
              </a:rPr>
              <a:t>Separatists</a:t>
            </a:r>
            <a:r>
              <a:rPr lang="en-US" dirty="0" smtClean="0"/>
              <a:t> are the extreme puritans who wanted to break away from the Church of England.   THE HARD CORE COME FIRST!</a:t>
            </a:r>
          </a:p>
          <a:p>
            <a:pPr>
              <a:buFontTx/>
              <a:buChar char="-"/>
            </a:pPr>
            <a:endParaRPr lang="en-US" dirty="0"/>
          </a:p>
        </p:txBody>
      </p:sp>
      <p:pic>
        <p:nvPicPr>
          <p:cNvPr id="4" name="Picture 3" descr="image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638" y="1335547"/>
            <a:ext cx="3530600" cy="2298700"/>
          </a:xfrm>
          <a:prstGeom prst="rect">
            <a:avLst/>
          </a:prstGeom>
        </p:spPr>
      </p:pic>
      <p:pic>
        <p:nvPicPr>
          <p:cNvPr id="5" name="Picture 4"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5238" y="1171213"/>
            <a:ext cx="2273300" cy="3568700"/>
          </a:xfrm>
          <a:prstGeom prst="rect">
            <a:avLst/>
          </a:prstGeom>
        </p:spPr>
      </p:pic>
      <p:pic>
        <p:nvPicPr>
          <p:cNvPr id="6" name="Picture 5" descr="images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9620" y="1262697"/>
            <a:ext cx="2794379" cy="3477216"/>
          </a:xfrm>
          <a:prstGeom prst="rect">
            <a:avLst/>
          </a:prstGeom>
        </p:spPr>
      </p:pic>
      <p:sp>
        <p:nvSpPr>
          <p:cNvPr id="7" name="TextBox 6"/>
          <p:cNvSpPr txBox="1"/>
          <p:nvPr/>
        </p:nvSpPr>
        <p:spPr>
          <a:xfrm>
            <a:off x="416875" y="274638"/>
            <a:ext cx="4811291" cy="369332"/>
          </a:xfrm>
          <a:prstGeom prst="rect">
            <a:avLst/>
          </a:prstGeom>
          <a:noFill/>
        </p:spPr>
        <p:txBody>
          <a:bodyPr wrap="square" rtlCol="0">
            <a:spAutoFit/>
          </a:bodyPr>
          <a:lstStyle/>
          <a:p>
            <a:r>
              <a:rPr lang="en-US" dirty="0" smtClean="0">
                <a:solidFill>
                  <a:srgbClr val="FF0000"/>
                </a:solidFill>
              </a:rPr>
              <a:t>Themes: Religion, Demographics, Globalization</a:t>
            </a:r>
            <a:endParaRPr lang="en-US"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6959"/>
            <a:ext cx="9352847" cy="732711"/>
          </a:xfrm>
        </p:spPr>
        <p:txBody>
          <a:bodyPr>
            <a:normAutofit/>
          </a:bodyPr>
          <a:lstStyle/>
          <a:p>
            <a:r>
              <a:rPr lang="en-US" sz="3600" dirty="0" smtClean="0"/>
              <a:t>Pilgrims </a:t>
            </a:r>
            <a:r>
              <a:rPr lang="en-US" sz="3600" dirty="0" smtClean="0"/>
              <a:t>(Separatists</a:t>
            </a:r>
            <a:r>
              <a:rPr lang="en-US" sz="3600" dirty="0" smtClean="0"/>
              <a:t>) at Plymouth: God and Cod	</a:t>
            </a:r>
            <a:endParaRPr lang="en-US" sz="3600" dirty="0"/>
          </a:p>
        </p:txBody>
      </p:sp>
      <p:sp>
        <p:nvSpPr>
          <p:cNvPr id="3" name="Content Placeholder 2"/>
          <p:cNvSpPr>
            <a:spLocks noGrp="1"/>
          </p:cNvSpPr>
          <p:nvPr>
            <p:ph idx="1"/>
          </p:nvPr>
        </p:nvSpPr>
        <p:spPr>
          <a:xfrm>
            <a:off x="457200" y="4989670"/>
            <a:ext cx="8229600" cy="2272985"/>
          </a:xfrm>
        </p:spPr>
        <p:txBody>
          <a:bodyPr>
            <a:normAutofit fontScale="47500" lnSpcReduction="20000"/>
          </a:bodyPr>
          <a:lstStyle/>
          <a:p>
            <a:r>
              <a:rPr lang="en-US" dirty="0" smtClean="0"/>
              <a:t>Group of separatists secured rights under VA company to get on the </a:t>
            </a:r>
            <a:r>
              <a:rPr lang="en-US" dirty="0" smtClean="0">
                <a:solidFill>
                  <a:srgbClr val="FF0000"/>
                </a:solidFill>
              </a:rPr>
              <a:t>Mayflower</a:t>
            </a:r>
            <a:r>
              <a:rPr lang="en-US" dirty="0" smtClean="0"/>
              <a:t>.  Fewer than half on boat were separatists. Lots of non-</a:t>
            </a:r>
            <a:r>
              <a:rPr lang="en-US" dirty="0" err="1" smtClean="0"/>
              <a:t>belongers</a:t>
            </a:r>
            <a:endParaRPr lang="en-US" dirty="0" smtClean="0"/>
          </a:p>
          <a:p>
            <a:r>
              <a:rPr lang="en-US" dirty="0" smtClean="0"/>
              <a:t>Before leaving the Mayflower, they drew up and signed the </a:t>
            </a:r>
            <a:r>
              <a:rPr lang="en-US" dirty="0" smtClean="0">
                <a:solidFill>
                  <a:srgbClr val="FF0000"/>
                </a:solidFill>
              </a:rPr>
              <a:t>Mayflower compact</a:t>
            </a:r>
            <a:r>
              <a:rPr lang="en-US" dirty="0" smtClean="0"/>
              <a:t>, an agreement to form a crude government and to submit to the will of the majority</a:t>
            </a:r>
          </a:p>
          <a:p>
            <a:r>
              <a:rPr lang="en-US" dirty="0" smtClean="0"/>
              <a:t>Only 44/102 survived. Very uninviting region, but by autumn of 1621, they had a bountiful harvest and celebrated the first </a:t>
            </a:r>
            <a:r>
              <a:rPr lang="en-US" dirty="0" smtClean="0">
                <a:solidFill>
                  <a:srgbClr val="FF0000"/>
                </a:solidFill>
              </a:rPr>
              <a:t>thanksgiving.</a:t>
            </a:r>
          </a:p>
          <a:p>
            <a:r>
              <a:rPr lang="en-US" dirty="0" smtClean="0">
                <a:solidFill>
                  <a:srgbClr val="FF0000"/>
                </a:solidFill>
              </a:rPr>
              <a:t>William Bradford </a:t>
            </a:r>
            <a:r>
              <a:rPr lang="en-US" dirty="0" smtClean="0"/>
              <a:t>– Great leader. Wanted to keep Plymouth untainted by the ungodly.  </a:t>
            </a:r>
          </a:p>
          <a:p>
            <a:r>
              <a:rPr lang="en-US" dirty="0" smtClean="0"/>
              <a:t>Plymouth ended up merging with it’s great neighbor: Massachusetts Bay Colony</a:t>
            </a:r>
          </a:p>
          <a:p>
            <a:endParaRPr lang="en-US" dirty="0"/>
          </a:p>
        </p:txBody>
      </p:sp>
      <p:pic>
        <p:nvPicPr>
          <p:cNvPr id="4" name="Picture 3" descr="pilgrims_color_63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077023"/>
            <a:ext cx="8229600" cy="3912647"/>
          </a:xfrm>
          <a:prstGeom prst="rect">
            <a:avLst/>
          </a:prstGeom>
        </p:spPr>
      </p:pic>
      <p:sp>
        <p:nvSpPr>
          <p:cNvPr id="5" name="TextBox 4"/>
          <p:cNvSpPr txBox="1"/>
          <p:nvPr/>
        </p:nvSpPr>
        <p:spPr>
          <a:xfrm>
            <a:off x="0" y="16712"/>
            <a:ext cx="6273232" cy="369332"/>
          </a:xfrm>
          <a:prstGeom prst="rect">
            <a:avLst/>
          </a:prstGeom>
          <a:noFill/>
        </p:spPr>
        <p:txBody>
          <a:bodyPr wrap="square" rtlCol="0">
            <a:spAutoFit/>
          </a:bodyPr>
          <a:lstStyle/>
          <a:p>
            <a:r>
              <a:rPr lang="en-US" dirty="0" smtClean="0">
                <a:solidFill>
                  <a:srgbClr val="FF0000"/>
                </a:solidFill>
              </a:rPr>
              <a:t>Themes: Culture</a:t>
            </a:r>
            <a:r>
              <a:rPr lang="en-US" dirty="0" smtClean="0">
                <a:solidFill>
                  <a:srgbClr val="FF0000"/>
                </a:solidFill>
              </a:rPr>
              <a:t>, Demographics</a:t>
            </a:r>
            <a:r>
              <a:rPr lang="en-US" dirty="0" smtClean="0">
                <a:solidFill>
                  <a:srgbClr val="FF0000"/>
                </a:solidFill>
              </a:rPr>
              <a:t>, </a:t>
            </a:r>
            <a:r>
              <a:rPr lang="en-US" dirty="0" smtClean="0">
                <a:solidFill>
                  <a:srgbClr val="FF0000"/>
                </a:solidFill>
              </a:rPr>
              <a:t>Agency, Politics/Citizenship</a:t>
            </a:r>
            <a:endParaRPr lang="en-US"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Massachusetts Bay Colony: Bible </a:t>
            </a:r>
            <a:r>
              <a:rPr lang="en-US" dirty="0" smtClean="0"/>
              <a:t>Commonwealth (1630)</a:t>
            </a:r>
            <a:endParaRPr lang="en-US" dirty="0"/>
          </a:p>
        </p:txBody>
      </p:sp>
      <p:sp>
        <p:nvSpPr>
          <p:cNvPr id="3" name="Content Placeholder 2"/>
          <p:cNvSpPr>
            <a:spLocks noGrp="1"/>
          </p:cNvSpPr>
          <p:nvPr>
            <p:ph idx="1"/>
          </p:nvPr>
        </p:nvSpPr>
        <p:spPr>
          <a:xfrm>
            <a:off x="457200" y="1600200"/>
            <a:ext cx="4315963" cy="4525963"/>
          </a:xfrm>
        </p:spPr>
        <p:txBody>
          <a:bodyPr>
            <a:normAutofit fontScale="70000" lnSpcReduction="20000"/>
          </a:bodyPr>
          <a:lstStyle/>
          <a:p>
            <a:r>
              <a:rPr lang="en-US" dirty="0" smtClean="0"/>
              <a:t>Non-separatists (Puritans) secured a royal charter to form the Massachusetts Bay Colony with Boston as the hub. Wanted to be separate from only the “impurities” of the Church of England.</a:t>
            </a:r>
          </a:p>
          <a:p>
            <a:r>
              <a:rPr lang="en-US" dirty="0" smtClean="0"/>
              <a:t>This was a </a:t>
            </a:r>
            <a:r>
              <a:rPr lang="en-US" dirty="0" smtClean="0">
                <a:solidFill>
                  <a:srgbClr val="FF0000"/>
                </a:solidFill>
              </a:rPr>
              <a:t>larger colony </a:t>
            </a:r>
            <a:r>
              <a:rPr lang="en-US" dirty="0" smtClean="0"/>
              <a:t>than other English settlements with over 1,000</a:t>
            </a:r>
          </a:p>
          <a:p>
            <a:r>
              <a:rPr lang="en-US" dirty="0" smtClean="0">
                <a:solidFill>
                  <a:srgbClr val="FF0000"/>
                </a:solidFill>
              </a:rPr>
              <a:t>John Winthrop </a:t>
            </a:r>
            <a:r>
              <a:rPr lang="en-US" dirty="0" smtClean="0"/>
              <a:t>– first governor for 19 years. Helped Massachusetts prosper in fur trade, fishing, shipbuilding. “</a:t>
            </a:r>
            <a:r>
              <a:rPr lang="en-US" dirty="0" smtClean="0">
                <a:solidFill>
                  <a:srgbClr val="FF0000"/>
                </a:solidFill>
              </a:rPr>
              <a:t>City on a Hill</a:t>
            </a:r>
            <a:r>
              <a:rPr lang="en-US" dirty="0" smtClean="0"/>
              <a:t>” – model for humankind. </a:t>
            </a:r>
          </a:p>
          <a:p>
            <a:pPr>
              <a:buNone/>
            </a:pPr>
            <a:endParaRPr lang="en-US" dirty="0"/>
          </a:p>
        </p:txBody>
      </p:sp>
      <p:pic>
        <p:nvPicPr>
          <p:cNvPr id="4" name="Picture 3"/>
          <p:cNvPicPr>
            <a:picLocks noChangeAspect="1"/>
          </p:cNvPicPr>
          <p:nvPr/>
        </p:nvPicPr>
        <p:blipFill>
          <a:blip r:embed="rId2"/>
          <a:stretch>
            <a:fillRect/>
          </a:stretch>
        </p:blipFill>
        <p:spPr>
          <a:xfrm>
            <a:off x="4773163" y="1502136"/>
            <a:ext cx="4100080" cy="5355864"/>
          </a:xfrm>
          <a:prstGeom prst="rect">
            <a:avLst/>
          </a:prstGeom>
        </p:spPr>
      </p:pic>
      <p:sp>
        <p:nvSpPr>
          <p:cNvPr id="5" name="TextBox 4"/>
          <p:cNvSpPr txBox="1"/>
          <p:nvPr/>
        </p:nvSpPr>
        <p:spPr>
          <a:xfrm>
            <a:off x="232833" y="1037167"/>
            <a:ext cx="2201334" cy="380471"/>
          </a:xfrm>
          <a:prstGeom prst="rect">
            <a:avLst/>
          </a:prstGeom>
          <a:noFill/>
        </p:spPr>
        <p:txBody>
          <a:bodyPr wrap="square" rtlCol="0">
            <a:spAutoFit/>
          </a:bodyPr>
          <a:lstStyle/>
          <a:p>
            <a:r>
              <a:rPr lang="en-US" dirty="0" smtClean="0">
                <a:solidFill>
                  <a:srgbClr val="FF0000"/>
                </a:solidFill>
              </a:rPr>
              <a:t>Theme: Identity</a:t>
            </a:r>
            <a:endParaRPr lang="en-US"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1630 – Great Puritan Migration helps populate Mass. Bay Colony even more</a:t>
            </a:r>
            <a:endParaRPr lang="en-US" dirty="0"/>
          </a:p>
        </p:txBody>
      </p:sp>
      <p:pic>
        <p:nvPicPr>
          <p:cNvPr id="4" name="Content Placeholder 3"/>
          <p:cNvPicPr>
            <a:picLocks noGrp="1" noChangeAspect="1"/>
          </p:cNvPicPr>
          <p:nvPr>
            <p:ph idx="1"/>
          </p:nvPr>
        </p:nvPicPr>
        <p:blipFill>
          <a:blip r:embed="rId2"/>
          <a:srcRect l="-23554" r="-23554"/>
          <a:stretch>
            <a:fillRect/>
          </a:stretch>
        </p:blipFill>
        <p:spPr>
          <a:xfrm>
            <a:off x="-591172" y="1598302"/>
            <a:ext cx="10307048" cy="5259698"/>
          </a:xfrm>
        </p:spPr>
      </p:pic>
      <p:sp>
        <p:nvSpPr>
          <p:cNvPr id="3" name="TextBox 2"/>
          <p:cNvSpPr txBox="1"/>
          <p:nvPr/>
        </p:nvSpPr>
        <p:spPr>
          <a:xfrm>
            <a:off x="457200" y="6286500"/>
            <a:ext cx="3098800" cy="369332"/>
          </a:xfrm>
          <a:prstGeom prst="rect">
            <a:avLst/>
          </a:prstGeom>
          <a:noFill/>
        </p:spPr>
        <p:txBody>
          <a:bodyPr wrap="square" rtlCol="0">
            <a:spAutoFit/>
          </a:bodyPr>
          <a:lstStyle/>
          <a:p>
            <a:r>
              <a:rPr lang="en-US" dirty="0" smtClean="0">
                <a:solidFill>
                  <a:srgbClr val="FF0000"/>
                </a:solidFill>
              </a:rPr>
              <a:t>Theme: Demographics</a:t>
            </a:r>
            <a:endParaRPr lang="en-US" dirty="0">
              <a:solidFill>
                <a:srgbClr val="FF0000"/>
              </a:solidFill>
            </a:endParaRPr>
          </a:p>
        </p:txBody>
      </p:sp>
    </p:spTree>
    <p:extLst>
      <p:ext uri="{BB962C8B-B14F-4D97-AF65-F5344CB8AC3E}">
        <p14:creationId xmlns:p14="http://schemas.microsoft.com/office/powerpoint/2010/main" val="2900931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Building up Massachusetts Bay Colony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solidFill>
                  <a:srgbClr val="FF0000"/>
                </a:solidFill>
              </a:rPr>
              <a:t>The Franchise- </a:t>
            </a:r>
            <a:r>
              <a:rPr lang="en-US" dirty="0" smtClean="0"/>
              <a:t>given to all adult males who belong to the puritan congregation.  The </a:t>
            </a:r>
            <a:r>
              <a:rPr lang="en-US" dirty="0" err="1" smtClean="0"/>
              <a:t>unchurched</a:t>
            </a:r>
            <a:r>
              <a:rPr lang="en-US" dirty="0" smtClean="0"/>
              <a:t> and women did not get the vote</a:t>
            </a:r>
          </a:p>
          <a:p>
            <a:r>
              <a:rPr lang="en-US" dirty="0" smtClean="0"/>
              <a:t>Winthrop feared and distrusted the commons.  It wasn’t a true democracy because only the saints of the church could vote and they enforced God’s laws, even to the </a:t>
            </a:r>
            <a:r>
              <a:rPr lang="en-US" dirty="0" err="1" smtClean="0"/>
              <a:t>unchurched</a:t>
            </a:r>
            <a:r>
              <a:rPr lang="en-US" dirty="0" smtClean="0"/>
              <a:t>. </a:t>
            </a:r>
          </a:p>
          <a:p>
            <a:r>
              <a:rPr lang="en-US" dirty="0" smtClean="0"/>
              <a:t>Therefore, clergy gets really big and powerful but they aren’t allowed to hold political positions (beginning of separation of church and state).		- </a:t>
            </a:r>
            <a:r>
              <a:rPr lang="en-US" dirty="0" smtClean="0">
                <a:solidFill>
                  <a:srgbClr val="FF0000"/>
                </a:solidFill>
              </a:rPr>
              <a:t>John  Cotton</a:t>
            </a:r>
          </a:p>
          <a:p>
            <a:r>
              <a:rPr lang="en-US" dirty="0" smtClean="0"/>
              <a:t>Earned the title of “Blue Law State” because of the blue paper in which the repressive laws were printed. “You’re such a puritan.”</a:t>
            </a:r>
          </a:p>
          <a:p>
            <a:pPr lvl="2"/>
            <a:endParaRPr lang="en-US" dirty="0"/>
          </a:p>
        </p:txBody>
      </p:sp>
      <p:sp>
        <p:nvSpPr>
          <p:cNvPr id="5" name="TextBox 4"/>
          <p:cNvSpPr txBox="1"/>
          <p:nvPr/>
        </p:nvSpPr>
        <p:spPr>
          <a:xfrm>
            <a:off x="5334000" y="274638"/>
            <a:ext cx="3352800" cy="369332"/>
          </a:xfrm>
          <a:prstGeom prst="rect">
            <a:avLst/>
          </a:prstGeom>
          <a:noFill/>
        </p:spPr>
        <p:txBody>
          <a:bodyPr wrap="square" rtlCol="0">
            <a:spAutoFit/>
          </a:bodyPr>
          <a:lstStyle/>
          <a:p>
            <a:r>
              <a:rPr lang="en-US" dirty="0" smtClean="0">
                <a:solidFill>
                  <a:srgbClr val="FF0000"/>
                </a:solidFill>
              </a:rPr>
              <a:t>Theme: Have/Have </a:t>
            </a:r>
            <a:r>
              <a:rPr lang="en-US" dirty="0" err="1" smtClean="0">
                <a:solidFill>
                  <a:srgbClr val="FF0000"/>
                </a:solidFill>
              </a:rPr>
              <a:t>nots</a:t>
            </a:r>
            <a:r>
              <a:rPr lang="en-US" dirty="0" smtClean="0">
                <a:solidFill>
                  <a:srgbClr val="FF0000"/>
                </a:solidFill>
              </a:rPr>
              <a:t>, Politics</a:t>
            </a:r>
            <a:endParaRPr lang="en-US"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1084"/>
          </a:xfrm>
        </p:spPr>
        <p:txBody>
          <a:bodyPr>
            <a:normAutofit fontScale="90000"/>
          </a:bodyPr>
          <a:lstStyle/>
          <a:p>
            <a:r>
              <a:rPr lang="en-US" dirty="0" smtClean="0"/>
              <a:t>Trouble in the Bible Commonwealth</a:t>
            </a:r>
            <a:endParaRPr lang="en-US" dirty="0"/>
          </a:p>
        </p:txBody>
      </p:sp>
      <p:sp>
        <p:nvSpPr>
          <p:cNvPr id="3" name="Content Placeholder 2"/>
          <p:cNvSpPr>
            <a:spLocks noGrp="1"/>
          </p:cNvSpPr>
          <p:nvPr>
            <p:ph idx="1"/>
          </p:nvPr>
        </p:nvSpPr>
        <p:spPr>
          <a:xfrm>
            <a:off x="197057" y="1160332"/>
            <a:ext cx="4466629" cy="5495157"/>
          </a:xfrm>
        </p:spPr>
        <p:txBody>
          <a:bodyPr>
            <a:normAutofit fontScale="70000" lnSpcReduction="20000"/>
          </a:bodyPr>
          <a:lstStyle/>
          <a:p>
            <a:r>
              <a:rPr lang="en-US" dirty="0" smtClean="0">
                <a:solidFill>
                  <a:srgbClr val="FF0000"/>
                </a:solidFill>
              </a:rPr>
              <a:t>Anne Hutchinson </a:t>
            </a:r>
            <a:r>
              <a:rPr lang="en-US" dirty="0" smtClean="0"/>
              <a:t>challenged Puritan orthodoxy.  Mother of 14, strong-willed, intelligent. Went against </a:t>
            </a:r>
            <a:r>
              <a:rPr lang="en-US" dirty="0" smtClean="0">
                <a:solidFill>
                  <a:srgbClr val="FF0000"/>
                </a:solidFill>
              </a:rPr>
              <a:t>predestination</a:t>
            </a:r>
            <a:r>
              <a:rPr lang="en-US" dirty="0" smtClean="0"/>
              <a:t>.</a:t>
            </a:r>
          </a:p>
          <a:p>
            <a:r>
              <a:rPr lang="en-US" dirty="0" smtClean="0"/>
              <a:t>She was all for “</a:t>
            </a:r>
            <a:r>
              <a:rPr lang="en-US" dirty="0" smtClean="0">
                <a:solidFill>
                  <a:srgbClr val="FF0000"/>
                </a:solidFill>
              </a:rPr>
              <a:t>antinomianism</a:t>
            </a:r>
            <a:r>
              <a:rPr lang="en-US" dirty="0" smtClean="0"/>
              <a:t>” – the truly saved did not need to obey the laws of either God or man.</a:t>
            </a:r>
          </a:p>
          <a:p>
            <a:r>
              <a:rPr lang="en-US" dirty="0" smtClean="0"/>
              <a:t>Banished from Massachusetts Bay Colony and went to Rhode Island. Ended up in NY killed by Native Americans.</a:t>
            </a:r>
          </a:p>
          <a:p>
            <a:r>
              <a:rPr lang="en-US" dirty="0" smtClean="0">
                <a:solidFill>
                  <a:srgbClr val="FF0000"/>
                </a:solidFill>
              </a:rPr>
              <a:t>Roger Williams </a:t>
            </a:r>
            <a:r>
              <a:rPr lang="en-US" dirty="0" smtClean="0"/>
              <a:t>was a </a:t>
            </a:r>
            <a:r>
              <a:rPr lang="en-US" dirty="0" smtClean="0">
                <a:solidFill>
                  <a:srgbClr val="3366FF"/>
                </a:solidFill>
              </a:rPr>
              <a:t>extreme separatists</a:t>
            </a:r>
            <a:r>
              <a:rPr lang="en-US" dirty="0" smtClean="0"/>
              <a:t> and thought the puritans weren’t doing enough to separate from the Church of England.  He was banished as well. Very friendly to the Native Americans.</a:t>
            </a:r>
          </a:p>
          <a:p>
            <a:endParaRPr lang="en-US" dirty="0"/>
          </a:p>
        </p:txBody>
      </p:sp>
      <p:pic>
        <p:nvPicPr>
          <p:cNvPr id="4" name="Picture 3" descr="panne-hutchins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8710" y="1160332"/>
            <a:ext cx="4585290" cy="4157330"/>
          </a:xfrm>
          <a:prstGeom prst="rect">
            <a:avLst/>
          </a:prstGeom>
        </p:spPr>
      </p:pic>
      <p:sp>
        <p:nvSpPr>
          <p:cNvPr id="5" name="TextBox 4"/>
          <p:cNvSpPr txBox="1"/>
          <p:nvPr/>
        </p:nvSpPr>
        <p:spPr>
          <a:xfrm>
            <a:off x="4889500" y="5693833"/>
            <a:ext cx="3797300" cy="923330"/>
          </a:xfrm>
          <a:prstGeom prst="rect">
            <a:avLst/>
          </a:prstGeom>
          <a:noFill/>
        </p:spPr>
        <p:txBody>
          <a:bodyPr wrap="square" rtlCol="0">
            <a:spAutoFit/>
          </a:bodyPr>
          <a:lstStyle/>
          <a:p>
            <a:r>
              <a:rPr lang="en-US" dirty="0" smtClean="0">
                <a:solidFill>
                  <a:srgbClr val="FF0000"/>
                </a:solidFill>
              </a:rPr>
              <a:t>Themes: </a:t>
            </a:r>
            <a:r>
              <a:rPr lang="en-US" dirty="0" smtClean="0">
                <a:solidFill>
                  <a:srgbClr val="FF0000"/>
                </a:solidFill>
              </a:rPr>
              <a:t>Religion</a:t>
            </a:r>
          </a:p>
          <a:p>
            <a:endParaRPr lang="en-US" dirty="0">
              <a:solidFill>
                <a:srgbClr val="FF0000"/>
              </a:solidFill>
            </a:endParaRPr>
          </a:p>
          <a:p>
            <a:r>
              <a:rPr lang="en-US" dirty="0" smtClean="0">
                <a:solidFill>
                  <a:srgbClr val="FF0000"/>
                </a:solidFill>
              </a:rPr>
              <a:t>Anti-against  </a:t>
            </a:r>
            <a:r>
              <a:rPr lang="en-US" dirty="0" err="1" smtClean="0">
                <a:solidFill>
                  <a:srgbClr val="FF0000"/>
                </a:solidFill>
              </a:rPr>
              <a:t>Nomos</a:t>
            </a:r>
            <a:r>
              <a:rPr lang="en-US" dirty="0" smtClean="0">
                <a:solidFill>
                  <a:srgbClr val="FF0000"/>
                </a:solidFill>
              </a:rPr>
              <a:t>-Law </a:t>
            </a:r>
            <a:endParaRPr lang="en-US"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Rhode Island “Sewer”</a:t>
            </a:r>
            <a:endParaRPr lang="en-US" dirty="0"/>
          </a:p>
        </p:txBody>
      </p:sp>
      <p:sp>
        <p:nvSpPr>
          <p:cNvPr id="3" name="Content Placeholder 2"/>
          <p:cNvSpPr>
            <a:spLocks noGrp="1"/>
          </p:cNvSpPr>
          <p:nvPr>
            <p:ph idx="1"/>
          </p:nvPr>
        </p:nvSpPr>
        <p:spPr>
          <a:xfrm>
            <a:off x="0" y="4596309"/>
            <a:ext cx="9597514" cy="2216330"/>
          </a:xfrm>
        </p:spPr>
        <p:txBody>
          <a:bodyPr>
            <a:normAutofit fontScale="70000" lnSpcReduction="20000"/>
          </a:bodyPr>
          <a:lstStyle/>
          <a:p>
            <a:r>
              <a:rPr lang="en-US" dirty="0" smtClean="0"/>
              <a:t>Roger Williams escaped to Rhode Island with the help of friendly Natives. </a:t>
            </a:r>
          </a:p>
          <a:p>
            <a:r>
              <a:rPr lang="en-US" dirty="0" smtClean="0"/>
              <a:t>Established the first Baptist church and </a:t>
            </a:r>
            <a:r>
              <a:rPr lang="en-US" dirty="0" smtClean="0">
                <a:solidFill>
                  <a:srgbClr val="FF0000"/>
                </a:solidFill>
              </a:rPr>
              <a:t>established freedom of religion for Catholics and Jews.</a:t>
            </a:r>
          </a:p>
          <a:p>
            <a:r>
              <a:rPr lang="en-US" dirty="0" smtClean="0"/>
              <a:t>Soon, </a:t>
            </a:r>
            <a:r>
              <a:rPr lang="en-US" dirty="0" smtClean="0">
                <a:solidFill>
                  <a:srgbClr val="FF0000"/>
                </a:solidFill>
              </a:rPr>
              <a:t>all the unwelcomed people began to settle </a:t>
            </a:r>
            <a:r>
              <a:rPr lang="en-US" dirty="0" smtClean="0"/>
              <a:t>here and that’s what the reputation became</a:t>
            </a:r>
          </a:p>
          <a:p>
            <a:r>
              <a:rPr lang="en-US" dirty="0" smtClean="0"/>
              <a:t>Started off as a squatter colony in 1636 but finally became secured a charter from Parliament in 1644</a:t>
            </a:r>
            <a:endParaRPr lang="en-US" dirty="0"/>
          </a:p>
        </p:txBody>
      </p:sp>
      <p:pic>
        <p:nvPicPr>
          <p:cNvPr id="5" name="Picture 4" descr="Rhode_Island_in_United_States_(zoom)_(extra_close)_(US48).sv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333" y="1417638"/>
            <a:ext cx="5920046" cy="2849421"/>
          </a:xfrm>
          <a:prstGeom prst="rect">
            <a:avLst/>
          </a:prstGeom>
        </p:spPr>
      </p:pic>
      <p:sp>
        <p:nvSpPr>
          <p:cNvPr id="4" name="TextBox 3"/>
          <p:cNvSpPr txBox="1"/>
          <p:nvPr/>
        </p:nvSpPr>
        <p:spPr>
          <a:xfrm>
            <a:off x="457200" y="274638"/>
            <a:ext cx="4368800" cy="369332"/>
          </a:xfrm>
          <a:prstGeom prst="rect">
            <a:avLst/>
          </a:prstGeom>
          <a:noFill/>
        </p:spPr>
        <p:txBody>
          <a:bodyPr wrap="square" rtlCol="0">
            <a:spAutoFit/>
          </a:bodyPr>
          <a:lstStyle/>
          <a:p>
            <a:r>
              <a:rPr lang="en-US" dirty="0" smtClean="0">
                <a:solidFill>
                  <a:srgbClr val="FF0000"/>
                </a:solidFill>
              </a:rPr>
              <a:t>Theme: Identity</a:t>
            </a:r>
            <a:endParaRPr lang="en-US"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England spreads out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Bostonian Puritans, led by Thomas Hooker, went westward to </a:t>
            </a:r>
            <a:r>
              <a:rPr lang="en-US" dirty="0" smtClean="0">
                <a:solidFill>
                  <a:srgbClr val="FF0000"/>
                </a:solidFill>
              </a:rPr>
              <a:t>Hartford</a:t>
            </a:r>
            <a:r>
              <a:rPr lang="en-US" dirty="0" smtClean="0"/>
              <a:t> (Connecticut)	</a:t>
            </a:r>
          </a:p>
          <a:p>
            <a:pPr lvl="1"/>
            <a:r>
              <a:rPr lang="en-US" dirty="0" smtClean="0"/>
              <a:t>Created the </a:t>
            </a:r>
            <a:r>
              <a:rPr lang="en-US" dirty="0" smtClean="0">
                <a:solidFill>
                  <a:srgbClr val="FF0000"/>
                </a:solidFill>
              </a:rPr>
              <a:t>Fundamental Orders</a:t>
            </a:r>
            <a:r>
              <a:rPr lang="en-US" dirty="0" smtClean="0"/>
              <a:t>: citizens democratically controlled.</a:t>
            </a:r>
          </a:p>
          <a:p>
            <a:pPr lvl="1"/>
            <a:r>
              <a:rPr lang="en-US" dirty="0" smtClean="0"/>
              <a:t>Another settlement was at </a:t>
            </a:r>
            <a:r>
              <a:rPr lang="en-US" dirty="0" smtClean="0">
                <a:solidFill>
                  <a:srgbClr val="FF0000"/>
                </a:solidFill>
              </a:rPr>
              <a:t>New Haven </a:t>
            </a:r>
            <a:r>
              <a:rPr lang="en-US" dirty="0" smtClean="0"/>
              <a:t>(1638)</a:t>
            </a:r>
          </a:p>
          <a:p>
            <a:pPr lvl="1"/>
            <a:r>
              <a:rPr lang="en-US" dirty="0" smtClean="0"/>
              <a:t>Maine and New Hampshire sprung from fishing and trading activities</a:t>
            </a:r>
          </a:p>
          <a:p>
            <a:pPr lvl="1"/>
            <a:r>
              <a:rPr lang="en-US" dirty="0" smtClean="0">
                <a:solidFill>
                  <a:srgbClr val="FF0000"/>
                </a:solidFill>
              </a:rPr>
              <a:t>Pequot War</a:t>
            </a:r>
            <a:r>
              <a:rPr lang="en-US" dirty="0" smtClean="0"/>
              <a:t>: hostilities explode between English/</a:t>
            </a:r>
            <a:r>
              <a:rPr lang="en-US" dirty="0" err="1" smtClean="0"/>
              <a:t>Naragansett</a:t>
            </a:r>
            <a:r>
              <a:rPr lang="en-US" dirty="0" smtClean="0"/>
              <a:t>  vs. </a:t>
            </a:r>
            <a:r>
              <a:rPr lang="en-US" dirty="0" err="1" smtClean="0"/>
              <a:t>pequot</a:t>
            </a:r>
            <a:r>
              <a:rPr lang="en-US" dirty="0" smtClean="0"/>
              <a:t> as they expand west into </a:t>
            </a:r>
            <a:r>
              <a:rPr lang="en-US" dirty="0" err="1" smtClean="0"/>
              <a:t>connecticut</a:t>
            </a:r>
            <a:endParaRPr lang="en-US" dirty="0" smtClean="0"/>
          </a:p>
          <a:p>
            <a:pPr lvl="1"/>
            <a:r>
              <a:rPr lang="en-US" dirty="0" smtClean="0"/>
              <a:t>A </a:t>
            </a:r>
            <a:r>
              <a:rPr lang="en-US" dirty="0" smtClean="0">
                <a:solidFill>
                  <a:srgbClr val="FF0000"/>
                </a:solidFill>
              </a:rPr>
              <a:t>pan-</a:t>
            </a:r>
            <a:r>
              <a:rPr lang="en-US" dirty="0" err="1" smtClean="0">
                <a:solidFill>
                  <a:srgbClr val="FF0000"/>
                </a:solidFill>
              </a:rPr>
              <a:t>indian</a:t>
            </a:r>
            <a:r>
              <a:rPr lang="en-US" dirty="0" smtClean="0">
                <a:solidFill>
                  <a:srgbClr val="FF0000"/>
                </a:solidFill>
              </a:rPr>
              <a:t> alliance </a:t>
            </a:r>
            <a:r>
              <a:rPr lang="en-US" dirty="0" smtClean="0"/>
              <a:t>created under </a:t>
            </a:r>
            <a:r>
              <a:rPr lang="en-US" dirty="0" err="1" smtClean="0"/>
              <a:t>Metacom</a:t>
            </a:r>
            <a:r>
              <a:rPr lang="en-US" dirty="0" smtClean="0"/>
              <a:t>, to attack English villages.</a:t>
            </a:r>
          </a:p>
          <a:p>
            <a:pPr lvl="1"/>
            <a:endParaRPr lang="en-US" dirty="0" smtClean="0"/>
          </a:p>
          <a:p>
            <a:endParaRPr lang="en-US" dirty="0"/>
          </a:p>
        </p:txBody>
      </p:sp>
      <p:sp>
        <p:nvSpPr>
          <p:cNvPr id="4" name="TextBox 3"/>
          <p:cNvSpPr txBox="1"/>
          <p:nvPr/>
        </p:nvSpPr>
        <p:spPr>
          <a:xfrm>
            <a:off x="457200" y="274638"/>
            <a:ext cx="6104467" cy="369332"/>
          </a:xfrm>
          <a:prstGeom prst="rect">
            <a:avLst/>
          </a:prstGeom>
          <a:noFill/>
        </p:spPr>
        <p:txBody>
          <a:bodyPr wrap="square" rtlCol="0">
            <a:spAutoFit/>
          </a:bodyPr>
          <a:lstStyle/>
          <a:p>
            <a:r>
              <a:rPr lang="en-US" dirty="0" smtClean="0">
                <a:solidFill>
                  <a:srgbClr val="FF0000"/>
                </a:solidFill>
              </a:rPr>
              <a:t>Theme: War/</a:t>
            </a:r>
            <a:r>
              <a:rPr lang="en-US" dirty="0" smtClean="0">
                <a:solidFill>
                  <a:srgbClr val="FF0000"/>
                </a:solidFill>
              </a:rPr>
              <a:t>Diplomacy, politics/citizenship, </a:t>
            </a:r>
            <a:endParaRPr lang="en-US"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9351"/>
          </a:xfrm>
        </p:spPr>
        <p:txBody>
          <a:bodyPr>
            <a:normAutofit fontScale="90000"/>
          </a:bodyPr>
          <a:lstStyle/>
          <a:p>
            <a:r>
              <a:rPr lang="en-US" dirty="0" smtClean="0"/>
              <a:t>Colonial Unity</a:t>
            </a:r>
            <a:endParaRPr lang="en-US" dirty="0"/>
          </a:p>
        </p:txBody>
      </p:sp>
      <p:sp>
        <p:nvSpPr>
          <p:cNvPr id="3" name="Content Placeholder 2"/>
          <p:cNvSpPr>
            <a:spLocks noGrp="1"/>
          </p:cNvSpPr>
          <p:nvPr>
            <p:ph idx="1"/>
          </p:nvPr>
        </p:nvSpPr>
        <p:spPr>
          <a:xfrm>
            <a:off x="153268" y="1182224"/>
            <a:ext cx="4488524" cy="5675775"/>
          </a:xfrm>
        </p:spPr>
        <p:txBody>
          <a:bodyPr>
            <a:normAutofit fontScale="70000" lnSpcReduction="20000"/>
          </a:bodyPr>
          <a:lstStyle/>
          <a:p>
            <a:r>
              <a:rPr lang="en-US" dirty="0" smtClean="0"/>
              <a:t>Four colonies band to form </a:t>
            </a:r>
            <a:r>
              <a:rPr lang="en-US" dirty="0" smtClean="0">
                <a:solidFill>
                  <a:srgbClr val="FF0000"/>
                </a:solidFill>
              </a:rPr>
              <a:t>NEW ENGLAND</a:t>
            </a:r>
            <a:r>
              <a:rPr lang="en-US" dirty="0" smtClean="0"/>
              <a:t>: bay colony, Plymouth, and two Connecticut settlements.  Rhode Island and Maine rejected because they have too many “heretics” and “undesirables.”  Later east/west jersey, and New York join.</a:t>
            </a:r>
          </a:p>
          <a:p>
            <a:r>
              <a:rPr lang="en-US" dirty="0" smtClean="0"/>
              <a:t>Purpose: to defend against enemies like Natives, French, and Dutch</a:t>
            </a:r>
          </a:p>
          <a:p>
            <a:r>
              <a:rPr lang="en-US" dirty="0" smtClean="0"/>
              <a:t>When there were issues within England, the colonies were almost autonomous. But with Charles II back on the throne, the micromanaging is back and colonists hate it!</a:t>
            </a:r>
          </a:p>
          <a:p>
            <a:endParaRPr lang="en-US" dirty="0"/>
          </a:p>
        </p:txBody>
      </p:sp>
      <p:pic>
        <p:nvPicPr>
          <p:cNvPr id="4" name="Picture 3" descr="NewEngland colonies.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1790" y="1003989"/>
            <a:ext cx="4502209" cy="5651500"/>
          </a:xfrm>
          <a:prstGeom prst="rect">
            <a:avLst/>
          </a:prstGeom>
        </p:spPr>
      </p:pic>
      <p:sp>
        <p:nvSpPr>
          <p:cNvPr id="5" name="TextBox 4"/>
          <p:cNvSpPr txBox="1"/>
          <p:nvPr/>
        </p:nvSpPr>
        <p:spPr>
          <a:xfrm>
            <a:off x="153268" y="274638"/>
            <a:ext cx="3529732" cy="646331"/>
          </a:xfrm>
          <a:prstGeom prst="rect">
            <a:avLst/>
          </a:prstGeom>
          <a:noFill/>
        </p:spPr>
        <p:txBody>
          <a:bodyPr wrap="square" rtlCol="0">
            <a:spAutoFit/>
          </a:bodyPr>
          <a:lstStyle/>
          <a:p>
            <a:r>
              <a:rPr lang="en-US" dirty="0" smtClean="0">
                <a:solidFill>
                  <a:srgbClr val="FF0000"/>
                </a:solidFill>
              </a:rPr>
              <a:t>Theme: Identity, War/</a:t>
            </a:r>
            <a:r>
              <a:rPr lang="en-US" dirty="0" smtClean="0">
                <a:solidFill>
                  <a:srgbClr val="FF0000"/>
                </a:solidFill>
              </a:rPr>
              <a:t>Diplomac</a:t>
            </a:r>
            <a:r>
              <a:rPr lang="en-US" dirty="0" smtClean="0"/>
              <a:t>y,</a:t>
            </a:r>
          </a:p>
          <a:p>
            <a:r>
              <a:rPr lang="en-US" dirty="0" smtClean="0">
                <a:solidFill>
                  <a:srgbClr val="FF0000"/>
                </a:solidFill>
              </a:rPr>
              <a:t>Politics/citizenship</a:t>
            </a:r>
            <a:endParaRPr lang="en-US"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first real American revolution</a:t>
            </a:r>
            <a:endParaRPr lang="en-US" dirty="0"/>
          </a:p>
        </p:txBody>
      </p:sp>
      <p:sp>
        <p:nvSpPr>
          <p:cNvPr id="3" name="Content Placeholder 2"/>
          <p:cNvSpPr>
            <a:spLocks noGrp="1"/>
          </p:cNvSpPr>
          <p:nvPr>
            <p:ph idx="1"/>
          </p:nvPr>
        </p:nvSpPr>
        <p:spPr>
          <a:xfrm>
            <a:off x="457200" y="1600200"/>
            <a:ext cx="8229600" cy="4847079"/>
          </a:xfrm>
        </p:spPr>
        <p:txBody>
          <a:bodyPr>
            <a:normAutofit fontScale="77500" lnSpcReduction="20000"/>
          </a:bodyPr>
          <a:lstStyle/>
          <a:p>
            <a:r>
              <a:rPr lang="en-US" dirty="0" smtClean="0"/>
              <a:t>King George II sets up a </a:t>
            </a:r>
            <a:r>
              <a:rPr lang="en-US" dirty="0" smtClean="0">
                <a:solidFill>
                  <a:srgbClr val="FF0000"/>
                </a:solidFill>
              </a:rPr>
              <a:t>Dominion of England </a:t>
            </a:r>
            <a:r>
              <a:rPr lang="en-US" dirty="0" smtClean="0"/>
              <a:t>in the colonies for the purpose of micromanaging and making sure the King knows more about the daily lives and transactions of the colonies. </a:t>
            </a:r>
          </a:p>
          <a:p>
            <a:r>
              <a:rPr lang="en-US" dirty="0" smtClean="0"/>
              <a:t>Led by </a:t>
            </a:r>
            <a:r>
              <a:rPr lang="en-US" dirty="0" smtClean="0">
                <a:solidFill>
                  <a:srgbClr val="FF0000"/>
                </a:solidFill>
              </a:rPr>
              <a:t>Sir Edmund Andros </a:t>
            </a:r>
            <a:r>
              <a:rPr lang="en-US" dirty="0" smtClean="0"/>
              <a:t>who brought British soldiers who were cussing, drinking, and being noisy in the Bible Commonwealth. </a:t>
            </a:r>
          </a:p>
          <a:p>
            <a:r>
              <a:rPr lang="en-US" dirty="0" smtClean="0"/>
              <a:t>Americans hated the confinement by all the new laws created, </a:t>
            </a:r>
            <a:r>
              <a:rPr lang="en-US" dirty="0" err="1" smtClean="0"/>
              <a:t>esp</a:t>
            </a:r>
            <a:r>
              <a:rPr lang="en-US" dirty="0" smtClean="0"/>
              <a:t> the Navigation Laws.</a:t>
            </a:r>
          </a:p>
          <a:p>
            <a:r>
              <a:rPr lang="en-US" dirty="0" smtClean="0"/>
              <a:t>In Old England, the </a:t>
            </a:r>
            <a:r>
              <a:rPr lang="en-US" dirty="0" smtClean="0">
                <a:solidFill>
                  <a:srgbClr val="FF0000"/>
                </a:solidFill>
              </a:rPr>
              <a:t>Glorious Revolution</a:t>
            </a:r>
            <a:r>
              <a:rPr lang="en-US" dirty="0" smtClean="0"/>
              <a:t> occurred in which the people James II and enthroned William III and Mary.  When this news arrived to New England, the colonists were amped and rose against Andros who escaped in women’s clothing</a:t>
            </a:r>
            <a:endParaRPr lang="en-US" dirty="0"/>
          </a:p>
        </p:txBody>
      </p:sp>
      <p:sp>
        <p:nvSpPr>
          <p:cNvPr id="4" name="TextBox 3"/>
          <p:cNvSpPr txBox="1"/>
          <p:nvPr/>
        </p:nvSpPr>
        <p:spPr>
          <a:xfrm>
            <a:off x="457200" y="274638"/>
            <a:ext cx="7607300" cy="369332"/>
          </a:xfrm>
          <a:prstGeom prst="rect">
            <a:avLst/>
          </a:prstGeom>
          <a:noFill/>
        </p:spPr>
        <p:txBody>
          <a:bodyPr wrap="square" rtlCol="0">
            <a:spAutoFit/>
          </a:bodyPr>
          <a:lstStyle/>
          <a:p>
            <a:r>
              <a:rPr lang="en-US" dirty="0" smtClean="0">
                <a:solidFill>
                  <a:srgbClr val="FF0000"/>
                </a:solidFill>
              </a:rPr>
              <a:t>Themes: globalization, politics</a:t>
            </a:r>
            <a:endParaRPr lang="en-US"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Dutch in America</a:t>
            </a:r>
            <a:endParaRPr lang="en-US" dirty="0"/>
          </a:p>
        </p:txBody>
      </p:sp>
      <p:sp>
        <p:nvSpPr>
          <p:cNvPr id="3" name="Content Placeholder 2"/>
          <p:cNvSpPr>
            <a:spLocks noGrp="1"/>
          </p:cNvSpPr>
          <p:nvPr>
            <p:ph idx="1"/>
          </p:nvPr>
        </p:nvSpPr>
        <p:spPr/>
        <p:txBody>
          <a:bodyPr/>
          <a:lstStyle/>
          <a:p>
            <a:r>
              <a:rPr lang="en-US" dirty="0" smtClean="0"/>
              <a:t>Netherlands hired Henry</a:t>
            </a:r>
            <a:r>
              <a:rPr lang="en-US" dirty="0" smtClean="0">
                <a:solidFill>
                  <a:srgbClr val="FF0000"/>
                </a:solidFill>
              </a:rPr>
              <a:t> </a:t>
            </a:r>
            <a:r>
              <a:rPr lang="en-US" dirty="0" smtClean="0"/>
              <a:t>Hudson to venture into the Delaware Bay and New York Bay and then to Hudson River.</a:t>
            </a:r>
          </a:p>
          <a:p>
            <a:r>
              <a:rPr lang="en-US" dirty="0" smtClean="0"/>
              <a:t>Dutch West India Company had enterprises in Caribbean</a:t>
            </a:r>
          </a:p>
          <a:p>
            <a:r>
              <a:rPr lang="en-US" dirty="0" smtClean="0"/>
              <a:t>New Netherland was planted off the Hudson</a:t>
            </a:r>
            <a:endParaRPr lang="en-US" dirty="0"/>
          </a:p>
        </p:txBody>
      </p:sp>
      <p:sp>
        <p:nvSpPr>
          <p:cNvPr id="5" name="TextBox 4"/>
          <p:cNvSpPr txBox="1"/>
          <p:nvPr/>
        </p:nvSpPr>
        <p:spPr>
          <a:xfrm>
            <a:off x="635000" y="5926667"/>
            <a:ext cx="5736167" cy="369332"/>
          </a:xfrm>
          <a:prstGeom prst="rect">
            <a:avLst/>
          </a:prstGeom>
          <a:noFill/>
        </p:spPr>
        <p:txBody>
          <a:bodyPr wrap="square" rtlCol="0">
            <a:spAutoFit/>
          </a:bodyPr>
          <a:lstStyle/>
          <a:p>
            <a:r>
              <a:rPr lang="en-US" dirty="0" smtClean="0">
                <a:solidFill>
                  <a:srgbClr val="FF0000"/>
                </a:solidFill>
              </a:rPr>
              <a:t>Themes: identity, diversity</a:t>
            </a:r>
            <a:endParaRPr lang="en-US"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Dutch Residues in NY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New Netherland lay under the shadow of English colonies. They were surrounded by New England immigrants and NE peeps made up more than half of New Netherland’s 10,000 population.</a:t>
            </a:r>
          </a:p>
          <a:p>
            <a:r>
              <a:rPr lang="en-US" dirty="0" smtClean="0"/>
              <a:t>English regarded the Dutch as intruders.  Charles II granted the area to his bro, Duke of York.  An English squadron appears off the coast and PETER STUYVESANT surrenders without a shot</a:t>
            </a:r>
          </a:p>
          <a:p>
            <a:r>
              <a:rPr lang="en-US" dirty="0" smtClean="0"/>
              <a:t>New Amsterdam renamed New York.  England gained a great harbor and the Hudson penetrating the interior.  SHHHHAWING!</a:t>
            </a:r>
          </a:p>
          <a:p>
            <a:r>
              <a:rPr lang="en-US" dirty="0" smtClean="0"/>
              <a:t>England now owns from Maine all the way down to the Carolinas.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Dutch residues (continued)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Harlem (Haarlem)</a:t>
            </a:r>
          </a:p>
          <a:p>
            <a:r>
              <a:rPr lang="en-US" dirty="0" smtClean="0"/>
              <a:t>Brooklyn (</a:t>
            </a:r>
            <a:r>
              <a:rPr lang="en-US" dirty="0" err="1" smtClean="0"/>
              <a:t>Breuckelen</a:t>
            </a:r>
            <a:r>
              <a:rPr lang="en-US" dirty="0" smtClean="0"/>
              <a:t>)</a:t>
            </a:r>
          </a:p>
          <a:p>
            <a:r>
              <a:rPr lang="en-US" dirty="0" smtClean="0"/>
              <a:t>Hell Gate (</a:t>
            </a:r>
            <a:r>
              <a:rPr lang="en-US" dirty="0" err="1" smtClean="0"/>
              <a:t>Hellegat</a:t>
            </a:r>
            <a:r>
              <a:rPr lang="en-US" dirty="0" smtClean="0"/>
              <a:t>)</a:t>
            </a:r>
          </a:p>
          <a:p>
            <a:r>
              <a:rPr lang="en-US" dirty="0" smtClean="0"/>
              <a:t>Gambrel-roofed architecture</a:t>
            </a:r>
          </a:p>
          <a:p>
            <a:r>
              <a:rPr lang="en-US" dirty="0" smtClean="0"/>
              <a:t>Easter eggs</a:t>
            </a:r>
          </a:p>
          <a:p>
            <a:r>
              <a:rPr lang="en-US" dirty="0" smtClean="0"/>
              <a:t>Santa Claus</a:t>
            </a:r>
          </a:p>
          <a:p>
            <a:r>
              <a:rPr lang="en-US" dirty="0" smtClean="0"/>
              <a:t>Waffles</a:t>
            </a:r>
          </a:p>
          <a:p>
            <a:r>
              <a:rPr lang="en-US" dirty="0" smtClean="0"/>
              <a:t>Sauerkraut</a:t>
            </a:r>
          </a:p>
          <a:p>
            <a:r>
              <a:rPr lang="en-US" dirty="0" smtClean="0"/>
              <a:t>Bowling</a:t>
            </a:r>
          </a:p>
          <a:p>
            <a:r>
              <a:rPr lang="en-US" dirty="0" smtClean="0"/>
              <a:t>Sleighing, skating, </a:t>
            </a:r>
            <a:r>
              <a:rPr lang="en-US" dirty="0" err="1" smtClean="0"/>
              <a:t>kolf</a:t>
            </a:r>
            <a:r>
              <a:rPr lang="en-US" dirty="0" smtClean="0"/>
              <a:t> (golf)</a:t>
            </a:r>
            <a:endParaRPr lang="en-US" dirty="0"/>
          </a:p>
        </p:txBody>
      </p:sp>
      <p:sp>
        <p:nvSpPr>
          <p:cNvPr id="4" name="TextBox 3"/>
          <p:cNvSpPr txBox="1"/>
          <p:nvPr/>
        </p:nvSpPr>
        <p:spPr>
          <a:xfrm>
            <a:off x="5778500" y="3492500"/>
            <a:ext cx="3365500" cy="369332"/>
          </a:xfrm>
          <a:prstGeom prst="rect">
            <a:avLst/>
          </a:prstGeom>
          <a:noFill/>
        </p:spPr>
        <p:txBody>
          <a:bodyPr wrap="square" rtlCol="0">
            <a:spAutoFit/>
          </a:bodyPr>
          <a:lstStyle/>
          <a:p>
            <a:r>
              <a:rPr lang="en-US" dirty="0" smtClean="0">
                <a:solidFill>
                  <a:srgbClr val="FF0000"/>
                </a:solidFill>
              </a:rPr>
              <a:t>Theme: Identity, Diversity</a:t>
            </a:r>
            <a:endParaRPr lang="en-US" dirty="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427633" cy="635529"/>
          </a:xfrm>
        </p:spPr>
        <p:txBody>
          <a:bodyPr>
            <a:normAutofit fontScale="90000"/>
          </a:bodyPr>
          <a:lstStyle/>
          <a:p>
            <a:r>
              <a:rPr lang="en-US" dirty="0" smtClean="0"/>
              <a:t>Penn’s Holy Experiment in Pennsylvania</a:t>
            </a:r>
            <a:endParaRPr lang="en-US" dirty="0"/>
          </a:p>
        </p:txBody>
      </p:sp>
      <p:sp>
        <p:nvSpPr>
          <p:cNvPr id="3" name="Content Placeholder 2"/>
          <p:cNvSpPr>
            <a:spLocks noGrp="1"/>
          </p:cNvSpPr>
          <p:nvPr>
            <p:ph idx="1"/>
          </p:nvPr>
        </p:nvSpPr>
        <p:spPr>
          <a:xfrm>
            <a:off x="0" y="4233333"/>
            <a:ext cx="8686800" cy="2476500"/>
          </a:xfrm>
        </p:spPr>
        <p:txBody>
          <a:bodyPr>
            <a:normAutofit fontScale="70000" lnSpcReduction="20000"/>
          </a:bodyPr>
          <a:lstStyle/>
          <a:p>
            <a:r>
              <a:rPr lang="en-US" dirty="0" smtClean="0"/>
              <a:t>New group of dissenters rose in New England (NE) called </a:t>
            </a:r>
            <a:r>
              <a:rPr lang="en-US" dirty="0" err="1" smtClean="0"/>
              <a:t>quakers</a:t>
            </a:r>
            <a:r>
              <a:rPr lang="en-US" dirty="0" smtClean="0"/>
              <a:t>.  They “quaked” under deep religious emotions. AKA </a:t>
            </a:r>
            <a:r>
              <a:rPr lang="en-US" dirty="0" smtClean="0">
                <a:solidFill>
                  <a:schemeClr val="accent2"/>
                </a:solidFill>
              </a:rPr>
              <a:t>Religious Society of </a:t>
            </a:r>
            <a:r>
              <a:rPr lang="en-US" dirty="0" smtClean="0">
                <a:solidFill>
                  <a:schemeClr val="accent2"/>
                </a:solidFill>
              </a:rPr>
              <a:t>Friends  NOT INTO THE “SHOW”    Establishes Religious/Civil Liberty</a:t>
            </a:r>
            <a:endParaRPr lang="en-US" dirty="0" smtClean="0">
              <a:solidFill>
                <a:schemeClr val="accent2"/>
              </a:solidFill>
            </a:endParaRPr>
          </a:p>
          <a:p>
            <a:r>
              <a:rPr lang="en-US" dirty="0" smtClean="0"/>
              <a:t>Refused to support Church of England </a:t>
            </a:r>
            <a:r>
              <a:rPr lang="en-US" dirty="0" err="1" smtClean="0"/>
              <a:t>w</a:t>
            </a:r>
            <a:r>
              <a:rPr lang="en-US" dirty="0" smtClean="0"/>
              <a:t>/ taxes</a:t>
            </a:r>
          </a:p>
          <a:p>
            <a:r>
              <a:rPr lang="en-US" dirty="0" smtClean="0"/>
              <a:t>No paid clergy, spoke up when moved, wouldn’t take an oath, treated everyone the same, people of deep conviction, hated warfare and military services, for passive resistance, simple, devoted, democratic people, wanted religious and civic freedom</a:t>
            </a:r>
          </a:p>
          <a:p>
            <a:endParaRPr lang="en-US" dirty="0"/>
          </a:p>
        </p:txBody>
      </p:sp>
      <p:pic>
        <p:nvPicPr>
          <p:cNvPr id="4" name="Picture 3" descr="QuakerOat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700193"/>
            <a:ext cx="3302000" cy="3533140"/>
          </a:xfrm>
          <a:prstGeom prst="rect">
            <a:avLst/>
          </a:prstGeom>
        </p:spPr>
      </p:pic>
      <p:pic>
        <p:nvPicPr>
          <p:cNvPr id="5" name="Picture 4" descr="ColonialQuaker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9200" y="764117"/>
            <a:ext cx="5370303" cy="346921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William Penn</a:t>
            </a:r>
            <a:endParaRPr lang="en-US" dirty="0"/>
          </a:p>
        </p:txBody>
      </p:sp>
      <p:sp>
        <p:nvSpPr>
          <p:cNvPr id="3" name="Content Placeholder 2"/>
          <p:cNvSpPr>
            <a:spLocks noGrp="1"/>
          </p:cNvSpPr>
          <p:nvPr>
            <p:ph idx="1"/>
          </p:nvPr>
        </p:nvSpPr>
        <p:spPr>
          <a:xfrm>
            <a:off x="0" y="1417638"/>
            <a:ext cx="4318000" cy="5630862"/>
          </a:xfrm>
        </p:spPr>
        <p:txBody>
          <a:bodyPr>
            <a:normAutofit fontScale="70000" lnSpcReduction="20000"/>
          </a:bodyPr>
          <a:lstStyle/>
          <a:p>
            <a:r>
              <a:rPr lang="en-US" dirty="0" smtClean="0"/>
              <a:t>Well born </a:t>
            </a:r>
            <a:r>
              <a:rPr lang="en-US" dirty="0" err="1" smtClean="0"/>
              <a:t>englishman</a:t>
            </a:r>
            <a:r>
              <a:rPr lang="en-US" dirty="0" smtClean="0"/>
              <a:t> was attracted to </a:t>
            </a:r>
            <a:r>
              <a:rPr lang="en-US" dirty="0" err="1" smtClean="0"/>
              <a:t>quaker</a:t>
            </a:r>
            <a:r>
              <a:rPr lang="en-US" dirty="0" smtClean="0"/>
              <a:t> faith at 16 years of age</a:t>
            </a:r>
          </a:p>
          <a:p>
            <a:r>
              <a:rPr lang="en-US" dirty="0" smtClean="0"/>
              <a:t>Even through persecution from parents, he continued in his faith. Many </a:t>
            </a:r>
            <a:r>
              <a:rPr lang="en-US" dirty="0" err="1" smtClean="0"/>
              <a:t>quakers</a:t>
            </a:r>
            <a:r>
              <a:rPr lang="en-US" dirty="0" smtClean="0"/>
              <a:t> endured cruel treatment, and were fined, flogged, or cast into prisons.</a:t>
            </a:r>
          </a:p>
          <a:p>
            <a:r>
              <a:rPr lang="en-US" dirty="0" smtClean="0"/>
              <a:t>Wanted to find an asylum for his people, he secured an </a:t>
            </a:r>
            <a:r>
              <a:rPr lang="en-US" dirty="0" smtClean="0">
                <a:solidFill>
                  <a:srgbClr val="FF0000"/>
                </a:solidFill>
              </a:rPr>
              <a:t>immense land grant owed to his deceased father by the king. </a:t>
            </a:r>
            <a:r>
              <a:rPr lang="en-US" dirty="0" smtClean="0"/>
              <a:t> He then promoted the land heavily through pamphlets.  Was looking for forward-looking spirits and good citizens, including carpenters, masons, shoemakers, and other manual workers.  </a:t>
            </a:r>
          </a:p>
          <a:p>
            <a:endParaRPr lang="en-US" dirty="0"/>
          </a:p>
        </p:txBody>
      </p:sp>
      <p:pic>
        <p:nvPicPr>
          <p:cNvPr id="4" name="Picture 3" descr="William-Penn-in-Armo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2943" y="1417638"/>
            <a:ext cx="4073857" cy="487225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Quaker Pennsylvania and it’s neighbors</a:t>
            </a:r>
            <a:endParaRPr lang="en-US" dirty="0"/>
          </a:p>
        </p:txBody>
      </p:sp>
      <p:sp>
        <p:nvSpPr>
          <p:cNvPr id="3" name="Content Placeholder 2"/>
          <p:cNvSpPr>
            <a:spLocks noGrp="1"/>
          </p:cNvSpPr>
          <p:nvPr>
            <p:ph idx="1"/>
          </p:nvPr>
        </p:nvSpPr>
        <p:spPr>
          <a:xfrm>
            <a:off x="457200" y="1600200"/>
            <a:ext cx="8229600" cy="5040360"/>
          </a:xfrm>
        </p:spPr>
        <p:txBody>
          <a:bodyPr>
            <a:normAutofit fontScale="62500" lnSpcReduction="20000"/>
          </a:bodyPr>
          <a:lstStyle/>
          <a:p>
            <a:r>
              <a:rPr lang="en-US" dirty="0" smtClean="0"/>
              <a:t>Penn launched his colony in 1681.  There were tons of “squatters” on the land already (Dutch, Swedish, English, Welsh).  Philadelphia meant “brotherly love” in Greek and was a well-planned city with wide, attractive seats.</a:t>
            </a:r>
          </a:p>
          <a:p>
            <a:r>
              <a:rPr lang="en-US" dirty="0" smtClean="0"/>
              <a:t>Penn bought land from the Natives like Chief Tammany.  </a:t>
            </a:r>
            <a:r>
              <a:rPr lang="en-US" dirty="0" smtClean="0">
                <a:solidFill>
                  <a:schemeClr val="accent2"/>
                </a:solidFill>
              </a:rPr>
              <a:t>Quakers treated Natives well, so they could walk around unarmed</a:t>
            </a:r>
            <a:r>
              <a:rPr lang="en-US" dirty="0" smtClean="0"/>
              <a:t>. Some Southern tribes even moved to Pennsylvania to seek the Quaker haven.</a:t>
            </a:r>
          </a:p>
          <a:p>
            <a:r>
              <a:rPr lang="en-US" dirty="0" smtClean="0"/>
              <a:t>But the Quakers were also very tolerant to whoever moved in the area.  Those immigrants (Scots-Irish) weren’t nice to the Natives and undermined the good relationships built</a:t>
            </a:r>
          </a:p>
          <a:p>
            <a:r>
              <a:rPr lang="en-US" dirty="0" smtClean="0"/>
              <a:t>The regime was liberal and had a representative assembly chosen by land owners. Freedom of worship guaranteed.  Death penalty only for murders or treason.</a:t>
            </a:r>
          </a:p>
          <a:p>
            <a:r>
              <a:rPr lang="en-US" dirty="0" smtClean="0"/>
              <a:t>No provision for military defense, no restrictions on immigrants, strong dislike for black slavery.  This attracted a rich mix of ethnic groups. </a:t>
            </a:r>
          </a:p>
          <a:p>
            <a:r>
              <a:rPr lang="en-US" dirty="0" smtClean="0">
                <a:solidFill>
                  <a:schemeClr val="accent2"/>
                </a:solidFill>
              </a:rPr>
              <a:t>“Blue Laws</a:t>
            </a:r>
            <a:r>
              <a:rPr lang="en-US" dirty="0" smtClean="0"/>
              <a:t>” still prohibited “ungodly revelers”, stage plays, playing cards, dice, games, and excessive hilarity.</a:t>
            </a:r>
          </a:p>
          <a:p>
            <a:r>
              <a:rPr lang="en-US" dirty="0" smtClean="0"/>
              <a:t>William Penn only spent 4 years in Pennsylvania and died full of sorrows</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Pennsylvania’s Neighbors</a:t>
            </a:r>
            <a:endParaRPr lang="en-US" dirty="0"/>
          </a:p>
        </p:txBody>
      </p:sp>
      <p:sp>
        <p:nvSpPr>
          <p:cNvPr id="3" name="Content Placeholder 2"/>
          <p:cNvSpPr>
            <a:spLocks noGrp="1"/>
          </p:cNvSpPr>
          <p:nvPr>
            <p:ph idx="1"/>
          </p:nvPr>
        </p:nvSpPr>
        <p:spPr/>
        <p:txBody>
          <a:bodyPr/>
          <a:lstStyle/>
          <a:p>
            <a:r>
              <a:rPr lang="en-US" dirty="0" smtClean="0"/>
              <a:t>Small Quaker settlements flourished next door.  New Jersey was sold to a group of </a:t>
            </a:r>
            <a:r>
              <a:rPr lang="en-US" dirty="0"/>
              <a:t>Q</a:t>
            </a:r>
            <a:r>
              <a:rPr lang="en-US" dirty="0" smtClean="0"/>
              <a:t>uakers. Delaware had Quakers and remained under the governorship of Pennsylvania.</a:t>
            </a:r>
          </a:p>
          <a:p>
            <a:pPr>
              <a:buNone/>
            </a:pP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571500"/>
          </a:xfrm>
        </p:spPr>
        <p:txBody>
          <a:bodyPr>
            <a:normAutofit fontScale="90000"/>
          </a:bodyPr>
          <a:lstStyle/>
          <a:p>
            <a:r>
              <a:rPr lang="en-US" dirty="0" smtClean="0"/>
              <a:t>The Middle Colonies</a:t>
            </a:r>
            <a:endParaRPr lang="en-US" dirty="0"/>
          </a:p>
        </p:txBody>
      </p:sp>
      <p:sp>
        <p:nvSpPr>
          <p:cNvPr id="3" name="Content Placeholder 2"/>
          <p:cNvSpPr>
            <a:spLocks noGrp="1"/>
          </p:cNvSpPr>
          <p:nvPr>
            <p:ph idx="1"/>
          </p:nvPr>
        </p:nvSpPr>
        <p:spPr>
          <a:xfrm>
            <a:off x="0" y="4614332"/>
            <a:ext cx="8686800" cy="2243667"/>
          </a:xfrm>
        </p:spPr>
        <p:txBody>
          <a:bodyPr>
            <a:normAutofit fontScale="47500" lnSpcReduction="20000"/>
          </a:bodyPr>
          <a:lstStyle/>
          <a:p>
            <a:r>
              <a:rPr lang="en-US" dirty="0" smtClean="0">
                <a:solidFill>
                  <a:srgbClr val="FF0000"/>
                </a:solidFill>
              </a:rPr>
              <a:t>NY, NJ, Delaware, and Pennsylvania:  </a:t>
            </a:r>
            <a:r>
              <a:rPr lang="en-US" dirty="0" smtClean="0"/>
              <a:t>fertile soil and expanse of land was broad, known as the “Bread colonies” because of heavy exports of grain, had great rivers (Susquehanna, Delaware, and Hudson), virginal forests for lumbering and shipbuilding, deep river estuaries for commerce and seaports like NY and </a:t>
            </a:r>
            <a:r>
              <a:rPr lang="en-US" dirty="0" err="1" smtClean="0"/>
              <a:t>Philadephia</a:t>
            </a:r>
            <a:r>
              <a:rPr lang="en-US" dirty="0" smtClean="0"/>
              <a:t>.  </a:t>
            </a:r>
          </a:p>
          <a:p>
            <a:r>
              <a:rPr lang="en-US" dirty="0" smtClean="0"/>
              <a:t>The middle colonies are in between NE and Southern plantations. South had large farms. NE had small-farms.  </a:t>
            </a:r>
          </a:p>
          <a:p>
            <a:r>
              <a:rPr lang="en-US" dirty="0" smtClean="0"/>
              <a:t>Middle colonies were more ethnically mixed, had more religious tolerance.</a:t>
            </a:r>
          </a:p>
          <a:p>
            <a:r>
              <a:rPr lang="en-US" dirty="0" smtClean="0"/>
              <a:t>Generally, the British had a hands-off policy, leaving colonists fashion their own local governments, run churches, and develop trade.  The colonies weren’t just surviving.  They were now thriving removed from the </a:t>
            </a:r>
            <a:r>
              <a:rPr lang="en-US" dirty="0" err="1" smtClean="0"/>
              <a:t>MUTHAland</a:t>
            </a:r>
            <a:r>
              <a:rPr lang="en-US" dirty="0" smtClean="0"/>
              <a:t>.</a:t>
            </a:r>
          </a:p>
          <a:p>
            <a:pPr>
              <a:buNone/>
            </a:pPr>
            <a:endParaRPr lang="en-US" dirty="0" smtClean="0"/>
          </a:p>
        </p:txBody>
      </p:sp>
      <p:pic>
        <p:nvPicPr>
          <p:cNvPr id="4" name="Picture 3" descr="colonial_middle_states.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4223" y="719665"/>
            <a:ext cx="4664961" cy="389466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491</TotalTime>
  <Words>1915</Words>
  <Application>Microsoft Macintosh PowerPoint</Application>
  <PresentationFormat>On-screen Show (4:3)</PresentationFormat>
  <Paragraphs>123</Paragraphs>
  <Slides>20</Slides>
  <Notes>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Chapter 3 </vt:lpstr>
      <vt:lpstr>Chapter 3 </vt:lpstr>
      <vt:lpstr>New religious thoughts sweep Europe</vt:lpstr>
      <vt:lpstr>Pilgrims (Separatists) at Plymouth: God and Cod </vt:lpstr>
      <vt:lpstr>Massachusetts Bay Colony: Bible Commonwealth (1630)</vt:lpstr>
      <vt:lpstr>1630 – Great Puritan Migration helps populate Mass. Bay Colony even more</vt:lpstr>
      <vt:lpstr>Building up Massachusetts Bay Colony</vt:lpstr>
      <vt:lpstr>Trouble in the Bible Commonwealth</vt:lpstr>
      <vt:lpstr>Rhode Island “Sewer”</vt:lpstr>
      <vt:lpstr>New England spreads out</vt:lpstr>
      <vt:lpstr>Colonial Unity</vt:lpstr>
      <vt:lpstr>The first real American revolution</vt:lpstr>
      <vt:lpstr>The Dutch in America</vt:lpstr>
      <vt:lpstr>Dutch Residues in NY</vt:lpstr>
      <vt:lpstr>Dutch residues (continued)</vt:lpstr>
      <vt:lpstr>Penn’s Holy Experiment in Pennsylvania</vt:lpstr>
      <vt:lpstr>William Penn</vt:lpstr>
      <vt:lpstr>Quaker Pennsylvania and it’s neighbors</vt:lpstr>
      <vt:lpstr>Pennsylvania’s Neighbors</vt:lpstr>
      <vt:lpstr>The Middle Colonies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dc:title>
  <dc:creator>Amy Kim</dc:creator>
  <cp:lastModifiedBy>Amy Jennings</cp:lastModifiedBy>
  <cp:revision>26</cp:revision>
  <dcterms:created xsi:type="dcterms:W3CDTF">2013-08-20T23:35:29Z</dcterms:created>
  <dcterms:modified xsi:type="dcterms:W3CDTF">2013-09-03T00:32:53Z</dcterms:modified>
</cp:coreProperties>
</file>