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66"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19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5620E3A-2272-48B6-B060-3E656191C649}" type="datetimeFigureOut">
              <a:rPr lang="en-US" smtClean="0"/>
              <a:pPr/>
              <a:t>10/16/2013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CDAF45-3DDA-40EE-9EA6-DB42D407723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620E3A-2272-48B6-B060-3E656191C649}" type="datetimeFigureOut">
              <a:rPr lang="en-US" smtClean="0"/>
              <a:pPr/>
              <a:t>10/16/2013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CDAF45-3DDA-40EE-9EA6-DB42D407723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620E3A-2272-48B6-B060-3E656191C649}" type="datetimeFigureOut">
              <a:rPr lang="en-US" smtClean="0"/>
              <a:pPr/>
              <a:t>10/16/2013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CDAF45-3DDA-40EE-9EA6-DB42D407723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5620E3A-2272-48B6-B060-3E656191C649}" type="datetimeFigureOut">
              <a:rPr lang="en-US" smtClean="0"/>
              <a:pPr/>
              <a:t>10/16/2013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CDAF45-3DDA-40EE-9EA6-DB42D407723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620E3A-2272-48B6-B060-3E656191C649}" type="datetimeFigureOut">
              <a:rPr lang="en-US" smtClean="0"/>
              <a:pPr/>
              <a:t>10/16/2013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CDAF45-3DDA-40EE-9EA6-DB42D407723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620E3A-2272-48B6-B060-3E656191C649}" type="datetimeFigureOut">
              <a:rPr lang="en-US" smtClean="0"/>
              <a:pPr/>
              <a:t>10/16/2013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CDAF45-3DDA-40EE-9EA6-DB42D407723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620E3A-2272-48B6-B060-3E656191C649}" type="datetimeFigureOut">
              <a:rPr lang="en-US" smtClean="0"/>
              <a:pPr/>
              <a:t>10/16/2013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CDAF45-3DDA-40EE-9EA6-DB42D407723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620E3A-2272-48B6-B060-3E656191C649}" type="datetimeFigureOut">
              <a:rPr lang="en-US" smtClean="0"/>
              <a:pPr/>
              <a:t>10/16/2013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CDAF45-3DDA-40EE-9EA6-DB42D407723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620E3A-2272-48B6-B060-3E656191C649}" type="datetimeFigureOut">
              <a:rPr lang="en-US" smtClean="0"/>
              <a:pPr/>
              <a:t>10/16/2013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CDAF45-3DDA-40EE-9EA6-DB42D407723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620E3A-2272-48B6-B060-3E656191C649}" type="datetimeFigureOut">
              <a:rPr lang="en-US" smtClean="0"/>
              <a:pPr/>
              <a:t>10/16/2013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CDAF45-3DDA-40EE-9EA6-DB42D407723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620E3A-2272-48B6-B060-3E656191C649}" type="datetimeFigureOut">
              <a:rPr lang="en-US" smtClean="0"/>
              <a:pPr/>
              <a:t>10/16/2013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CDAF45-3DDA-40EE-9EA6-DB42D407723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620E3A-2272-48B6-B060-3E656191C649}" type="datetimeFigureOut">
              <a:rPr lang="en-US" smtClean="0"/>
              <a:pPr/>
              <a:t>10/16/2013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CDAF45-3DDA-40EE-9EA6-DB42D407723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Jeffersonian Republic</a:t>
            </a:r>
            <a:endParaRPr lang="en-US" dirty="0"/>
          </a:p>
        </p:txBody>
      </p:sp>
      <p:sp>
        <p:nvSpPr>
          <p:cNvPr id="4" name="Content Placeholder 3"/>
          <p:cNvSpPr>
            <a:spLocks noGrp="1"/>
          </p:cNvSpPr>
          <p:nvPr>
            <p:ph idx="1"/>
          </p:nvPr>
        </p:nvSpPr>
        <p:spPr>
          <a:xfrm>
            <a:off x="0" y="914400"/>
            <a:ext cx="9144000" cy="5943600"/>
          </a:xfrm>
        </p:spPr>
        <p:txBody>
          <a:bodyPr>
            <a:normAutofit fontScale="92500"/>
          </a:bodyPr>
          <a:lstStyle/>
          <a:p>
            <a:pPr>
              <a:buNone/>
            </a:pPr>
            <a:r>
              <a:rPr lang="en-US" dirty="0" smtClean="0"/>
              <a:t>Objectives- look into the Presidency of Thomas Jefferson and analyze the growth and changes the country and government experienced during Jefferson’s term as President</a:t>
            </a:r>
          </a:p>
          <a:p>
            <a:pPr>
              <a:buNone/>
            </a:pPr>
            <a:r>
              <a:rPr lang="en-US" b="1" dirty="0" smtClean="0"/>
              <a:t>1) Explain why the Election of 1800 was revolutionary.</a:t>
            </a:r>
          </a:p>
          <a:p>
            <a:pPr>
              <a:buNone/>
            </a:pPr>
            <a:r>
              <a:rPr lang="en-US" b="1" dirty="0" smtClean="0"/>
              <a:t>2) Analyze importance of the Louisiana Purchase to the future success of the United Sates</a:t>
            </a:r>
          </a:p>
          <a:p>
            <a:pPr>
              <a:buNone/>
            </a:pPr>
            <a:r>
              <a:rPr lang="en-US" b="1" dirty="0" smtClean="0"/>
              <a:t>3) Evaluate President Jefferson’s decision to buy the LA. Territory and explain why President’s often go against their beliefs </a:t>
            </a:r>
            <a:r>
              <a:rPr lang="en-US" b="1" dirty="0" err="1" smtClean="0"/>
              <a:t>fater</a:t>
            </a:r>
            <a:r>
              <a:rPr lang="en-US" b="1" dirty="0" smtClean="0"/>
              <a:t> they become President</a:t>
            </a:r>
          </a:p>
          <a:p>
            <a:pPr>
              <a:buNone/>
            </a:pPr>
            <a:r>
              <a:rPr lang="en-US" b="1" dirty="0" smtClean="0"/>
              <a:t>4) Identify </a:t>
            </a:r>
            <a:r>
              <a:rPr lang="en-US" b="1" dirty="0" err="1" smtClean="0"/>
              <a:t>Tecumseh’and</a:t>
            </a:r>
            <a:r>
              <a:rPr lang="en-US" b="1" dirty="0" smtClean="0"/>
              <a:t> explain how his ideas that worried the Government of the United States.</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ChangeArrowheads="1"/>
          </p:cNvSpPr>
          <p:nvPr/>
        </p:nvSpPr>
        <p:spPr bwMode="auto">
          <a:xfrm>
            <a:off x="0" y="2703016"/>
            <a:ext cx="91440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ID-Examining the Evidence (P 213) “Thomas-Jefferson-Sally </a:t>
            </a:r>
            <a:r>
              <a:rPr kumimoji="0" lang="en-US" sz="2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Hemings</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Controversy”</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Summary 1- Who are the two people depicted in the </a:t>
            </a:r>
            <a:r>
              <a:rPr kumimoji="0" lang="en-US" sz="2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politcal</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cartoon?</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Thomas Jefferson and his slave/lover Sally </a:t>
            </a:r>
            <a:r>
              <a:rPr kumimoji="0" lang="en-US" sz="2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Hemings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OI –Examining the Evidence</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1) What is the controversy surrounding Jefferson?</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Sexual relations with his slave, Sally </a:t>
            </a:r>
            <a:r>
              <a:rPr kumimoji="0" lang="en-US" sz="2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Hemings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2) What was Jefferson’s response?</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He denied his affair with his slave</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2291" name="Picture 3" descr="https://encrypted-tbn2.gstatic.com/images?q=tbn:ANd9GcRs6HdnX7bgpqxfrObjWtSetRXp4iw7XrbyrBQdLIya8QAIzHwT"/>
          <p:cNvPicPr>
            <a:picLocks noChangeAspect="1" noChangeArrowheads="1"/>
          </p:cNvPicPr>
          <p:nvPr/>
        </p:nvPicPr>
        <p:blipFill>
          <a:blip r:embed="rId2" cstate="print"/>
          <a:srcRect/>
          <a:stretch>
            <a:fillRect/>
          </a:stretch>
        </p:blipFill>
        <p:spPr bwMode="auto">
          <a:xfrm>
            <a:off x="2590800" y="0"/>
            <a:ext cx="3343703" cy="266700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276600"/>
            <a:ext cx="9144000" cy="3046988"/>
          </a:xfrm>
          <a:prstGeom prst="rect">
            <a:avLst/>
          </a:prstGeom>
        </p:spPr>
        <p:txBody>
          <a:bodyPr wrap="square">
            <a:spAutoFit/>
          </a:bodyPr>
          <a:lstStyle/>
          <a:p>
            <a:pPr lvl="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3) What was the truth?</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Jefferson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had several children with Sally </a:t>
            </a:r>
            <a:r>
              <a:rPr kumimoji="0" lang="en-US" sz="2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Hemings</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(proven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w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DNA evidence)</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4</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Think- Why would Jefferson refute the claims against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him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so adamantly?</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Being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in love with one’s slave would be the political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equivalent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today of running for President and having a Gay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lover</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3554" name="Picture 2" descr="http://141.209.19.130/seaton/images/loc5.jpg"/>
          <p:cNvPicPr>
            <a:picLocks noChangeAspect="1" noChangeArrowheads="1"/>
          </p:cNvPicPr>
          <p:nvPr/>
        </p:nvPicPr>
        <p:blipFill>
          <a:blip r:embed="rId2" cstate="print"/>
          <a:srcRect/>
          <a:stretch>
            <a:fillRect/>
          </a:stretch>
        </p:blipFill>
        <p:spPr bwMode="auto">
          <a:xfrm>
            <a:off x="5105400" y="0"/>
            <a:ext cx="4038600" cy="3323804"/>
          </a:xfrm>
          <a:prstGeom prst="rect">
            <a:avLst/>
          </a:prstGeom>
          <a:noFill/>
        </p:spPr>
      </p:pic>
      <p:pic>
        <p:nvPicPr>
          <p:cNvPr id="23556" name="Picture 4" descr="http://141.209.19.130/seaton/images/loc3.jpg"/>
          <p:cNvPicPr>
            <a:picLocks noChangeAspect="1" noChangeArrowheads="1"/>
          </p:cNvPicPr>
          <p:nvPr/>
        </p:nvPicPr>
        <p:blipFill>
          <a:blip r:embed="rId3" cstate="print"/>
          <a:srcRect/>
          <a:stretch>
            <a:fillRect/>
          </a:stretch>
        </p:blipFill>
        <p:spPr bwMode="auto">
          <a:xfrm>
            <a:off x="1066800" y="0"/>
            <a:ext cx="3524250" cy="294662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0" y="2590800"/>
            <a:ext cx="91440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ID- Pres. Election of 1800 (214)</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Summary 2- What region of the country sided most with the 	Federalists?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New England</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Summary 3- What two new states have entered the Union? 	How did they vote?</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Kentucky, Tennessee (and Vermont), 				Dem/Republican</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Why do you believe New England and </a:t>
            </a:r>
            <a:r>
              <a:rPr kumimoji="0" lang="en-US" sz="2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Ky</a:t>
            </a:r>
            <a:r>
              <a:rPr kumimoji="0" lang="en-US"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en-US" sz="2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Tenn</a:t>
            </a:r>
            <a:r>
              <a:rPr kumimoji="0" lang="en-US"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voted so radically different?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Content Placeholder 11" descr="electoralcollege1796.png"/>
          <p:cNvPicPr>
            <a:picLocks noChangeAspect="1"/>
          </p:cNvPicPr>
          <p:nvPr/>
        </p:nvPicPr>
        <p:blipFill>
          <a:blip r:embed="rId2" cstate="print"/>
          <a:stretch>
            <a:fillRect/>
          </a:stretch>
        </p:blipFill>
        <p:spPr>
          <a:xfrm>
            <a:off x="1143000" y="0"/>
            <a:ext cx="2743200" cy="2584704"/>
          </a:xfrm>
          <a:prstGeom prst="rect">
            <a:avLst/>
          </a:prstGeom>
        </p:spPr>
      </p:pic>
      <p:pic>
        <p:nvPicPr>
          <p:cNvPr id="4" name="Content Placeholder 4" descr="election1800.jpg"/>
          <p:cNvPicPr>
            <a:picLocks noChangeAspect="1"/>
          </p:cNvPicPr>
          <p:nvPr/>
        </p:nvPicPr>
        <p:blipFill>
          <a:blip r:embed="rId3" cstate="print"/>
          <a:stretch>
            <a:fillRect/>
          </a:stretch>
        </p:blipFill>
        <p:spPr>
          <a:xfrm>
            <a:off x="4724400" y="0"/>
            <a:ext cx="3352800" cy="291023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667000"/>
            <a:ext cx="9144000" cy="3416320"/>
          </a:xfrm>
          <a:prstGeom prst="rect">
            <a:avLst/>
          </a:prstGeom>
        </p:spPr>
        <p:txBody>
          <a:bodyPr wrap="square">
            <a:spAutoFit/>
          </a:bodyPr>
          <a:lstStyle/>
          <a:p>
            <a:r>
              <a:rPr lang="en-US" sz="2400" dirty="0"/>
              <a:t>OI- The Jeffersonian “Revolution of 1800”</a:t>
            </a:r>
          </a:p>
          <a:p>
            <a:r>
              <a:rPr lang="en-US" sz="2400" dirty="0" smtClean="0"/>
              <a:t>5</a:t>
            </a:r>
            <a:r>
              <a:rPr lang="en-US" sz="2400" dirty="0"/>
              <a:t>) Who won the election of 1800?</a:t>
            </a:r>
          </a:p>
          <a:p>
            <a:r>
              <a:rPr lang="en-US" sz="2400" dirty="0"/>
              <a:t>	</a:t>
            </a:r>
            <a:r>
              <a:rPr lang="en-US" sz="2400" dirty="0" smtClean="0"/>
              <a:t>Jefferson</a:t>
            </a:r>
            <a:endParaRPr lang="en-US" sz="2400" dirty="0"/>
          </a:p>
          <a:p>
            <a:r>
              <a:rPr lang="en-US" sz="2400" dirty="0" smtClean="0"/>
              <a:t>6</a:t>
            </a:r>
            <a:r>
              <a:rPr lang="en-US" sz="2400" dirty="0"/>
              <a:t>) How did the Constitution help tip the balance in favor of </a:t>
            </a:r>
            <a:r>
              <a:rPr lang="en-US" sz="2400" dirty="0" smtClean="0"/>
              <a:t>Jefferson</a:t>
            </a:r>
            <a:r>
              <a:rPr lang="en-US" sz="2400" dirty="0"/>
              <a:t>?</a:t>
            </a:r>
          </a:p>
          <a:p>
            <a:r>
              <a:rPr lang="en-US" sz="2400" b="1" dirty="0" smtClean="0"/>
              <a:t>	3/5’s </a:t>
            </a:r>
            <a:r>
              <a:rPr lang="en-US" sz="2400" b="1" dirty="0"/>
              <a:t>compromise gave Southern extra </a:t>
            </a:r>
            <a:r>
              <a:rPr lang="en-US" sz="2400" b="1" dirty="0" smtClean="0"/>
              <a:t>representation/Electoral 	College </a:t>
            </a:r>
            <a:r>
              <a:rPr lang="en-US" sz="2400" b="1" dirty="0"/>
              <a:t>votes to put Jefferson over the top</a:t>
            </a:r>
          </a:p>
          <a:p>
            <a:r>
              <a:rPr lang="en-US" sz="2400" dirty="0" smtClean="0"/>
              <a:t>7</a:t>
            </a:r>
            <a:r>
              <a:rPr lang="en-US" sz="2400" dirty="0"/>
              <a:t>) What was so “revolutionary” about this election?</a:t>
            </a:r>
          </a:p>
          <a:p>
            <a:r>
              <a:rPr lang="en-US" sz="2400" dirty="0" smtClean="0"/>
              <a:t>	Peaceful </a:t>
            </a:r>
            <a:r>
              <a:rPr lang="en-US" sz="2400" dirty="0"/>
              <a:t>transfer of </a:t>
            </a:r>
            <a:r>
              <a:rPr lang="en-US" sz="2400" b="1" dirty="0"/>
              <a:t>power from one political group in power to </a:t>
            </a:r>
            <a:r>
              <a:rPr lang="en-US" sz="2400" b="1" dirty="0" smtClean="0"/>
              <a:t>	the </a:t>
            </a:r>
            <a:r>
              <a:rPr lang="en-US" sz="2400" b="1" dirty="0"/>
              <a:t>party out of power selected by voters</a:t>
            </a:r>
          </a:p>
        </p:txBody>
      </p:sp>
      <p:pic>
        <p:nvPicPr>
          <p:cNvPr id="17410" name="Picture 2" descr="https://encrypted-tbn1.gstatic.com/images?q=tbn:ANd9GcT9bQdExv9QQeujodLP_IJSrx6rfAQByPKuHMQAqaixV40E02aWZg"/>
          <p:cNvPicPr>
            <a:picLocks noChangeAspect="1" noChangeArrowheads="1"/>
          </p:cNvPicPr>
          <p:nvPr/>
        </p:nvPicPr>
        <p:blipFill>
          <a:blip r:embed="rId2" cstate="print"/>
          <a:srcRect/>
          <a:stretch>
            <a:fillRect/>
          </a:stretch>
        </p:blipFill>
        <p:spPr bwMode="auto">
          <a:xfrm>
            <a:off x="0" y="0"/>
            <a:ext cx="4648200" cy="2669458"/>
          </a:xfrm>
          <a:prstGeom prst="rect">
            <a:avLst/>
          </a:prstGeom>
          <a:noFill/>
        </p:spPr>
      </p:pic>
      <p:pic>
        <p:nvPicPr>
          <p:cNvPr id="17412" name="Picture 4" descr="http://upload.wikimedia.org/wikipedia/commons/thumb/0/04/ElectoralCollege1800.svg/350px-ElectoralCollege1800.svg.png"/>
          <p:cNvPicPr>
            <a:picLocks noChangeAspect="1" noChangeArrowheads="1"/>
          </p:cNvPicPr>
          <p:nvPr/>
        </p:nvPicPr>
        <p:blipFill>
          <a:blip r:embed="rId3" cstate="print"/>
          <a:srcRect/>
          <a:stretch>
            <a:fillRect/>
          </a:stretch>
        </p:blipFill>
        <p:spPr bwMode="auto">
          <a:xfrm>
            <a:off x="5334000" y="0"/>
            <a:ext cx="3518957" cy="35814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0" y="3503235"/>
            <a:ext cx="9144000" cy="33547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ID- Exploring the La Purchase and the West (p224</a:t>
            </a:r>
            <a:r>
              <a:rPr kumimoji="0" lang="en-US" sz="20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Summary 4- Approximately how much larger was the US after the LA. Purchase?</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Doubled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in size</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OI-The </a:t>
            </a:r>
            <a:r>
              <a:rPr kumimoji="0" lang="en-US" sz="2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Louisana</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Godsend (220)</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8) How did France acquire the LA. Territory?</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Secret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agreement with Spain in 1795</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9) What did the US want to purchase originally from France?</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Access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to New Orleans into the interior</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Content Placeholder 4" descr="Map- La Purchase, Lewis and Clark.JPG"/>
          <p:cNvPicPr>
            <a:picLocks noChangeAspect="1"/>
          </p:cNvPicPr>
          <p:nvPr/>
        </p:nvPicPr>
        <p:blipFill>
          <a:blip r:embed="rId2" cstate="print"/>
          <a:stretch>
            <a:fillRect/>
          </a:stretch>
        </p:blipFill>
        <p:spPr>
          <a:xfrm>
            <a:off x="2409224" y="-1"/>
            <a:ext cx="3991576" cy="333309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274838"/>
            <a:ext cx="9144000" cy="1938992"/>
          </a:xfrm>
          <a:prstGeom prst="rect">
            <a:avLst/>
          </a:prstGeom>
        </p:spPr>
        <p:txBody>
          <a:bodyPr wrap="square">
            <a:spAutoFit/>
          </a:bodyPr>
          <a:lstStyle/>
          <a:p>
            <a:pPr lvl="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10/11) What were the two reasons Napoleon wanted to sell all of the La. Territory to the US?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Napoleon could not defend all of La. From invasion (would 	probably lose it to US anyways eventually)</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Napoleon needed money to fight a war in Europe</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18433" name="Rectangle 1"/>
          <p:cNvSpPr>
            <a:spLocks noChangeArrowheads="1"/>
          </p:cNvSpPr>
          <p:nvPr/>
        </p:nvSpPr>
        <p:spPr bwMode="auto">
          <a:xfrm>
            <a:off x="0" y="4180344"/>
            <a:ext cx="91440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12) Why was Jefferson conflicted about the purchase of the La. Territory?</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Strict Construction- </a:t>
            </a:r>
            <a:r>
              <a:rPr kumimoji="0" lang="en-US"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Nowhere in the Constitution does it 	give the President power to buy new land</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Do you feel Jefferson did the right thing when he changed from his belief (IS it all right for Presidents today to say one thing while running for Pres. and do something else as President?)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8435" name="Picture 3" descr="https://encrypted-tbn3.gstatic.com/images?q=tbn:ANd9GcQDHzeG3a7WmJ66YJZOCUTrm737RRjaPBl9d9nhTFaFAE5k_QF5"/>
          <p:cNvPicPr>
            <a:picLocks noChangeAspect="1" noChangeArrowheads="1"/>
          </p:cNvPicPr>
          <p:nvPr/>
        </p:nvPicPr>
        <p:blipFill>
          <a:blip r:embed="rId2" cstate="print"/>
          <a:srcRect/>
          <a:stretch>
            <a:fillRect/>
          </a:stretch>
        </p:blipFill>
        <p:spPr bwMode="auto">
          <a:xfrm>
            <a:off x="838200" y="0"/>
            <a:ext cx="1971675" cy="2314575"/>
          </a:xfrm>
          <a:prstGeom prst="rect">
            <a:avLst/>
          </a:prstGeom>
          <a:noFill/>
        </p:spPr>
      </p:pic>
      <p:pic>
        <p:nvPicPr>
          <p:cNvPr id="18437" name="Picture 5" descr="https://encrypted-tbn1.gstatic.com/images?q=tbn:ANd9GcQG2Mz32lrxdhOaZGzIDVbsYl4dItzuhlcORLUhzRDyZ3K0J2rC"/>
          <p:cNvPicPr>
            <a:picLocks noChangeAspect="1" noChangeArrowheads="1"/>
          </p:cNvPicPr>
          <p:nvPr/>
        </p:nvPicPr>
        <p:blipFill>
          <a:blip r:embed="rId3" cstate="print"/>
          <a:srcRect/>
          <a:stretch>
            <a:fillRect/>
          </a:stretch>
        </p:blipFill>
        <p:spPr bwMode="auto">
          <a:xfrm>
            <a:off x="3581400" y="0"/>
            <a:ext cx="1905000" cy="2400301"/>
          </a:xfrm>
          <a:prstGeom prst="rect">
            <a:avLst/>
          </a:prstGeom>
          <a:noFill/>
        </p:spPr>
      </p:pic>
      <p:pic>
        <p:nvPicPr>
          <p:cNvPr id="18439" name="Picture 7" descr="https://encrypted-tbn0.gstatic.com/images?q=tbn:ANd9GcRRyeftGIJk0iiBzNYc2aJvcHNDcKj0sl17cUJYZzPeOyCdeC6zhA"/>
          <p:cNvPicPr>
            <a:picLocks noChangeAspect="1" noChangeArrowheads="1"/>
          </p:cNvPicPr>
          <p:nvPr/>
        </p:nvPicPr>
        <p:blipFill>
          <a:blip r:embed="rId4" cstate="print"/>
          <a:srcRect/>
          <a:stretch>
            <a:fillRect/>
          </a:stretch>
        </p:blipFill>
        <p:spPr bwMode="auto">
          <a:xfrm>
            <a:off x="6477000" y="0"/>
            <a:ext cx="1685925" cy="2279931"/>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0" y="3276600"/>
            <a:ext cx="91440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ID- Exploring the La Purchase and the West (p224)</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Summary 5- How (ID) Lewis dressed?</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Like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 Native American</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OI- Louisiana in the Long View</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13) Who were the two people commissioned to explore the 	La. Territory?</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Lewis and Clark </a:t>
            </a:r>
            <a:r>
              <a:rPr kumimoji="0" lang="en-US"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(on a scientific exploration of La. 		Territory and claim land in Pacific Northwest)</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p:txBody>
      </p:sp>
      <p:pic>
        <p:nvPicPr>
          <p:cNvPr id="19459" name="Picture 3" descr="https://encrypted-tbn1.gstatic.com/images?q=tbn:ANd9GcSbu9Lf6ubq0nCI96au3OyyRueMg07Rk5vJ5nKR24P8YvgNvwwh"/>
          <p:cNvPicPr>
            <a:picLocks noChangeAspect="1" noChangeArrowheads="1"/>
          </p:cNvPicPr>
          <p:nvPr/>
        </p:nvPicPr>
        <p:blipFill>
          <a:blip r:embed="rId2" cstate="print"/>
          <a:srcRect/>
          <a:stretch>
            <a:fillRect/>
          </a:stretch>
        </p:blipFill>
        <p:spPr bwMode="auto">
          <a:xfrm>
            <a:off x="4008898" y="0"/>
            <a:ext cx="5135102" cy="3200400"/>
          </a:xfrm>
          <a:prstGeom prst="rect">
            <a:avLst/>
          </a:prstGeom>
          <a:noFill/>
        </p:spPr>
      </p:pic>
      <p:pic>
        <p:nvPicPr>
          <p:cNvPr id="19461" name="Picture 5" descr="https://encrypted-tbn0.gstatic.com/images?q=tbn:ANd9GcSPo8kbZn2ecITx7wKo0cf_HuWq2phjEabJAr0UOKZ59BRRBgXdhQ"/>
          <p:cNvPicPr>
            <a:picLocks noChangeAspect="1" noChangeArrowheads="1"/>
          </p:cNvPicPr>
          <p:nvPr/>
        </p:nvPicPr>
        <p:blipFill>
          <a:blip r:embed="rId3" cstate="print"/>
          <a:srcRect/>
          <a:stretch>
            <a:fillRect/>
          </a:stretch>
        </p:blipFill>
        <p:spPr bwMode="auto">
          <a:xfrm>
            <a:off x="381000" y="0"/>
            <a:ext cx="2743200" cy="3107227"/>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072348"/>
            <a:ext cx="9144000" cy="3785652"/>
          </a:xfrm>
          <a:prstGeom prst="rect">
            <a:avLst/>
          </a:prstGeom>
        </p:spPr>
        <p:txBody>
          <a:bodyPr wrap="square">
            <a:spAutoFit/>
          </a:bodyPr>
          <a:lstStyle/>
          <a:p>
            <a:r>
              <a:rPr lang="en-US" sz="2400" dirty="0"/>
              <a:t>14) What were some of the observations and discoveries on the expedition?</a:t>
            </a:r>
          </a:p>
          <a:p>
            <a:r>
              <a:rPr lang="en-US" sz="2400" dirty="0"/>
              <a:t>	</a:t>
            </a:r>
            <a:r>
              <a:rPr lang="en-US" sz="2400" dirty="0" smtClean="0"/>
              <a:t>Buffalo </a:t>
            </a:r>
            <a:r>
              <a:rPr lang="en-US" sz="2400" dirty="0"/>
              <a:t>(elk, deer, antelope) loads of free </a:t>
            </a:r>
            <a:r>
              <a:rPr lang="en-US" sz="2400" dirty="0" smtClean="0"/>
              <a:t>range </a:t>
            </a:r>
            <a:r>
              <a:rPr lang="en-US" sz="2400" dirty="0"/>
              <a:t>animals </a:t>
            </a:r>
            <a:r>
              <a:rPr lang="en-US" sz="2400" dirty="0" smtClean="0"/>
              <a:t>and 	meat</a:t>
            </a:r>
            <a:endParaRPr lang="en-US" sz="2400" dirty="0"/>
          </a:p>
          <a:p>
            <a:r>
              <a:rPr lang="en-US" sz="2400" dirty="0"/>
              <a:t>	</a:t>
            </a:r>
            <a:r>
              <a:rPr lang="en-US" sz="2400" dirty="0" smtClean="0"/>
              <a:t>Maps- </a:t>
            </a:r>
            <a:r>
              <a:rPr lang="en-US" sz="2400" b="1" dirty="0"/>
              <a:t>trails later explorers and settlers would use to move </a:t>
            </a:r>
            <a:r>
              <a:rPr lang="en-US" sz="2400" b="1" dirty="0" smtClean="0"/>
              <a:t>	west</a:t>
            </a:r>
            <a:endParaRPr lang="en-US" sz="2400" b="1" dirty="0"/>
          </a:p>
          <a:p>
            <a:r>
              <a:rPr lang="en-US" sz="2400" dirty="0"/>
              <a:t>	</a:t>
            </a:r>
            <a:r>
              <a:rPr lang="en-US" sz="2400" dirty="0" smtClean="0"/>
              <a:t>Native </a:t>
            </a:r>
            <a:r>
              <a:rPr lang="en-US" sz="2400" dirty="0"/>
              <a:t>Americans- </a:t>
            </a:r>
            <a:r>
              <a:rPr lang="en-US" sz="2400" b="1" dirty="0"/>
              <a:t>first introductions w. Plains Indians</a:t>
            </a:r>
          </a:p>
          <a:p>
            <a:r>
              <a:rPr lang="en-US" sz="2400" dirty="0" smtClean="0"/>
              <a:t>15</a:t>
            </a:r>
            <a:r>
              <a:rPr lang="en-US" sz="2400" dirty="0"/>
              <a:t>) What area of the US was the US able to claim because of the expedition?</a:t>
            </a:r>
          </a:p>
          <a:p>
            <a:r>
              <a:rPr lang="en-US" sz="2400" dirty="0"/>
              <a:t>	</a:t>
            </a:r>
            <a:r>
              <a:rPr lang="en-US" sz="2400" dirty="0" smtClean="0"/>
              <a:t>Oregon </a:t>
            </a:r>
            <a:r>
              <a:rPr lang="en-US" sz="2400" dirty="0"/>
              <a:t>Country</a:t>
            </a:r>
          </a:p>
        </p:txBody>
      </p:sp>
      <p:pic>
        <p:nvPicPr>
          <p:cNvPr id="21506" name="Picture 2" descr="https://encrypted-tbn1.gstatic.com/images?q=tbn:ANd9GcSMiS7aoRY55npB3Fq-UlZE7llvbvsfBiDPCMj-xuH5jxhx4Zl8yw"/>
          <p:cNvPicPr>
            <a:picLocks noChangeAspect="1" noChangeArrowheads="1"/>
          </p:cNvPicPr>
          <p:nvPr/>
        </p:nvPicPr>
        <p:blipFill>
          <a:blip r:embed="rId2" cstate="print"/>
          <a:srcRect/>
          <a:stretch>
            <a:fillRect/>
          </a:stretch>
        </p:blipFill>
        <p:spPr bwMode="auto">
          <a:xfrm>
            <a:off x="5450372" y="0"/>
            <a:ext cx="3265004" cy="3048000"/>
          </a:xfrm>
          <a:prstGeom prst="rect">
            <a:avLst/>
          </a:prstGeom>
          <a:noFill/>
        </p:spPr>
      </p:pic>
      <p:pic>
        <p:nvPicPr>
          <p:cNvPr id="21508" name="Picture 4" descr="https://encrypted-tbn2.gstatic.com/images?q=tbn:ANd9GcTuBzPmFWCCSz3Y5VbVN_6AH0etLJAL_lMs8CvQJir_NkndmOSh"/>
          <p:cNvPicPr>
            <a:picLocks noChangeAspect="1" noChangeArrowheads="1"/>
          </p:cNvPicPr>
          <p:nvPr/>
        </p:nvPicPr>
        <p:blipFill>
          <a:blip r:embed="rId3" cstate="print"/>
          <a:srcRect/>
          <a:stretch>
            <a:fillRect/>
          </a:stretch>
        </p:blipFill>
        <p:spPr bwMode="auto">
          <a:xfrm>
            <a:off x="3886200" y="0"/>
            <a:ext cx="1943100" cy="2352675"/>
          </a:xfrm>
          <a:prstGeom prst="rect">
            <a:avLst/>
          </a:prstGeom>
          <a:noFill/>
        </p:spPr>
      </p:pic>
      <p:pic>
        <p:nvPicPr>
          <p:cNvPr id="21510" name="Picture 6" descr="https://encrypted-tbn2.gstatic.com/images?q=tbn:ANd9GcSZmLpW-bHBjiDdKwEvqUEw7fKZYVMb5T749IAy35ygxKSGRePKRA"/>
          <p:cNvPicPr>
            <a:picLocks noChangeAspect="1" noChangeArrowheads="1"/>
          </p:cNvPicPr>
          <p:nvPr/>
        </p:nvPicPr>
        <p:blipFill>
          <a:blip r:embed="rId4" cstate="print"/>
          <a:srcRect/>
          <a:stretch>
            <a:fillRect/>
          </a:stretch>
        </p:blipFill>
        <p:spPr bwMode="auto">
          <a:xfrm>
            <a:off x="0" y="-1"/>
            <a:ext cx="2895600" cy="1864045"/>
          </a:xfrm>
          <a:prstGeom prst="rect">
            <a:avLst/>
          </a:prstGeom>
          <a:noFill/>
        </p:spPr>
      </p:pic>
      <p:pic>
        <p:nvPicPr>
          <p:cNvPr id="7" name="Picture 8" descr="https://encrypted-tbn3.gstatic.com/images?q=tbn:ANd9GcQz7lTKRNrsIQ9ijL_NGWcGw3zgHWuxtkozzULs4SzrIa91U5AP"/>
          <p:cNvPicPr>
            <a:picLocks noChangeAspect="1" noChangeArrowheads="1"/>
          </p:cNvPicPr>
          <p:nvPr/>
        </p:nvPicPr>
        <p:blipFill>
          <a:blip r:embed="rId5" cstate="print"/>
          <a:srcRect/>
          <a:stretch>
            <a:fillRect/>
          </a:stretch>
        </p:blipFill>
        <p:spPr bwMode="auto">
          <a:xfrm>
            <a:off x="1371600" y="1600201"/>
            <a:ext cx="2647950" cy="13716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0" y="2895600"/>
            <a:ext cx="91440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ID- Tecumseh (P 230), William Henry Harrison (230)</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Summary 6- What was Tecumseh’s opinion on land?</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Tecumsah</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believed </a:t>
            </a:r>
            <a:r>
              <a:rPr lang="en-US" sz="2400" dirty="0" smtClean="0">
                <a:latin typeface="Arial" pitchFamily="34" charset="0"/>
                <a:ea typeface="Times New Roman" pitchFamily="18" charset="0"/>
                <a:cs typeface="Arial" pitchFamily="34" charset="0"/>
              </a:rPr>
              <a:t>the land</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belonged to the Indians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Summary 7- How did Harrison view </a:t>
            </a:r>
            <a:r>
              <a:rPr kumimoji="0" lang="en-US" sz="2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Tecumsah</a:t>
            </a: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Military genius who would have controlled an empire 		in another area</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Imagine if the Indians in the US were united as the Aztecs were in Mexico.  What difficulties would this have created for the US?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Content Placeholder 4" descr="tecumseh.jpg"/>
          <p:cNvPicPr>
            <a:picLocks noChangeAspect="1"/>
          </p:cNvPicPr>
          <p:nvPr/>
        </p:nvPicPr>
        <p:blipFill>
          <a:blip r:embed="rId2" cstate="print"/>
          <a:stretch>
            <a:fillRect/>
          </a:stretch>
        </p:blipFill>
        <p:spPr>
          <a:xfrm>
            <a:off x="0" y="0"/>
            <a:ext cx="2327275" cy="2909094"/>
          </a:xfrm>
          <a:prstGeom prst="rect">
            <a:avLst/>
          </a:prstGeom>
        </p:spPr>
      </p:pic>
      <p:pic>
        <p:nvPicPr>
          <p:cNvPr id="20483" name="Picture 3" descr="http://imgc.allpostersimages.com/images/P-473-488-90/37/3762/H6MZF00Z/posters/shawnee-chief-tecumseh-confronting-william-henry-harrison-in-indiana.jpg"/>
          <p:cNvPicPr>
            <a:picLocks noChangeAspect="1" noChangeArrowheads="1"/>
          </p:cNvPicPr>
          <p:nvPr/>
        </p:nvPicPr>
        <p:blipFill>
          <a:blip r:embed="rId3" cstate="print"/>
          <a:srcRect/>
          <a:stretch>
            <a:fillRect/>
          </a:stretch>
        </p:blipFill>
        <p:spPr bwMode="auto">
          <a:xfrm>
            <a:off x="2438400" y="0"/>
            <a:ext cx="3810000" cy="2859514"/>
          </a:xfrm>
          <a:prstGeom prst="rect">
            <a:avLst/>
          </a:prstGeom>
          <a:noFill/>
        </p:spPr>
      </p:pic>
      <p:pic>
        <p:nvPicPr>
          <p:cNvPr id="20485" name="Picture 5" descr="https://encrypted-tbn1.gstatic.com/images?q=tbn:ANd9GcTBpFIwNSYWcI41Fgps293UXIYjd9pg13P2xyKIVT-9u8MFXNb7"/>
          <p:cNvPicPr>
            <a:picLocks noChangeAspect="1" noChangeArrowheads="1"/>
          </p:cNvPicPr>
          <p:nvPr/>
        </p:nvPicPr>
        <p:blipFill>
          <a:blip r:embed="rId4" cstate="print"/>
          <a:srcRect/>
          <a:stretch>
            <a:fillRect/>
          </a:stretch>
        </p:blipFill>
        <p:spPr bwMode="auto">
          <a:xfrm>
            <a:off x="6477000" y="0"/>
            <a:ext cx="2362200" cy="292351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333685"/>
            <a:ext cx="9144000" cy="4524315"/>
          </a:xfrm>
          <a:prstGeom prst="rect">
            <a:avLst/>
          </a:prstGeom>
        </p:spPr>
        <p:txBody>
          <a:bodyPr wrap="square">
            <a:spAutoFit/>
          </a:bodyPr>
          <a:lstStyle/>
          <a:p>
            <a:r>
              <a:rPr lang="en-US" sz="2400" dirty="0"/>
              <a:t>OI- Tecumseh and the Prophet</a:t>
            </a:r>
          </a:p>
          <a:p>
            <a:r>
              <a:rPr lang="en-US" sz="2400" dirty="0" smtClean="0"/>
              <a:t>16</a:t>
            </a:r>
            <a:r>
              <a:rPr lang="en-US" sz="2400" dirty="0"/>
              <a:t>) What did </a:t>
            </a:r>
            <a:r>
              <a:rPr lang="en-US" sz="2400" dirty="0" err="1"/>
              <a:t>Tecumsah</a:t>
            </a:r>
            <a:r>
              <a:rPr lang="en-US" sz="2400" dirty="0"/>
              <a:t> and his brother inspire in the Tribes east </a:t>
            </a:r>
            <a:r>
              <a:rPr lang="en-US" sz="2400" dirty="0" smtClean="0"/>
              <a:t>of </a:t>
            </a:r>
            <a:r>
              <a:rPr lang="en-US" sz="2400" dirty="0"/>
              <a:t>the Miss. R?</a:t>
            </a:r>
          </a:p>
          <a:p>
            <a:r>
              <a:rPr lang="en-US" sz="2400" dirty="0"/>
              <a:t>	</a:t>
            </a:r>
            <a:r>
              <a:rPr lang="en-US" sz="2400" dirty="0" smtClean="0"/>
              <a:t>A </a:t>
            </a:r>
            <a:r>
              <a:rPr lang="en-US" sz="2400" dirty="0"/>
              <a:t>confederacy/unity among Indian tribes to fight </a:t>
            </a:r>
            <a:r>
              <a:rPr lang="en-US" sz="2400" dirty="0" smtClean="0"/>
              <a:t>			together </a:t>
            </a:r>
            <a:r>
              <a:rPr lang="en-US" sz="2400" dirty="0"/>
              <a:t>against the US</a:t>
            </a:r>
          </a:p>
          <a:p>
            <a:r>
              <a:rPr lang="en-US" sz="2400" dirty="0" smtClean="0"/>
              <a:t>17</a:t>
            </a:r>
            <a:r>
              <a:rPr lang="en-US" sz="2400" dirty="0"/>
              <a:t>) What did they want Indians to “forswore?”</a:t>
            </a:r>
          </a:p>
          <a:p>
            <a:r>
              <a:rPr lang="en-US" sz="2400" dirty="0"/>
              <a:t>	</a:t>
            </a:r>
            <a:r>
              <a:rPr lang="en-US" sz="2400" dirty="0" smtClean="0"/>
              <a:t>All </a:t>
            </a:r>
            <a:r>
              <a:rPr lang="en-US" sz="2400" dirty="0"/>
              <a:t>things white </a:t>
            </a:r>
            <a:r>
              <a:rPr lang="en-US" sz="2400" dirty="0" smtClean="0"/>
              <a:t>( </a:t>
            </a:r>
            <a:r>
              <a:rPr lang="en-US" sz="2400" b="1" dirty="0" smtClean="0"/>
              <a:t>No</a:t>
            </a:r>
            <a:r>
              <a:rPr lang="en-US" sz="2400" dirty="0" smtClean="0"/>
              <a:t> </a:t>
            </a:r>
            <a:r>
              <a:rPr lang="en-US" sz="2400" b="1" dirty="0" smtClean="0"/>
              <a:t>alcohol</a:t>
            </a:r>
            <a:r>
              <a:rPr lang="en-US" sz="2400" b="1" dirty="0"/>
              <a:t>, clothes, guns, supplies)</a:t>
            </a:r>
          </a:p>
          <a:p>
            <a:r>
              <a:rPr lang="en-US" sz="2400" dirty="0" smtClean="0"/>
              <a:t>18</a:t>
            </a:r>
            <a:r>
              <a:rPr lang="en-US" sz="2400" dirty="0"/>
              <a:t>) What dream vanished when Tecumseh died?</a:t>
            </a:r>
          </a:p>
          <a:p>
            <a:r>
              <a:rPr lang="en-US" sz="2400"/>
              <a:t>	</a:t>
            </a:r>
            <a:r>
              <a:rPr lang="en-US" sz="2400" smtClean="0"/>
              <a:t>A </a:t>
            </a:r>
            <a:r>
              <a:rPr lang="en-US" sz="2400" dirty="0"/>
              <a:t>united Indian nation</a:t>
            </a:r>
          </a:p>
          <a:p>
            <a:r>
              <a:rPr lang="en-US" sz="2400" i="1" dirty="0"/>
              <a:t>Do you feel that Native Americans could have successfully held off the westward progression of Americans if they had united under a strong leader like </a:t>
            </a:r>
            <a:r>
              <a:rPr lang="en-US" sz="2400" i="1" dirty="0" err="1"/>
              <a:t>Tecumsah</a:t>
            </a:r>
            <a:r>
              <a:rPr lang="en-US" sz="2400" i="1" dirty="0" smtClean="0"/>
              <a:t>?  Explain (How they could have won or lost?</a:t>
            </a:r>
            <a:endParaRPr lang="en-US" sz="2400" i="1" dirty="0"/>
          </a:p>
        </p:txBody>
      </p:sp>
      <p:pic>
        <p:nvPicPr>
          <p:cNvPr id="22530" name="Picture 2" descr="https://encrypted-tbn1.gstatic.com/images?q=tbn:ANd9GcTNaC5sfPDHCyFqmbn7ySDMiYaAU37eqRAR6dmCyx9DFnwtMhRf"/>
          <p:cNvPicPr>
            <a:picLocks noChangeAspect="1" noChangeArrowheads="1"/>
          </p:cNvPicPr>
          <p:nvPr/>
        </p:nvPicPr>
        <p:blipFill>
          <a:blip r:embed="rId2" cstate="print"/>
          <a:srcRect/>
          <a:stretch>
            <a:fillRect/>
          </a:stretch>
        </p:blipFill>
        <p:spPr bwMode="auto">
          <a:xfrm>
            <a:off x="0" y="0"/>
            <a:ext cx="3091430" cy="2286000"/>
          </a:xfrm>
          <a:prstGeom prst="rect">
            <a:avLst/>
          </a:prstGeom>
          <a:noFill/>
        </p:spPr>
      </p:pic>
      <p:pic>
        <p:nvPicPr>
          <p:cNvPr id="22532" name="Picture 4" descr="https://encrypted-tbn0.gstatic.com/images?q=tbn:ANd9GcQZCdBk88JKebW-88V3xnkxU3rdaZe-SZmDxgdSSqgtPWEfEjhw"/>
          <p:cNvPicPr>
            <a:picLocks noChangeAspect="1" noChangeArrowheads="1"/>
          </p:cNvPicPr>
          <p:nvPr/>
        </p:nvPicPr>
        <p:blipFill>
          <a:blip r:embed="rId3" cstate="print"/>
          <a:srcRect/>
          <a:stretch>
            <a:fillRect/>
          </a:stretch>
        </p:blipFill>
        <p:spPr bwMode="auto">
          <a:xfrm>
            <a:off x="5786881" y="0"/>
            <a:ext cx="3357119" cy="2514600"/>
          </a:xfrm>
          <a:prstGeom prst="rect">
            <a:avLst/>
          </a:prstGeom>
          <a:noFill/>
        </p:spPr>
      </p:pic>
      <p:pic>
        <p:nvPicPr>
          <p:cNvPr id="22534" name="Picture 6" descr="https://encrypted-tbn0.gstatic.com/images?q=tbn:ANd9GcRVivtXHZ5IRXuBed0ShZIDQdH4bG1_Ka_dYFPj37CSocWMpFNcZw"/>
          <p:cNvPicPr>
            <a:picLocks noChangeAspect="1" noChangeArrowheads="1"/>
          </p:cNvPicPr>
          <p:nvPr/>
        </p:nvPicPr>
        <p:blipFill>
          <a:blip r:embed="rId4" cstate="print"/>
          <a:srcRect/>
          <a:stretch>
            <a:fillRect/>
          </a:stretch>
        </p:blipFill>
        <p:spPr bwMode="auto">
          <a:xfrm>
            <a:off x="3200400" y="381000"/>
            <a:ext cx="2686050" cy="1704976"/>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TotalTime>
  <Words>294</Words>
  <Application>Microsoft Office PowerPoint</Application>
  <PresentationFormat>On-screen Show (4:3)</PresentationFormat>
  <Paragraphs>72</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Jeffersonian Republic</vt:lpstr>
      <vt:lpstr>Slide 2</vt:lpstr>
      <vt:lpstr>Slide 3</vt:lpstr>
      <vt:lpstr>Slide 4</vt:lpstr>
      <vt:lpstr>Slide 5</vt:lpstr>
      <vt:lpstr>Slide 6</vt:lpstr>
      <vt:lpstr>Slide 7</vt:lpstr>
      <vt:lpstr>Slide 8</vt:lpstr>
      <vt:lpstr>Slide 9</vt:lpstr>
      <vt:lpstr>Slide 10</vt:lpstr>
      <vt:lpstr>Slide 11</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Jeffersonian Republic</dc:title>
  <dc:creator> </dc:creator>
  <cp:lastModifiedBy> </cp:lastModifiedBy>
  <cp:revision>9</cp:revision>
  <dcterms:created xsi:type="dcterms:W3CDTF">2012-10-17T17:22:33Z</dcterms:created>
  <dcterms:modified xsi:type="dcterms:W3CDTF">2013-10-16T21:26:40Z</dcterms:modified>
</cp:coreProperties>
</file>