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84" r:id="rId4"/>
    <p:sldId id="282" r:id="rId5"/>
    <p:sldId id="261" r:id="rId6"/>
    <p:sldId id="283" r:id="rId7"/>
    <p:sldId id="262" r:id="rId8"/>
    <p:sldId id="263" r:id="rId9"/>
    <p:sldId id="265" r:id="rId10"/>
    <p:sldId id="280" r:id="rId11"/>
    <p:sldId id="281" r:id="rId12"/>
    <p:sldId id="264" r:id="rId13"/>
    <p:sldId id="266" r:id="rId14"/>
    <p:sldId id="276" r:id="rId15"/>
    <p:sldId id="277" r:id="rId16"/>
    <p:sldId id="278" r:id="rId17"/>
    <p:sldId id="279" r:id="rId18"/>
    <p:sldId id="274" r:id="rId19"/>
    <p:sldId id="275" r:id="rId20"/>
    <p:sldId id="267" r:id="rId21"/>
    <p:sldId id="268" r:id="rId22"/>
    <p:sldId id="269" r:id="rId23"/>
    <p:sldId id="270" r:id="rId24"/>
    <p:sldId id="27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2" d="100"/>
          <a:sy n="72" d="100"/>
        </p:scale>
        <p:origin x="-41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A6FDE1-48BF-40D0-8086-DE1C58ECA3B0}"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1095863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A6FDE1-48BF-40D0-8086-DE1C58ECA3B0}"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344616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A6FDE1-48BF-40D0-8086-DE1C58ECA3B0}"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654478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A6FDE1-48BF-40D0-8086-DE1C58ECA3B0}" type="datetimeFigureOut">
              <a:rPr lang="en-US" smtClean="0"/>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369397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A6FDE1-48BF-40D0-8086-DE1C58ECA3B0}" type="datetimeFigureOut">
              <a:rPr lang="en-US" smtClean="0"/>
              <a:t>2/21/2013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415631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A6FDE1-48BF-40D0-8086-DE1C58ECA3B0}" type="datetimeFigureOut">
              <a:rPr lang="en-US" smtClean="0"/>
              <a:t>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3006464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A6FDE1-48BF-40D0-8086-DE1C58ECA3B0}" type="datetimeFigureOut">
              <a:rPr lang="en-US" smtClean="0"/>
              <a:t>2/21/2013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1674457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A6FDE1-48BF-40D0-8086-DE1C58ECA3B0}" type="datetimeFigureOut">
              <a:rPr lang="en-US" smtClean="0"/>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2465004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A6FDE1-48BF-40D0-8086-DE1C58ECA3B0}" type="datetimeFigureOut">
              <a:rPr lang="en-US" smtClean="0"/>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3583274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A6FDE1-48BF-40D0-8086-DE1C58ECA3B0}"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2181711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A6FDE1-48BF-40D0-8086-DE1C58ECA3B0}" type="datetimeFigureOut">
              <a:rPr lang="en-US" smtClean="0"/>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18E1-EFB8-446C-BB45-DEB441513DB6}" type="slidenum">
              <a:rPr lang="en-US" smtClean="0"/>
              <a:t>‹#›</a:t>
            </a:fld>
            <a:endParaRPr lang="en-US"/>
          </a:p>
        </p:txBody>
      </p:sp>
    </p:spTree>
    <p:extLst>
      <p:ext uri="{BB962C8B-B14F-4D97-AF65-F5344CB8AC3E}">
        <p14:creationId xmlns:p14="http://schemas.microsoft.com/office/powerpoint/2010/main" val="4262295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34DA5F6E-EBCE-4513-BE8C-2DAECD63A1C7}" type="slidenum">
              <a:rPr lang="en-US"/>
              <a:pPr/>
              <a:t>‹#›</a:t>
            </a:fld>
            <a:endParaRPr lang="en-US"/>
          </a:p>
        </p:txBody>
      </p:sp>
    </p:spTree>
    <p:extLst>
      <p:ext uri="{BB962C8B-B14F-4D97-AF65-F5344CB8AC3E}">
        <p14:creationId xmlns:p14="http://schemas.microsoft.com/office/powerpoint/2010/main" val="1008908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13C70C2-81E1-4C4A-B83F-84AB3E908BA6}" type="slidenum">
              <a:rPr lang="en-US"/>
              <a:pPr/>
              <a:t>‹#›</a:t>
            </a:fld>
            <a:endParaRPr lang="en-US"/>
          </a:p>
        </p:txBody>
      </p:sp>
    </p:spTree>
    <p:extLst>
      <p:ext uri="{BB962C8B-B14F-4D97-AF65-F5344CB8AC3E}">
        <p14:creationId xmlns:p14="http://schemas.microsoft.com/office/powerpoint/2010/main" val="521100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A6FDE1-48BF-40D0-8086-DE1C58ECA3B0}" type="datetimeFigureOut">
              <a:rPr lang="en-US" smtClean="0"/>
              <a:t>2/21/2013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D18E1-EFB8-446C-BB45-DEB441513DB6}" type="slidenum">
              <a:rPr lang="en-US" smtClean="0"/>
              <a:t>‹#›</a:t>
            </a:fld>
            <a:endParaRPr lang="en-US"/>
          </a:p>
        </p:txBody>
      </p:sp>
    </p:spTree>
    <p:extLst>
      <p:ext uri="{BB962C8B-B14F-4D97-AF65-F5344CB8AC3E}">
        <p14:creationId xmlns:p14="http://schemas.microsoft.com/office/powerpoint/2010/main" val="2298886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en.wikipedia.org/wiki/File:Mona_Lisa.jpg"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en.wikipedia.org/wiki/File:Mona_Lisa_detail_background_right.jpg"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Warm-up #7</a:t>
            </a:r>
            <a:endParaRPr lang="en-US" dirty="0"/>
          </a:p>
        </p:txBody>
      </p:sp>
      <p:sp>
        <p:nvSpPr>
          <p:cNvPr id="3" name="Content Placeholder 2"/>
          <p:cNvSpPr>
            <a:spLocks noGrp="1"/>
          </p:cNvSpPr>
          <p:nvPr>
            <p:ph idx="1"/>
          </p:nvPr>
        </p:nvSpPr>
        <p:spPr/>
        <p:txBody>
          <a:bodyPr/>
          <a:lstStyle/>
          <a:p>
            <a:r>
              <a:rPr lang="en-US" dirty="0" smtClean="0"/>
              <a:t>Which of Michelangelo’s work do you find the most impressive and why?</a:t>
            </a:r>
          </a:p>
          <a:p>
            <a:r>
              <a:rPr lang="en-US" dirty="0" smtClean="0"/>
              <a:t>Why do you think it is important for someone to be well rounded?</a:t>
            </a:r>
            <a:endParaRPr lang="en-US" dirty="0"/>
          </a:p>
        </p:txBody>
      </p:sp>
    </p:spTree>
    <p:extLst>
      <p:ext uri="{BB962C8B-B14F-4D97-AF65-F5344CB8AC3E}">
        <p14:creationId xmlns:p14="http://schemas.microsoft.com/office/powerpoint/2010/main" val="3966075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normAutofit fontScale="90000"/>
          </a:bodyPr>
          <a:lstStyle/>
          <a:p>
            <a:r>
              <a:rPr lang="en-US" sz="6000" b="1" dirty="0"/>
              <a:t>Leonardo da Vinci</a:t>
            </a:r>
            <a:br>
              <a:rPr lang="en-US" sz="6000" b="1" dirty="0"/>
            </a:br>
            <a:r>
              <a:rPr lang="en-US" dirty="0"/>
              <a:t>(1452-1519</a:t>
            </a:r>
            <a:r>
              <a:rPr lang="en-US" dirty="0" smtClean="0"/>
              <a:t>)</a:t>
            </a:r>
            <a:br>
              <a:rPr lang="en-US" dirty="0" smtClean="0"/>
            </a:br>
            <a:r>
              <a:rPr lang="en-US" dirty="0" smtClean="0"/>
              <a:t>A Renaissance Man</a:t>
            </a:r>
            <a:endParaRPr lang="en-US" dirty="0"/>
          </a:p>
        </p:txBody>
      </p:sp>
    </p:spTree>
    <p:extLst>
      <p:ext uri="{BB962C8B-B14F-4D97-AF65-F5344CB8AC3E}">
        <p14:creationId xmlns:p14="http://schemas.microsoft.com/office/powerpoint/2010/main" val="3517852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A Universal Man</a:t>
            </a:r>
          </a:p>
        </p:txBody>
      </p:sp>
      <p:sp>
        <p:nvSpPr>
          <p:cNvPr id="9219" name="Rectangle 3"/>
          <p:cNvSpPr>
            <a:spLocks noGrp="1" noChangeArrowheads="1"/>
          </p:cNvSpPr>
          <p:nvPr>
            <p:ph type="body" sz="half" idx="1"/>
          </p:nvPr>
        </p:nvSpPr>
        <p:spPr>
          <a:xfrm>
            <a:off x="685800" y="1981200"/>
            <a:ext cx="3810000" cy="4419600"/>
          </a:xfrm>
        </p:spPr>
        <p:txBody>
          <a:bodyPr/>
          <a:lstStyle/>
          <a:p>
            <a:r>
              <a:rPr lang="en-US" sz="2400"/>
              <a:t>There was little that Leonardo did not excel at.</a:t>
            </a:r>
          </a:p>
          <a:p>
            <a:r>
              <a:rPr lang="en-US" sz="2400"/>
              <a:t>He was a painter, a sculptor, an engineer, a musician, a singer, a mathematician, a physicist, a botanist, an anatomist, a cartographer, a geologist, a geographer, a poet, a town planner and an athlete.</a:t>
            </a:r>
          </a:p>
        </p:txBody>
      </p:sp>
      <p:pic>
        <p:nvPicPr>
          <p:cNvPr id="9223" name="Picture 7" descr="http://blog.studygrandmaster.com/wp-content/uploads/2009/02/leonardo_da_vinci.jpg"/>
          <p:cNvPicPr>
            <a:picLocks noChangeAspect="1" noChangeArrowheads="1"/>
          </p:cNvPicPr>
          <p:nvPr>
            <p:ph type="clipArt"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4225925" y="1600200"/>
            <a:ext cx="4340225" cy="5257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36600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Early Life</a:t>
            </a:r>
          </a:p>
        </p:txBody>
      </p:sp>
      <p:sp>
        <p:nvSpPr>
          <p:cNvPr id="3075" name="Rectangle 3"/>
          <p:cNvSpPr>
            <a:spLocks noGrp="1" noChangeArrowheads="1"/>
          </p:cNvSpPr>
          <p:nvPr>
            <p:ph type="body" sz="half" idx="1"/>
          </p:nvPr>
        </p:nvSpPr>
        <p:spPr/>
        <p:txBody>
          <a:bodyPr/>
          <a:lstStyle/>
          <a:p>
            <a:r>
              <a:rPr lang="en-US" sz="2400"/>
              <a:t>Leonardo was born in Vinci, a short distance from Florence.</a:t>
            </a:r>
          </a:p>
          <a:p>
            <a:r>
              <a:rPr lang="en-US" sz="2400"/>
              <a:t>He was the illegitimate son of a notary.</a:t>
            </a:r>
          </a:p>
          <a:p>
            <a:r>
              <a:rPr lang="en-US" sz="2400"/>
              <a:t>His father married four times and had 11 children – but Leonardo was 20 before the 2</a:t>
            </a:r>
            <a:r>
              <a:rPr lang="en-US" sz="2400" baseline="30000"/>
              <a:t>nd</a:t>
            </a:r>
            <a:r>
              <a:rPr lang="en-US" sz="2400"/>
              <a:t> child was born</a:t>
            </a:r>
          </a:p>
        </p:txBody>
      </p:sp>
      <p:grpSp>
        <p:nvGrpSpPr>
          <p:cNvPr id="3081" name="Group 9"/>
          <p:cNvGrpSpPr>
            <a:grpSpLocks/>
          </p:cNvGrpSpPr>
          <p:nvPr/>
        </p:nvGrpSpPr>
        <p:grpSpPr bwMode="auto">
          <a:xfrm>
            <a:off x="4953000" y="1981200"/>
            <a:ext cx="3200400" cy="4648200"/>
            <a:chOff x="3120" y="1248"/>
            <a:chExt cx="2016" cy="2928"/>
          </a:xfrm>
        </p:grpSpPr>
        <p:pic>
          <p:nvPicPr>
            <p:cNvPr id="3079" name="Picture 7" descr="http://lh4.ggpht.com/_XycsEi-RoSc/SCb4wjTzVMI/AAAAAAAAC4o/51Z6spV6E1k/Vacances+Toscane+-+Mai+08+-+211+Vinci+village+natal+de+Leonardo+da+Vinc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6" y="1248"/>
              <a:ext cx="1943" cy="25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80" name="Text Box 8"/>
            <p:cNvSpPr txBox="1">
              <a:spLocks noChangeArrowheads="1"/>
            </p:cNvSpPr>
            <p:nvPr/>
          </p:nvSpPr>
          <p:spPr bwMode="auto">
            <a:xfrm>
              <a:off x="3120" y="3888"/>
              <a:ext cx="20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The village of Vinci</a:t>
              </a:r>
            </a:p>
          </p:txBody>
        </p:sp>
      </p:grpSp>
    </p:spTree>
    <p:extLst>
      <p:ext uri="{BB962C8B-B14F-4D97-AF65-F5344CB8AC3E}">
        <p14:creationId xmlns:p14="http://schemas.microsoft.com/office/powerpoint/2010/main" val="2929015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Life</a:t>
            </a:r>
            <a:endParaRPr lang="en-US" dirty="0"/>
          </a:p>
        </p:txBody>
      </p:sp>
      <p:sp>
        <p:nvSpPr>
          <p:cNvPr id="3" name="Content Placeholder 2"/>
          <p:cNvSpPr>
            <a:spLocks noGrp="1"/>
          </p:cNvSpPr>
          <p:nvPr>
            <p:ph sz="half" idx="1"/>
          </p:nvPr>
        </p:nvSpPr>
        <p:spPr/>
        <p:txBody>
          <a:bodyPr/>
          <a:lstStyle/>
          <a:p>
            <a:r>
              <a:rPr lang="en-US" dirty="0" smtClean="0"/>
              <a:t>At the age of 14 he was apprenticed to the artist, Verrocchio</a:t>
            </a:r>
          </a:p>
          <a:p>
            <a:endParaRPr lang="en-US" dirty="0"/>
          </a:p>
          <a:p>
            <a:r>
              <a:rPr lang="en-US" dirty="0" smtClean="0"/>
              <a:t>At the age of 20 he obtained the rank of master in the guild of artists and doctors of medicine</a:t>
            </a:r>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1917362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4800" y="381000"/>
            <a:ext cx="3962400" cy="1143000"/>
          </a:xfrm>
        </p:spPr>
        <p:txBody>
          <a:bodyPr/>
          <a:lstStyle/>
          <a:p>
            <a:r>
              <a:rPr lang="en-US" dirty="0"/>
              <a:t>A Young Master</a:t>
            </a:r>
          </a:p>
        </p:txBody>
      </p:sp>
      <p:sp>
        <p:nvSpPr>
          <p:cNvPr id="5123" name="Rectangle 3"/>
          <p:cNvSpPr>
            <a:spLocks noGrp="1" noChangeArrowheads="1"/>
          </p:cNvSpPr>
          <p:nvPr>
            <p:ph type="body" sz="half" idx="1"/>
          </p:nvPr>
        </p:nvSpPr>
        <p:spPr>
          <a:xfrm>
            <a:off x="381000" y="1600200"/>
            <a:ext cx="4114800" cy="4495800"/>
          </a:xfrm>
        </p:spPr>
        <p:txBody>
          <a:bodyPr/>
          <a:lstStyle/>
          <a:p>
            <a:r>
              <a:rPr lang="en-US" sz="2800" dirty="0"/>
              <a:t>By the age of 20 he surpassed his master, painting </a:t>
            </a:r>
            <a:r>
              <a:rPr lang="en-US" sz="2800" i="1" dirty="0"/>
              <a:t>The Baptism of Christ</a:t>
            </a:r>
            <a:r>
              <a:rPr lang="en-US" sz="2800" dirty="0"/>
              <a:t> in 1472.</a:t>
            </a:r>
          </a:p>
          <a:p>
            <a:r>
              <a:rPr lang="en-US" sz="2800" dirty="0"/>
              <a:t>It is </a:t>
            </a:r>
            <a:r>
              <a:rPr lang="en-US" sz="2800" dirty="0" err="1"/>
              <a:t>rumoured</a:t>
            </a:r>
            <a:r>
              <a:rPr lang="en-US" sz="2800" dirty="0"/>
              <a:t> that </a:t>
            </a:r>
            <a:r>
              <a:rPr lang="en-US" sz="2800" dirty="0" err="1"/>
              <a:t>Verrochio</a:t>
            </a:r>
            <a:r>
              <a:rPr lang="en-US" sz="2800" dirty="0"/>
              <a:t> never painted again after this.</a:t>
            </a:r>
          </a:p>
        </p:txBody>
      </p:sp>
      <p:pic>
        <p:nvPicPr>
          <p:cNvPr id="5127" name="Picture 7" descr="http://www.leonardo-da-vinci-biography.com/images/leonardo-da-vinci-painting-baptism-of-christ.jpg"/>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408401" y="381000"/>
            <a:ext cx="4729426" cy="5715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35343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his development</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In 1482 Lorenzo de’ Medici sent him to Milan bearing gifts of peace</a:t>
            </a:r>
          </a:p>
          <a:p>
            <a:endParaRPr lang="en-US" dirty="0"/>
          </a:p>
          <a:p>
            <a:r>
              <a:rPr lang="en-US" dirty="0" smtClean="0"/>
              <a:t>Here he painted “The Last Supper”</a:t>
            </a:r>
          </a:p>
          <a:p>
            <a:endParaRPr lang="en-US" dirty="0"/>
          </a:p>
          <a:p>
            <a:r>
              <a:rPr lang="en-US" dirty="0" smtClean="0"/>
              <a:t>In 1502 he was employed by </a:t>
            </a:r>
            <a:r>
              <a:rPr lang="en-US" dirty="0" err="1" smtClean="0"/>
              <a:t>Cesare</a:t>
            </a:r>
            <a:r>
              <a:rPr lang="en-US" dirty="0" smtClean="0"/>
              <a:t> Borgia as a military architect and engineer</a:t>
            </a:r>
            <a:endParaRPr lang="en-US" dirty="0"/>
          </a:p>
        </p:txBody>
      </p:sp>
      <p:sp>
        <p:nvSpPr>
          <p:cNvPr id="4" name="Content Placeholder 3"/>
          <p:cNvSpPr>
            <a:spLocks noGrp="1"/>
          </p:cNvSpPr>
          <p:nvPr>
            <p:ph sz="half" idx="2"/>
          </p:nvPr>
        </p:nvSpPr>
        <p:spPr/>
        <p:txBody>
          <a:bodyPr>
            <a:normAutofit fontScale="92500" lnSpcReduction="10000"/>
          </a:bodyPr>
          <a:lstStyle/>
          <a:p>
            <a:endParaRPr lang="en-US"/>
          </a:p>
        </p:txBody>
      </p:sp>
    </p:spTree>
    <p:extLst>
      <p:ext uri="{BB962C8B-B14F-4D97-AF65-F5344CB8AC3E}">
        <p14:creationId xmlns:p14="http://schemas.microsoft.com/office/powerpoint/2010/main" val="1260356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Age and Death</a:t>
            </a:r>
            <a:endParaRPr lang="en-US" dirty="0"/>
          </a:p>
        </p:txBody>
      </p:sp>
      <p:sp>
        <p:nvSpPr>
          <p:cNvPr id="3" name="Content Placeholder 2"/>
          <p:cNvSpPr>
            <a:spLocks noGrp="1"/>
          </p:cNvSpPr>
          <p:nvPr>
            <p:ph sz="half" idx="1"/>
          </p:nvPr>
        </p:nvSpPr>
        <p:spPr/>
        <p:txBody>
          <a:bodyPr/>
          <a:lstStyle/>
          <a:p>
            <a:r>
              <a:rPr lang="en-US" dirty="0" smtClean="0"/>
              <a:t>In 1515 da Vinci was commissioned to make a mechanical lion that would walk forward</a:t>
            </a:r>
          </a:p>
          <a:p>
            <a:endParaRPr lang="en-US" dirty="0"/>
          </a:p>
          <a:p>
            <a:r>
              <a:rPr lang="en-US" dirty="0" smtClean="0"/>
              <a:t>In 1519 he passed away in France</a:t>
            </a:r>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1843307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Supper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752601"/>
            <a:ext cx="9367707" cy="5105400"/>
          </a:xfrm>
        </p:spPr>
      </p:pic>
    </p:spTree>
    <p:extLst>
      <p:ext uri="{BB962C8B-B14F-4D97-AF65-F5344CB8AC3E}">
        <p14:creationId xmlns:p14="http://schemas.microsoft.com/office/powerpoint/2010/main" val="3222451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b="1" i="1"/>
              <a:t>The Last Supper</a:t>
            </a:r>
          </a:p>
        </p:txBody>
      </p:sp>
      <p:sp>
        <p:nvSpPr>
          <p:cNvPr id="15363" name="Rectangle 3"/>
          <p:cNvSpPr>
            <a:spLocks noGrp="1" noChangeArrowheads="1"/>
          </p:cNvSpPr>
          <p:nvPr>
            <p:ph type="body" sz="half" idx="1"/>
          </p:nvPr>
        </p:nvSpPr>
        <p:spPr/>
        <p:txBody>
          <a:bodyPr/>
          <a:lstStyle/>
          <a:p>
            <a:pPr>
              <a:lnSpc>
                <a:spcPct val="90000"/>
              </a:lnSpc>
            </a:pPr>
            <a:r>
              <a:rPr lang="en-US" sz="2400"/>
              <a:t>Painting in fits and starts, and usually with hired musicians playing for him, the project dragged on to the point where the monks threatened to lock him in until the work was finished.</a:t>
            </a:r>
          </a:p>
          <a:p>
            <a:pPr>
              <a:lnSpc>
                <a:spcPct val="90000"/>
              </a:lnSpc>
            </a:pPr>
            <a:r>
              <a:rPr lang="en-US" sz="2400"/>
              <a:t>Legend has it that Leonardo retaliated by painting the abbot as the image of Judas.</a:t>
            </a:r>
          </a:p>
        </p:txBody>
      </p:sp>
      <p:pic>
        <p:nvPicPr>
          <p:cNvPr id="15367" name="Picture 7" descr="http://www.diaryof1.com/blog/wp-content/uploads/2008/02/thelastsupper.jpg"/>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648200" y="2654300"/>
            <a:ext cx="3810000" cy="2767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301437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b="1" i="1"/>
              <a:t>The Last Supper</a:t>
            </a:r>
          </a:p>
        </p:txBody>
      </p:sp>
      <p:sp>
        <p:nvSpPr>
          <p:cNvPr id="14340" name="Rectangle 4"/>
          <p:cNvSpPr>
            <a:spLocks noGrp="1" noChangeArrowheads="1"/>
          </p:cNvSpPr>
          <p:nvPr>
            <p:ph type="body" sz="half" idx="2"/>
          </p:nvPr>
        </p:nvSpPr>
        <p:spPr>
          <a:xfrm>
            <a:off x="4648200" y="1752600"/>
            <a:ext cx="3810000" cy="4724400"/>
          </a:xfrm>
        </p:spPr>
        <p:txBody>
          <a:bodyPr/>
          <a:lstStyle/>
          <a:p>
            <a:pPr>
              <a:lnSpc>
                <a:spcPct val="90000"/>
              </a:lnSpc>
            </a:pPr>
            <a:r>
              <a:rPr lang="en-US" sz="2800"/>
              <a:t>Leonardo was commissioned to paint this for the refectory of a Dominican monastery.</a:t>
            </a:r>
          </a:p>
          <a:p>
            <a:pPr>
              <a:lnSpc>
                <a:spcPct val="90000"/>
              </a:lnSpc>
            </a:pPr>
            <a:r>
              <a:rPr lang="en-US" sz="2800"/>
              <a:t>He disastrously decided to use oils, instead of fresco, on the damp walls.</a:t>
            </a:r>
          </a:p>
          <a:p>
            <a:pPr>
              <a:lnSpc>
                <a:spcPct val="90000"/>
              </a:lnSpc>
            </a:pPr>
            <a:r>
              <a:rPr lang="en-US" sz="2800"/>
              <a:t>It deteriorated almost immediately.</a:t>
            </a:r>
          </a:p>
        </p:txBody>
      </p:sp>
      <p:pic>
        <p:nvPicPr>
          <p:cNvPr id="14343" name="Picture 7" descr="http://www.sacred-destinations.com/italy/images/milan/last-supper-detail-jesus-wc-pd.jpg"/>
          <p:cNvPicPr>
            <a:picLocks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908050" y="1981200"/>
            <a:ext cx="33639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97322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of Horse (Journals)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43200" y="1317812"/>
            <a:ext cx="4267200" cy="5723068"/>
          </a:xfrm>
        </p:spPr>
      </p:pic>
    </p:spTree>
    <p:extLst>
      <p:ext uri="{BB962C8B-B14F-4D97-AF65-F5344CB8AC3E}">
        <p14:creationId xmlns:p14="http://schemas.microsoft.com/office/powerpoint/2010/main" val="1124298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5" y="0"/>
            <a:ext cx="3733800" cy="1143000"/>
          </a:xfrm>
        </p:spPr>
        <p:txBody>
          <a:bodyPr/>
          <a:lstStyle/>
          <a:p>
            <a:r>
              <a:rPr lang="en-US" dirty="0" smtClean="0"/>
              <a:t>Mona Lisa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6200" y="-1"/>
            <a:ext cx="4648200" cy="6930043"/>
          </a:xfrm>
        </p:spPr>
      </p:pic>
    </p:spTree>
    <p:extLst>
      <p:ext uri="{BB962C8B-B14F-4D97-AF65-F5344CB8AC3E}">
        <p14:creationId xmlns:p14="http://schemas.microsoft.com/office/powerpoint/2010/main" val="3445077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b="1" i="1"/>
              <a:t>The Mona Lisa (La Giaconda)</a:t>
            </a:r>
          </a:p>
        </p:txBody>
      </p:sp>
      <p:sp>
        <p:nvSpPr>
          <p:cNvPr id="17411" name="Rectangle 3"/>
          <p:cNvSpPr>
            <a:spLocks noGrp="1" noChangeArrowheads="1"/>
          </p:cNvSpPr>
          <p:nvPr>
            <p:ph type="body" sz="half" idx="1"/>
          </p:nvPr>
        </p:nvSpPr>
        <p:spPr/>
        <p:txBody>
          <a:bodyPr/>
          <a:lstStyle/>
          <a:p>
            <a:pPr>
              <a:lnSpc>
                <a:spcPct val="90000"/>
              </a:lnSpc>
            </a:pPr>
            <a:r>
              <a:rPr lang="en-US" sz="2800"/>
              <a:t>This oil on panel is his most famous work.</a:t>
            </a:r>
          </a:p>
          <a:p>
            <a:pPr>
              <a:lnSpc>
                <a:spcPct val="90000"/>
              </a:lnSpc>
            </a:pPr>
            <a:r>
              <a:rPr lang="en-US" sz="2800"/>
              <a:t>Begun in 1503, it was still in his possession when he died in France.</a:t>
            </a:r>
          </a:p>
          <a:p>
            <a:pPr>
              <a:lnSpc>
                <a:spcPct val="90000"/>
              </a:lnSpc>
            </a:pPr>
            <a:r>
              <a:rPr lang="en-US" sz="2800"/>
              <a:t>Salai sold it to the French King for 4,000 ecus, and so it now resides in the Louvre.</a:t>
            </a:r>
          </a:p>
        </p:txBody>
      </p:sp>
      <p:sp>
        <p:nvSpPr>
          <p:cNvPr id="17413" name="Rectangle 5"/>
          <p:cNvSpPr>
            <a:spLocks noChangeArrowheads="1"/>
          </p:cNvSpPr>
          <p:nvPr/>
        </p:nvSpPr>
        <p:spPr bwMode="auto">
          <a:xfrm>
            <a:off x="2600325" y="1230313"/>
            <a:ext cx="9144000" cy="0"/>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8700" tIns="79350" rIns="0" bIns="79350">
            <a:spAutoFit/>
          </a:bodyPr>
          <a:lstStyle/>
          <a:p>
            <a:endParaRPr lang="en-US"/>
          </a:p>
        </p:txBody>
      </p:sp>
      <p:pic>
        <p:nvPicPr>
          <p:cNvPr id="17420" name="Picture 12" descr="http://upload.wikimedia.org/wikipedia/commons/thumb/6/6a/Mona_Lisa.jpg/250px-Mona_Lisa.jpg">
            <a:hlinkClick r:id="rId2" tooltip="Mona Lisa.jpg"/>
          </p:cNvPr>
          <p:cNvPicPr>
            <a:picLocks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192713" y="1981200"/>
            <a:ext cx="2720975"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69595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b="1" i="1"/>
              <a:t>The Mona Lisa (La Giaconda)</a:t>
            </a:r>
          </a:p>
        </p:txBody>
      </p:sp>
      <p:sp>
        <p:nvSpPr>
          <p:cNvPr id="18436" name="Rectangle 4"/>
          <p:cNvSpPr>
            <a:spLocks noGrp="1" noChangeArrowheads="1"/>
          </p:cNvSpPr>
          <p:nvPr>
            <p:ph type="body" sz="half" idx="2"/>
          </p:nvPr>
        </p:nvSpPr>
        <p:spPr/>
        <p:txBody>
          <a:bodyPr>
            <a:normAutofit lnSpcReduction="10000"/>
          </a:bodyPr>
          <a:lstStyle/>
          <a:p>
            <a:pPr>
              <a:lnSpc>
                <a:spcPct val="90000"/>
              </a:lnSpc>
            </a:pPr>
            <a:r>
              <a:rPr lang="en-US" sz="2400"/>
              <a:t>The subject is Lisa Gherardini, wife of Francesco del Giocondo.</a:t>
            </a:r>
          </a:p>
          <a:p>
            <a:pPr>
              <a:lnSpc>
                <a:spcPct val="90000"/>
              </a:lnSpc>
            </a:pPr>
            <a:r>
              <a:rPr lang="en-US" sz="2400"/>
              <a:t>The pyramidic design is one often employed by Leonardo.</a:t>
            </a:r>
          </a:p>
          <a:p>
            <a:pPr>
              <a:lnSpc>
                <a:spcPct val="90000"/>
              </a:lnSpc>
            </a:pPr>
            <a:r>
              <a:rPr lang="en-US" sz="2400"/>
              <a:t>The etherial landscape reveals his characteristic </a:t>
            </a:r>
            <a:r>
              <a:rPr lang="en-US" sz="2400" i="1"/>
              <a:t>sfumato</a:t>
            </a:r>
            <a:r>
              <a:rPr lang="en-US" sz="2400"/>
              <a:t> and the path reinforces the tendency of the eye to follow  a triangular pattern.</a:t>
            </a:r>
          </a:p>
        </p:txBody>
      </p:sp>
      <p:sp>
        <p:nvSpPr>
          <p:cNvPr id="18437" name="Rectangle 5"/>
          <p:cNvSpPr>
            <a:spLocks noChangeArrowheads="1"/>
          </p:cNvSpPr>
          <p:nvPr/>
        </p:nvSpPr>
        <p:spPr bwMode="auto">
          <a:xfrm>
            <a:off x="3695700" y="2179638"/>
            <a:ext cx="9144000" cy="0"/>
          </a:xfrm>
          <a:prstGeom prst="rect">
            <a:avLst/>
          </a:prstGeom>
          <a:solidFill>
            <a:srgbClr val="FFDBD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31740" rIns="0" bIns="31740">
            <a:spAutoFit/>
          </a:bodyPr>
          <a:lstStyle/>
          <a:p>
            <a:endParaRPr lang="en-US"/>
          </a:p>
        </p:txBody>
      </p:sp>
      <p:pic>
        <p:nvPicPr>
          <p:cNvPr id="18440" name="Picture 8" descr="http://upload.wikimedia.org/wikipedia/commons/thumb/8/86/Mona_Lisa_detail_background_right.jpg/140px-Mona_Lisa_detail_background_right.jpg">
            <a:hlinkClick r:id="rId2" tooltip="Detail of the background (right side)"/>
          </p:cNvPr>
          <p:cNvPicPr>
            <a:picLocks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238250" y="1981200"/>
            <a:ext cx="2703513"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115213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i="1"/>
              <a:t>The Mona Lisa (La Giaconda)</a:t>
            </a:r>
          </a:p>
        </p:txBody>
      </p:sp>
      <p:sp>
        <p:nvSpPr>
          <p:cNvPr id="19459" name="Rectangle 3"/>
          <p:cNvSpPr>
            <a:spLocks noGrp="1" noChangeArrowheads="1"/>
          </p:cNvSpPr>
          <p:nvPr>
            <p:ph type="body" sz="half" idx="1"/>
          </p:nvPr>
        </p:nvSpPr>
        <p:spPr>
          <a:xfrm>
            <a:off x="685800" y="1981200"/>
            <a:ext cx="3124200" cy="4114800"/>
          </a:xfrm>
        </p:spPr>
        <p:txBody>
          <a:bodyPr/>
          <a:lstStyle/>
          <a:p>
            <a:pPr>
              <a:lnSpc>
                <a:spcPct val="90000"/>
              </a:lnSpc>
            </a:pPr>
            <a:r>
              <a:rPr lang="en-US" sz="2800"/>
              <a:t>The enigmatic smile is most frequently commented on.</a:t>
            </a:r>
          </a:p>
          <a:p>
            <a:pPr>
              <a:lnSpc>
                <a:spcPct val="90000"/>
              </a:lnSpc>
            </a:pPr>
            <a:r>
              <a:rPr lang="en-US" sz="2800"/>
              <a:t>His capture of this transient expression displays unparalleled virtuosity.</a:t>
            </a:r>
          </a:p>
        </p:txBody>
      </p:sp>
      <p:pic>
        <p:nvPicPr>
          <p:cNvPr id="19463" name="Picture 7" descr="http://www.artknowledgenews.com/files2008/LeonardoDaVinciMonaLisa.jpg"/>
          <p:cNvPicPr>
            <a:picLocks noChangeAspect="1" noChangeArrowheads="1"/>
          </p:cNvPicPr>
          <p:nvPr>
            <p:ph type="clipArt"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3962400" y="1981200"/>
            <a:ext cx="375126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41815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b="1" i="1"/>
              <a:t>The Mona Lisa (La Giaconda)</a:t>
            </a:r>
          </a:p>
        </p:txBody>
      </p:sp>
      <p:sp>
        <p:nvSpPr>
          <p:cNvPr id="20484" name="Rectangle 4"/>
          <p:cNvSpPr>
            <a:spLocks noGrp="1" noChangeArrowheads="1"/>
          </p:cNvSpPr>
          <p:nvPr>
            <p:ph type="body" sz="half" idx="2"/>
          </p:nvPr>
        </p:nvSpPr>
        <p:spPr/>
        <p:txBody>
          <a:bodyPr/>
          <a:lstStyle/>
          <a:p>
            <a:r>
              <a:rPr lang="en-US" sz="2800"/>
              <a:t>There is a hypothesis that this is actually not a direct portrait of a Florentine woman at all – or that da Vinci has placed elements of his own image in the portrait..</a:t>
            </a:r>
          </a:p>
          <a:p>
            <a:endParaRPr lang="en-US" sz="2800"/>
          </a:p>
        </p:txBody>
      </p:sp>
      <p:pic>
        <p:nvPicPr>
          <p:cNvPr id="20487" name="Picture 7" descr="http://www.leonardo-da-vinci-biography.com/images/leonardo-da-vincis-mona-lisa-la-gioconda-self-portrait.jpg"/>
          <p:cNvPicPr>
            <a:picLocks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016000" y="1981200"/>
            <a:ext cx="31480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74081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A Universal Man</a:t>
            </a:r>
          </a:p>
        </p:txBody>
      </p:sp>
      <p:sp>
        <p:nvSpPr>
          <p:cNvPr id="10244" name="Rectangle 4"/>
          <p:cNvSpPr>
            <a:spLocks noGrp="1" noChangeArrowheads="1"/>
          </p:cNvSpPr>
          <p:nvPr>
            <p:ph type="body" sz="half" idx="2"/>
          </p:nvPr>
        </p:nvSpPr>
        <p:spPr/>
        <p:txBody>
          <a:bodyPr/>
          <a:lstStyle/>
          <a:p>
            <a:pPr>
              <a:lnSpc>
                <a:spcPct val="90000"/>
              </a:lnSpc>
            </a:pPr>
            <a:r>
              <a:rPr lang="en-US" sz="2800"/>
              <a:t>He always wanted to write a treatise on painting (like Alberti), but never did.</a:t>
            </a:r>
          </a:p>
          <a:p>
            <a:pPr>
              <a:lnSpc>
                <a:spcPct val="90000"/>
              </a:lnSpc>
            </a:pPr>
            <a:r>
              <a:rPr lang="en-US" sz="2800"/>
              <a:t>He seems to have not mastered Latin, the language of scholarship.</a:t>
            </a:r>
          </a:p>
          <a:p>
            <a:pPr>
              <a:lnSpc>
                <a:spcPct val="90000"/>
              </a:lnSpc>
            </a:pPr>
            <a:r>
              <a:rPr lang="en-US" sz="2800"/>
              <a:t>- or perhaps he was simply too busy.</a:t>
            </a:r>
          </a:p>
        </p:txBody>
      </p:sp>
      <p:pic>
        <p:nvPicPr>
          <p:cNvPr id="10251" name="Picture 11" descr="http://img.visualizeus.com/thumbs/09/03/04/journal,leonardo,da,vinci,art,creativity,drawings,notes-0cbd387bc511ee82cac0152dc0b69a0c_h.jpg"/>
          <p:cNvPicPr>
            <a:picLocks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685800" y="2638425"/>
            <a:ext cx="3810000" cy="2800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469890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The Notebooks</a:t>
            </a:r>
          </a:p>
        </p:txBody>
      </p:sp>
      <p:sp>
        <p:nvSpPr>
          <p:cNvPr id="11267" name="Rectangle 3"/>
          <p:cNvSpPr>
            <a:spLocks noGrp="1" noChangeArrowheads="1"/>
          </p:cNvSpPr>
          <p:nvPr>
            <p:ph type="body" sz="half" idx="1"/>
          </p:nvPr>
        </p:nvSpPr>
        <p:spPr>
          <a:xfrm>
            <a:off x="304800" y="1981200"/>
            <a:ext cx="3276600" cy="4114800"/>
          </a:xfrm>
        </p:spPr>
        <p:txBody>
          <a:bodyPr>
            <a:normAutofit lnSpcReduction="10000"/>
          </a:bodyPr>
          <a:lstStyle/>
          <a:p>
            <a:pPr>
              <a:lnSpc>
                <a:spcPct val="90000"/>
              </a:lnSpc>
            </a:pPr>
            <a:r>
              <a:rPr lang="en-US" sz="2400"/>
              <a:t>Leonardo kept notes on everything.</a:t>
            </a:r>
          </a:p>
          <a:p>
            <a:pPr>
              <a:lnSpc>
                <a:spcPct val="90000"/>
              </a:lnSpc>
            </a:pPr>
            <a:r>
              <a:rPr lang="en-US" sz="2400"/>
              <a:t>Around 5,000 pages still exist.</a:t>
            </a:r>
          </a:p>
          <a:p>
            <a:pPr>
              <a:lnSpc>
                <a:spcPct val="90000"/>
              </a:lnSpc>
            </a:pPr>
            <a:r>
              <a:rPr lang="en-US" sz="2400"/>
              <a:t>However, he used mirror-writing to ensure privacy while and after he wrote.</a:t>
            </a:r>
          </a:p>
          <a:p>
            <a:pPr>
              <a:lnSpc>
                <a:spcPct val="90000"/>
              </a:lnSpc>
            </a:pPr>
            <a:r>
              <a:rPr lang="en-US" sz="2400"/>
              <a:t>More mundanely, perhaps he did so because he was left handed and found this easier.</a:t>
            </a:r>
          </a:p>
        </p:txBody>
      </p:sp>
      <p:pic>
        <p:nvPicPr>
          <p:cNvPr id="11271" name="Picture 7" descr="https://renpainters.wikispaces.com/file/view/Davincilefttoright.jpg"/>
          <p:cNvPicPr>
            <a:picLocks noChangeAspect="1" noChangeArrowheads="1"/>
          </p:cNvPicPr>
          <p:nvPr>
            <p:ph type="clipArt" sz="half" idx="2"/>
          </p:nvPr>
        </p:nvPicPr>
        <p:blipFill>
          <a:blip r:embed="rId2">
            <a:clrChange>
              <a:clrFrom>
                <a:srgbClr val="FAFDFF"/>
              </a:clrFrom>
              <a:clrTo>
                <a:srgbClr val="FAFDFF">
                  <a:alpha val="0"/>
                </a:srgbClr>
              </a:clrTo>
            </a:clrChange>
            <a:extLst>
              <a:ext uri="{28A0092B-C50C-407E-A947-70E740481C1C}">
                <a14:useLocalDpi xmlns:a14="http://schemas.microsoft.com/office/drawing/2010/main" val="0"/>
              </a:ext>
            </a:extLst>
          </a:blip>
          <a:srcRect/>
          <a:stretch>
            <a:fillRect/>
          </a:stretch>
        </p:blipFill>
        <p:spPr>
          <a:xfrm>
            <a:off x="3733800" y="2286000"/>
            <a:ext cx="4724400" cy="3228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071925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Vitruvian Man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2200" y="1981200"/>
            <a:ext cx="4096544" cy="4096544"/>
          </a:xfrm>
        </p:spPr>
      </p:pic>
    </p:spTree>
    <p:extLst>
      <p:ext uri="{BB962C8B-B14F-4D97-AF65-F5344CB8AC3E}">
        <p14:creationId xmlns:p14="http://schemas.microsoft.com/office/powerpoint/2010/main" val="2924715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Studies of Embryos (Journal)</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71800" y="1600200"/>
            <a:ext cx="3070351" cy="4507833"/>
          </a:xfrm>
        </p:spPr>
      </p:pic>
    </p:spTree>
    <p:extLst>
      <p:ext uri="{BB962C8B-B14F-4D97-AF65-F5344CB8AC3E}">
        <p14:creationId xmlns:p14="http://schemas.microsoft.com/office/powerpoint/2010/main" val="30857934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Portrait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1800" y="1524000"/>
            <a:ext cx="3152775" cy="4781131"/>
          </a:xfrm>
        </p:spPr>
      </p:pic>
    </p:spTree>
    <p:extLst>
      <p:ext uri="{BB962C8B-B14F-4D97-AF65-F5344CB8AC3E}">
        <p14:creationId xmlns:p14="http://schemas.microsoft.com/office/powerpoint/2010/main" val="27364066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Mirror Writing w/ Flying Machine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2057400"/>
            <a:ext cx="5475957" cy="3758406"/>
          </a:xfrm>
        </p:spPr>
      </p:pic>
    </p:spTree>
    <p:extLst>
      <p:ext uri="{BB962C8B-B14F-4D97-AF65-F5344CB8AC3E}">
        <p14:creationId xmlns:p14="http://schemas.microsoft.com/office/powerpoint/2010/main" val="3190093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what ways did da Vinci express his genius?</a:t>
            </a:r>
            <a:endParaRPr lang="en-US" dirty="0"/>
          </a:p>
        </p:txBody>
      </p:sp>
      <p:sp>
        <p:nvSpPr>
          <p:cNvPr id="3" name="Content Placeholder 2"/>
          <p:cNvSpPr>
            <a:spLocks noGrp="1"/>
          </p:cNvSpPr>
          <p:nvPr>
            <p:ph idx="1"/>
          </p:nvPr>
        </p:nvSpPr>
        <p:spPr/>
        <p:txBody>
          <a:bodyPr/>
          <a:lstStyle/>
          <a:p>
            <a:r>
              <a:rPr lang="en-US" dirty="0" smtClean="0"/>
              <a:t>Take a minute to discuss this with </a:t>
            </a:r>
            <a:r>
              <a:rPr lang="en-US" smtClean="0"/>
              <a:t>your neighbor.</a:t>
            </a:r>
            <a:endParaRPr lang="en-US"/>
          </a:p>
        </p:txBody>
      </p:sp>
    </p:spTree>
    <p:extLst>
      <p:ext uri="{BB962C8B-B14F-4D97-AF65-F5344CB8AC3E}">
        <p14:creationId xmlns:p14="http://schemas.microsoft.com/office/powerpoint/2010/main" val="18296040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TotalTime>
  <Words>672</Words>
  <Application>Microsoft Office PowerPoint</Application>
  <PresentationFormat>On-screen Show (4:3)</PresentationFormat>
  <Paragraphs>67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Warm-up #7</vt:lpstr>
      <vt:lpstr>Leonardo da Vinci (1452-1519) A Renaissance Man</vt:lpstr>
      <vt:lpstr>A Universal Man</vt:lpstr>
      <vt:lpstr>Early Life</vt:lpstr>
      <vt:lpstr>Professional Life</vt:lpstr>
      <vt:lpstr>A Young Master</vt:lpstr>
      <vt:lpstr>More on his development</vt:lpstr>
      <vt:lpstr>Old Age and Death</vt:lpstr>
      <vt:lpstr>The Last Supper</vt:lpstr>
      <vt:lpstr>The Last Supper</vt:lpstr>
      <vt:lpstr>The Last Supper</vt:lpstr>
      <vt:lpstr>Study of Horse (Journals)</vt:lpstr>
      <vt:lpstr>Mona Lisa</vt:lpstr>
      <vt:lpstr>The Mona Lisa (La Giaconda)</vt:lpstr>
      <vt:lpstr>The Mona Lisa (La Giaconda)</vt:lpstr>
      <vt:lpstr>The Mona Lisa (La Giaconda)</vt:lpstr>
      <vt:lpstr>The Mona Lisa (La Giaconda)</vt:lpstr>
      <vt:lpstr>A Universal Man</vt:lpstr>
      <vt:lpstr>The Notebooks</vt:lpstr>
      <vt:lpstr>Vitruvian Man</vt:lpstr>
      <vt:lpstr>Studies of Embryos (Journal)</vt:lpstr>
      <vt:lpstr>Self Portrait</vt:lpstr>
      <vt:lpstr>Mirror Writing w/ Flying Machine</vt:lpstr>
      <vt:lpstr>In what ways did da Vinci express his genius?</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 2/21/2013</dc:title>
  <dc:creator>Israel Morrow</dc:creator>
  <cp:lastModifiedBy>Josephine Schaller</cp:lastModifiedBy>
  <cp:revision>18</cp:revision>
  <dcterms:created xsi:type="dcterms:W3CDTF">2013-02-20T18:18:24Z</dcterms:created>
  <dcterms:modified xsi:type="dcterms:W3CDTF">2013-02-21T23:08:18Z</dcterms:modified>
</cp:coreProperties>
</file>