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9"/>
  </p:notesMasterIdLst>
  <p:sldIdLst>
    <p:sldId id="290" r:id="rId2"/>
    <p:sldId id="256" r:id="rId3"/>
    <p:sldId id="259" r:id="rId4"/>
    <p:sldId id="295" r:id="rId5"/>
    <p:sldId id="296" r:id="rId6"/>
    <p:sldId id="260" r:id="rId7"/>
    <p:sldId id="261" r:id="rId8"/>
    <p:sldId id="297" r:id="rId9"/>
    <p:sldId id="298" r:id="rId10"/>
    <p:sldId id="262" r:id="rId11"/>
    <p:sldId id="263" r:id="rId12"/>
    <p:sldId id="299" r:id="rId13"/>
    <p:sldId id="264" r:id="rId14"/>
    <p:sldId id="300" r:id="rId15"/>
    <p:sldId id="265" r:id="rId16"/>
    <p:sldId id="301" r:id="rId17"/>
    <p:sldId id="302" r:id="rId18"/>
    <p:sldId id="266" r:id="rId19"/>
    <p:sldId id="303" r:id="rId20"/>
    <p:sldId id="267" r:id="rId21"/>
    <p:sldId id="304" r:id="rId22"/>
    <p:sldId id="268" r:id="rId23"/>
    <p:sldId id="305" r:id="rId24"/>
    <p:sldId id="269" r:id="rId25"/>
    <p:sldId id="270" r:id="rId26"/>
    <p:sldId id="306" r:id="rId27"/>
    <p:sldId id="271" r:id="rId28"/>
    <p:sldId id="307" r:id="rId29"/>
    <p:sldId id="308" r:id="rId30"/>
    <p:sldId id="294" r:id="rId31"/>
    <p:sldId id="309" r:id="rId32"/>
    <p:sldId id="310" r:id="rId33"/>
    <p:sldId id="273" r:id="rId34"/>
    <p:sldId id="274" r:id="rId35"/>
    <p:sldId id="311" r:id="rId36"/>
    <p:sldId id="312" r:id="rId37"/>
    <p:sldId id="275" r:id="rId38"/>
    <p:sldId id="276" r:id="rId39"/>
    <p:sldId id="313" r:id="rId40"/>
    <p:sldId id="314" r:id="rId41"/>
    <p:sldId id="277" r:id="rId42"/>
    <p:sldId id="278" r:id="rId43"/>
    <p:sldId id="315" r:id="rId44"/>
    <p:sldId id="279" r:id="rId45"/>
    <p:sldId id="316" r:id="rId46"/>
    <p:sldId id="280" r:id="rId47"/>
    <p:sldId id="317" r:id="rId48"/>
    <p:sldId id="318" r:id="rId49"/>
    <p:sldId id="281" r:id="rId50"/>
    <p:sldId id="319" r:id="rId51"/>
    <p:sldId id="282" r:id="rId52"/>
    <p:sldId id="320" r:id="rId53"/>
    <p:sldId id="283" r:id="rId54"/>
    <p:sldId id="321" r:id="rId55"/>
    <p:sldId id="284" r:id="rId56"/>
    <p:sldId id="285" r:id="rId57"/>
    <p:sldId id="322" r:id="rId58"/>
    <p:sldId id="286" r:id="rId59"/>
    <p:sldId id="323" r:id="rId60"/>
    <p:sldId id="324" r:id="rId61"/>
    <p:sldId id="287" r:id="rId62"/>
    <p:sldId id="258" r:id="rId63"/>
    <p:sldId id="325" r:id="rId64"/>
    <p:sldId id="291" r:id="rId65"/>
    <p:sldId id="292" r:id="rId66"/>
    <p:sldId id="326" r:id="rId67"/>
    <p:sldId id="293" r:id="rId68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969696"/>
    <a:srgbClr val="060606"/>
    <a:srgbClr val="4D4D4D"/>
    <a:srgbClr val="3366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81" d="100"/>
          <a:sy n="81" d="100"/>
        </p:scale>
        <p:origin x="-828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524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-10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-10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8" charset="0"/>
              </a:defRPr>
            </a:lvl1pPr>
          </a:lstStyle>
          <a:p>
            <a:pPr>
              <a:defRPr/>
            </a:pPr>
            <a:fld id="{266CC3B4-4E6B-415D-8FF5-4DA8D508E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10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fld id="{CAD18975-7824-4C78-9BE2-C9F92039499C}" type="slidenum">
              <a:rPr lang="en-US" sz="1200" smtClean="0"/>
              <a:pPr/>
              <a:t>2</a:t>
            </a:fld>
            <a:endParaRPr lang="en-US" sz="120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fld id="{540F6412-7216-4F6A-AA0E-EC69E542DF80}" type="slidenum">
              <a:rPr lang="en-US" sz="1200" smtClean="0"/>
              <a:pPr/>
              <a:t>64</a:t>
            </a:fld>
            <a:endParaRPr lang="en-US" sz="12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fld id="{616BF4E4-EA31-4C18-A4AF-8D7CBB62DA42}" type="slidenum">
              <a:rPr lang="en-US" sz="1200" smtClean="0"/>
              <a:pPr/>
              <a:t>65</a:t>
            </a:fld>
            <a:endParaRPr lang="en-US" sz="1200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fld id="{D75684F1-4DCF-4ECB-A037-3ED5B79FF934}" type="slidenum">
              <a:rPr lang="en-US" sz="1200" smtClean="0"/>
              <a:pPr/>
              <a:t>66</a:t>
            </a:fld>
            <a:endParaRPr lang="en-US" sz="1200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fld id="{FD6C167D-30C3-419D-A1CA-69A842431BAD}" type="slidenum">
              <a:rPr lang="en-US" sz="1200" smtClean="0"/>
              <a:pPr/>
              <a:t>67</a:t>
            </a:fld>
            <a:endParaRPr lang="en-US" sz="120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7A868-06C6-4A5C-9DAF-8EE3FE446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65668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3027F-7D20-4A8E-8B05-CB97C3F3B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69701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4615B-B380-466C-8C4E-E6364852E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88821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A3714-C477-4BFD-A4CA-E1E17C4BE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45187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AEC3A-F132-435A-B211-97E0C8FBD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91838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93A18-482E-4B2E-BB34-77641FE04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77354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E0C14-22BA-4B44-8177-6044C93FB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72451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5CDB3-2BBF-4B09-90C2-F1556945E8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60932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481CC-F810-414A-8958-7C9355FE0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43153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86E6A-3A94-4E22-8AFB-404C3B819F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09931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F87CF-5C61-48CA-B302-0C43104AE4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12777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-10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0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08" charset="0"/>
              </a:defRPr>
            </a:lvl1pPr>
          </a:lstStyle>
          <a:p>
            <a:pPr>
              <a:defRPr/>
            </a:pPr>
            <a:fld id="{A1F52B56-316F-4CDB-8AB5-A5B79A61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7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7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7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7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slide" Target="slide15.xml"/><Relationship Id="rId18" Type="http://schemas.openxmlformats.org/officeDocument/2006/relationships/slide" Target="slide7.xml"/><Relationship Id="rId26" Type="http://schemas.openxmlformats.org/officeDocument/2006/relationships/slide" Target="slide29.xml"/><Relationship Id="rId39" Type="http://schemas.openxmlformats.org/officeDocument/2006/relationships/oleObject" Target="../embeddings/oleObject1.bin"/><Relationship Id="rId3" Type="http://schemas.openxmlformats.org/officeDocument/2006/relationships/slideLayout" Target="../slideLayouts/slideLayout1.xml"/><Relationship Id="rId21" Type="http://schemas.openxmlformats.org/officeDocument/2006/relationships/slide" Target="slide38.xml"/><Relationship Id="rId34" Type="http://schemas.openxmlformats.org/officeDocument/2006/relationships/slide" Target="slide52.xml"/><Relationship Id="rId7" Type="http://schemas.openxmlformats.org/officeDocument/2006/relationships/slide" Target="slide13.xml"/><Relationship Id="rId12" Type="http://schemas.openxmlformats.org/officeDocument/2006/relationships/slide" Target="slide5.xml"/><Relationship Id="rId17" Type="http://schemas.openxmlformats.org/officeDocument/2006/relationships/slide" Target="slide56.xml"/><Relationship Id="rId25" Type="http://schemas.openxmlformats.org/officeDocument/2006/relationships/slide" Target="slide19.xml"/><Relationship Id="rId33" Type="http://schemas.openxmlformats.org/officeDocument/2006/relationships/slide" Target="slide42.xml"/><Relationship Id="rId38" Type="http://schemas.openxmlformats.org/officeDocument/2006/relationships/slide" Target="slide64.xml"/><Relationship Id="rId2" Type="http://schemas.openxmlformats.org/officeDocument/2006/relationships/vmlDrawing" Target="../drawings/vmlDrawing1.vml"/><Relationship Id="rId16" Type="http://schemas.openxmlformats.org/officeDocument/2006/relationships/slide" Target="slide46.xml"/><Relationship Id="rId20" Type="http://schemas.openxmlformats.org/officeDocument/2006/relationships/slide" Target="slide27.xml"/><Relationship Id="rId29" Type="http://schemas.openxmlformats.org/officeDocument/2006/relationships/slide" Target="slide60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.png"/><Relationship Id="rId11" Type="http://schemas.openxmlformats.org/officeDocument/2006/relationships/slide" Target="slide54.xml"/><Relationship Id="rId24" Type="http://schemas.openxmlformats.org/officeDocument/2006/relationships/slide" Target="slide9.xml"/><Relationship Id="rId32" Type="http://schemas.openxmlformats.org/officeDocument/2006/relationships/slide" Target="slide32.xml"/><Relationship Id="rId37" Type="http://schemas.openxmlformats.org/officeDocument/2006/relationships/image" Target="../media/image4.png"/><Relationship Id="rId40" Type="http://schemas.openxmlformats.org/officeDocument/2006/relationships/image" Target="../media/image1.png"/><Relationship Id="rId5" Type="http://schemas.openxmlformats.org/officeDocument/2006/relationships/image" Target="../media/image2.png"/><Relationship Id="rId15" Type="http://schemas.openxmlformats.org/officeDocument/2006/relationships/slide" Target="slide36.xml"/><Relationship Id="rId23" Type="http://schemas.openxmlformats.org/officeDocument/2006/relationships/slide" Target="slide58.xml"/><Relationship Id="rId28" Type="http://schemas.openxmlformats.org/officeDocument/2006/relationships/slide" Target="slide50.xml"/><Relationship Id="rId36" Type="http://schemas.openxmlformats.org/officeDocument/2006/relationships/audio" Target="../media/audio1.wav"/><Relationship Id="rId10" Type="http://schemas.openxmlformats.org/officeDocument/2006/relationships/slide" Target="slide44.xml"/><Relationship Id="rId19" Type="http://schemas.openxmlformats.org/officeDocument/2006/relationships/slide" Target="slide17.xml"/><Relationship Id="rId31" Type="http://schemas.openxmlformats.org/officeDocument/2006/relationships/slide" Target="slide21.xml"/><Relationship Id="rId4" Type="http://schemas.openxmlformats.org/officeDocument/2006/relationships/notesSlide" Target="../notesSlides/notesSlide1.xml"/><Relationship Id="rId9" Type="http://schemas.openxmlformats.org/officeDocument/2006/relationships/slide" Target="slide34.xml"/><Relationship Id="rId14" Type="http://schemas.openxmlformats.org/officeDocument/2006/relationships/slide" Target="slide25.xml"/><Relationship Id="rId22" Type="http://schemas.openxmlformats.org/officeDocument/2006/relationships/slide" Target="slide48.xml"/><Relationship Id="rId27" Type="http://schemas.openxmlformats.org/officeDocument/2006/relationships/slide" Target="slide40.xml"/><Relationship Id="rId30" Type="http://schemas.openxmlformats.org/officeDocument/2006/relationships/slide" Target="slide11.xml"/><Relationship Id="rId35" Type="http://schemas.openxmlformats.org/officeDocument/2006/relationships/slide" Target="slide6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7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49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5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57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59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" Target="slide61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" Target="slide63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sz="8000" smtClean="0">
                <a:solidFill>
                  <a:schemeClr val="tx1"/>
                </a:solidFill>
                <a:latin typeface="Arial Black" pitchFamily="-108" charset="0"/>
                <a:ea typeface="ＭＳ Ｐゴシック" pitchFamily="-108" charset="-128"/>
              </a:rPr>
              <a:t>THIS</a:t>
            </a:r>
            <a:r>
              <a:rPr lang="en-US" smtClean="0">
                <a:ea typeface="ＭＳ Ｐゴシック" pitchFamily="-108" charset="-128"/>
              </a:rPr>
              <a:t> 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85800" y="2438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8000">
                <a:latin typeface="Arial Black" pitchFamily="-108" charset="0"/>
              </a:rPr>
              <a:t>IS</a:t>
            </a:r>
            <a:r>
              <a:rPr lang="en-US" sz="4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8917" name="WordArt 5"/>
          <p:cNvSpPr>
            <a:spLocks noChangeArrowheads="1" noChangeShapeType="1" noTextEdit="1"/>
          </p:cNvSpPr>
          <p:nvPr/>
        </p:nvSpPr>
        <p:spPr bwMode="auto">
          <a:xfrm>
            <a:off x="990600" y="3962400"/>
            <a:ext cx="7391400" cy="1962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"/>
              <a:lightRig rig="legacyNormal3" dir="b"/>
            </a:scene3d>
            <a:sp3d extrusionH="887400" prstMaterial="legacyMetal">
              <a:extrusionClr>
                <a:srgbClr val="FFFFFF"/>
              </a:extrusionClr>
            </a:sp3d>
          </a:bodyPr>
          <a:lstStyle/>
          <a:p>
            <a:r>
              <a:rPr lang="en-US" sz="9600" kern="10" spc="-48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EAEAEA"/>
                    </a:gs>
                    <a:gs pos="17999">
                      <a:srgbClr val="777777"/>
                    </a:gs>
                    <a:gs pos="31000">
                      <a:srgbClr val="292929"/>
                    </a:gs>
                    <a:gs pos="33000">
                      <a:srgbClr val="B2B2B2"/>
                    </a:gs>
                    <a:gs pos="37000">
                      <a:srgbClr val="FFFFFF"/>
                    </a:gs>
                    <a:gs pos="78999">
                      <a:srgbClr val="5F5F5F"/>
                    </a:gs>
                    <a:gs pos="87000">
                      <a:srgbClr val="5F5F5F"/>
                    </a:gs>
                    <a:gs pos="100000">
                      <a:srgbClr val="CBCBCB"/>
                    </a:gs>
                  </a:gsLst>
                  <a:lin ang="18900000" scaled="1"/>
                </a:gradFill>
                <a:latin typeface="Arial Black"/>
              </a:rPr>
              <a:t>Jeopardy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utoUpdateAnimBg="0"/>
      <p:bldP spid="38915" grpId="0" autoUpdateAnimBg="0"/>
      <p:bldP spid="389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2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Text Box 45"/>
          <p:cNvSpPr txBox="1">
            <a:spLocks noChangeArrowheads="1"/>
          </p:cNvSpPr>
          <p:nvPr/>
        </p:nvSpPr>
        <p:spPr bwMode="auto">
          <a:xfrm>
            <a:off x="271463" y="21621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" action="ppaction://hlinkshowjump?jump=nextslide"/>
              </a:rPr>
              <a:t>100</a:t>
            </a:r>
            <a:endParaRPr lang="en-US"/>
          </a:p>
        </p:txBody>
      </p:sp>
      <p:pic>
        <p:nvPicPr>
          <p:cNvPr id="3076" name="Picture 99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5431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00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Text Box 101"/>
          <p:cNvSpPr txBox="1">
            <a:spLocks noChangeArrowheads="1"/>
          </p:cNvSpPr>
          <p:nvPr/>
        </p:nvSpPr>
        <p:spPr bwMode="auto">
          <a:xfrm>
            <a:off x="1766888" y="21621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7" action="ppaction://hlinksldjump"/>
              </a:rPr>
              <a:t>100</a:t>
            </a:r>
            <a:endParaRPr lang="en-US"/>
          </a:p>
        </p:txBody>
      </p:sp>
      <p:pic>
        <p:nvPicPr>
          <p:cNvPr id="3079" name="Picture 102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5431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103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Text Box 104"/>
          <p:cNvSpPr txBox="1">
            <a:spLocks noChangeArrowheads="1"/>
          </p:cNvSpPr>
          <p:nvPr/>
        </p:nvSpPr>
        <p:spPr bwMode="auto">
          <a:xfrm>
            <a:off x="3290888" y="21621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8" action="ppaction://hlinksldjump"/>
              </a:rPr>
              <a:t>100</a:t>
            </a:r>
            <a:endParaRPr lang="en-US"/>
          </a:p>
        </p:txBody>
      </p:sp>
      <p:pic>
        <p:nvPicPr>
          <p:cNvPr id="3082" name="Picture 105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25431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06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4" name="Text Box 107"/>
          <p:cNvSpPr txBox="1">
            <a:spLocks noChangeArrowheads="1"/>
          </p:cNvSpPr>
          <p:nvPr/>
        </p:nvSpPr>
        <p:spPr bwMode="auto">
          <a:xfrm>
            <a:off x="4814888" y="21621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9" action="ppaction://hlinksldjump"/>
              </a:rPr>
              <a:t>100</a:t>
            </a:r>
            <a:endParaRPr lang="en-US"/>
          </a:p>
        </p:txBody>
      </p:sp>
      <p:pic>
        <p:nvPicPr>
          <p:cNvPr id="3085" name="Picture 108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50" y="25431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09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Text Box 110"/>
          <p:cNvSpPr txBox="1">
            <a:spLocks noChangeArrowheads="1"/>
          </p:cNvSpPr>
          <p:nvPr/>
        </p:nvSpPr>
        <p:spPr bwMode="auto">
          <a:xfrm>
            <a:off x="6338888" y="21621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10" action="ppaction://hlinksldjump"/>
              </a:rPr>
              <a:t>100</a:t>
            </a:r>
            <a:endParaRPr lang="en-US"/>
          </a:p>
        </p:txBody>
      </p:sp>
      <p:pic>
        <p:nvPicPr>
          <p:cNvPr id="3088" name="Picture 111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25431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12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19335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0" name="Text Box 113"/>
          <p:cNvSpPr txBox="1">
            <a:spLocks noChangeArrowheads="1"/>
          </p:cNvSpPr>
          <p:nvPr/>
        </p:nvSpPr>
        <p:spPr bwMode="auto">
          <a:xfrm>
            <a:off x="7862888" y="21621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11" action="ppaction://hlinksldjump"/>
              </a:rPr>
              <a:t>100</a:t>
            </a:r>
            <a:endParaRPr lang="en-US"/>
          </a:p>
        </p:txBody>
      </p:sp>
      <p:pic>
        <p:nvPicPr>
          <p:cNvPr id="3091" name="Picture 114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50" y="25431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115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3" name="Text Box 116"/>
          <p:cNvSpPr txBox="1">
            <a:spLocks noChangeArrowheads="1"/>
          </p:cNvSpPr>
          <p:nvPr/>
        </p:nvSpPr>
        <p:spPr bwMode="auto">
          <a:xfrm>
            <a:off x="271463" y="31527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12" action="ppaction://hlinksldjump"/>
              </a:rPr>
              <a:t>200</a:t>
            </a:r>
            <a:endParaRPr lang="en-US"/>
          </a:p>
        </p:txBody>
      </p:sp>
      <p:pic>
        <p:nvPicPr>
          <p:cNvPr id="3094" name="Picture 117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5337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118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6" name="Text Box 119"/>
          <p:cNvSpPr txBox="1">
            <a:spLocks noChangeArrowheads="1"/>
          </p:cNvSpPr>
          <p:nvPr/>
        </p:nvSpPr>
        <p:spPr bwMode="auto">
          <a:xfrm>
            <a:off x="1766888" y="31527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13" action="ppaction://hlinksldjump"/>
              </a:rPr>
              <a:t>200</a:t>
            </a:r>
            <a:endParaRPr lang="en-US"/>
          </a:p>
        </p:txBody>
      </p:sp>
      <p:pic>
        <p:nvPicPr>
          <p:cNvPr id="3097" name="Picture 120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5337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8" name="Picture 121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9" name="Text Box 122"/>
          <p:cNvSpPr txBox="1">
            <a:spLocks noChangeArrowheads="1"/>
          </p:cNvSpPr>
          <p:nvPr/>
        </p:nvSpPr>
        <p:spPr bwMode="auto">
          <a:xfrm>
            <a:off x="3290888" y="31527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14" action="ppaction://hlinksldjump"/>
              </a:rPr>
              <a:t>200</a:t>
            </a:r>
            <a:endParaRPr lang="en-US"/>
          </a:p>
        </p:txBody>
      </p:sp>
      <p:pic>
        <p:nvPicPr>
          <p:cNvPr id="3100" name="Picture 123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35337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1" name="Picture 124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2" name="Text Box 125"/>
          <p:cNvSpPr txBox="1">
            <a:spLocks noChangeArrowheads="1"/>
          </p:cNvSpPr>
          <p:nvPr/>
        </p:nvSpPr>
        <p:spPr bwMode="auto">
          <a:xfrm>
            <a:off x="4814888" y="31527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15" action="ppaction://hlinksldjump"/>
              </a:rPr>
              <a:t>200</a:t>
            </a:r>
            <a:endParaRPr lang="en-US"/>
          </a:p>
        </p:txBody>
      </p:sp>
      <p:pic>
        <p:nvPicPr>
          <p:cNvPr id="3103" name="Picture 126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50" y="35337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4" name="Picture 127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5" name="Text Box 128"/>
          <p:cNvSpPr txBox="1">
            <a:spLocks noChangeArrowheads="1"/>
          </p:cNvSpPr>
          <p:nvPr/>
        </p:nvSpPr>
        <p:spPr bwMode="auto">
          <a:xfrm>
            <a:off x="6338888" y="31527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16" action="ppaction://hlinksldjump"/>
              </a:rPr>
              <a:t>200</a:t>
            </a:r>
            <a:endParaRPr lang="en-US"/>
          </a:p>
        </p:txBody>
      </p:sp>
      <p:pic>
        <p:nvPicPr>
          <p:cNvPr id="3106" name="Picture 129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35337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7" name="Picture 130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29241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8" name="Text Box 131"/>
          <p:cNvSpPr txBox="1">
            <a:spLocks noChangeArrowheads="1"/>
          </p:cNvSpPr>
          <p:nvPr/>
        </p:nvSpPr>
        <p:spPr bwMode="auto">
          <a:xfrm>
            <a:off x="7862888" y="31527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17" action="ppaction://hlinksldjump"/>
              </a:rPr>
              <a:t>200</a:t>
            </a:r>
            <a:endParaRPr lang="en-US"/>
          </a:p>
        </p:txBody>
      </p:sp>
      <p:pic>
        <p:nvPicPr>
          <p:cNvPr id="3109" name="Picture 132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50" y="35337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0" name="Picture 133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1" name="Text Box 134"/>
          <p:cNvSpPr txBox="1">
            <a:spLocks noChangeArrowheads="1"/>
          </p:cNvSpPr>
          <p:nvPr/>
        </p:nvSpPr>
        <p:spPr bwMode="auto">
          <a:xfrm>
            <a:off x="271463" y="41433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18" action="ppaction://hlinksldjump"/>
              </a:rPr>
              <a:t>300</a:t>
            </a:r>
            <a:endParaRPr lang="en-US"/>
          </a:p>
        </p:txBody>
      </p:sp>
      <p:pic>
        <p:nvPicPr>
          <p:cNvPr id="3112" name="Picture 135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45243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3" name="Picture 136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4" name="Text Box 137"/>
          <p:cNvSpPr txBox="1">
            <a:spLocks noChangeArrowheads="1"/>
          </p:cNvSpPr>
          <p:nvPr/>
        </p:nvSpPr>
        <p:spPr bwMode="auto">
          <a:xfrm>
            <a:off x="1766888" y="41433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19" action="ppaction://hlinksldjump"/>
              </a:rPr>
              <a:t>300</a:t>
            </a:r>
            <a:endParaRPr lang="en-US"/>
          </a:p>
        </p:txBody>
      </p:sp>
      <p:pic>
        <p:nvPicPr>
          <p:cNvPr id="3115" name="Picture 138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5243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6" name="Picture 139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7" name="Text Box 140"/>
          <p:cNvSpPr txBox="1">
            <a:spLocks noChangeArrowheads="1"/>
          </p:cNvSpPr>
          <p:nvPr/>
        </p:nvSpPr>
        <p:spPr bwMode="auto">
          <a:xfrm>
            <a:off x="3290888" y="41433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20" action="ppaction://hlinksldjump"/>
              </a:rPr>
              <a:t>300</a:t>
            </a:r>
            <a:endParaRPr lang="en-US"/>
          </a:p>
        </p:txBody>
      </p:sp>
      <p:pic>
        <p:nvPicPr>
          <p:cNvPr id="3118" name="Picture 141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45243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9" name="Picture 142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0" name="Text Box 143"/>
          <p:cNvSpPr txBox="1">
            <a:spLocks noChangeArrowheads="1"/>
          </p:cNvSpPr>
          <p:nvPr/>
        </p:nvSpPr>
        <p:spPr bwMode="auto">
          <a:xfrm>
            <a:off x="4814888" y="41433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21" action="ppaction://hlinksldjump"/>
              </a:rPr>
              <a:t>300</a:t>
            </a:r>
            <a:endParaRPr lang="en-US"/>
          </a:p>
        </p:txBody>
      </p:sp>
      <p:pic>
        <p:nvPicPr>
          <p:cNvPr id="3121" name="Picture 144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50" y="45243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22" name="Picture 145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3" name="Text Box 146"/>
          <p:cNvSpPr txBox="1">
            <a:spLocks noChangeArrowheads="1"/>
          </p:cNvSpPr>
          <p:nvPr/>
        </p:nvSpPr>
        <p:spPr bwMode="auto">
          <a:xfrm>
            <a:off x="6338888" y="41433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22" action="ppaction://hlinksldjump"/>
              </a:rPr>
              <a:t>300</a:t>
            </a:r>
            <a:endParaRPr lang="en-US"/>
          </a:p>
        </p:txBody>
      </p:sp>
      <p:pic>
        <p:nvPicPr>
          <p:cNvPr id="3124" name="Picture 147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45243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25" name="Picture 148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39147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6" name="Text Box 149"/>
          <p:cNvSpPr txBox="1">
            <a:spLocks noChangeArrowheads="1"/>
          </p:cNvSpPr>
          <p:nvPr/>
        </p:nvSpPr>
        <p:spPr bwMode="auto">
          <a:xfrm>
            <a:off x="7862888" y="41433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23" action="ppaction://hlinksldjump"/>
              </a:rPr>
              <a:t>300</a:t>
            </a:r>
            <a:endParaRPr lang="en-US"/>
          </a:p>
        </p:txBody>
      </p:sp>
      <p:pic>
        <p:nvPicPr>
          <p:cNvPr id="3127" name="Picture 150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50" y="45243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28" name="Picture 151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9" name="Text Box 152"/>
          <p:cNvSpPr txBox="1">
            <a:spLocks noChangeArrowheads="1"/>
          </p:cNvSpPr>
          <p:nvPr/>
        </p:nvSpPr>
        <p:spPr bwMode="auto">
          <a:xfrm>
            <a:off x="271463" y="51339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24" action="ppaction://hlinksldjump"/>
              </a:rPr>
              <a:t>400</a:t>
            </a:r>
            <a:endParaRPr lang="en-US"/>
          </a:p>
        </p:txBody>
      </p:sp>
      <p:pic>
        <p:nvPicPr>
          <p:cNvPr id="3130" name="Picture 153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55149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1" name="Picture 154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32" name="Text Box 155"/>
          <p:cNvSpPr txBox="1">
            <a:spLocks noChangeArrowheads="1"/>
          </p:cNvSpPr>
          <p:nvPr/>
        </p:nvSpPr>
        <p:spPr bwMode="auto">
          <a:xfrm>
            <a:off x="1766888" y="51339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25" action="ppaction://hlinksldjump"/>
              </a:rPr>
              <a:t>400</a:t>
            </a:r>
            <a:endParaRPr lang="en-US"/>
          </a:p>
        </p:txBody>
      </p:sp>
      <p:pic>
        <p:nvPicPr>
          <p:cNvPr id="3133" name="Picture 156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5149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4" name="Picture 157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35" name="Text Box 158"/>
          <p:cNvSpPr txBox="1">
            <a:spLocks noChangeArrowheads="1"/>
          </p:cNvSpPr>
          <p:nvPr/>
        </p:nvSpPr>
        <p:spPr bwMode="auto">
          <a:xfrm>
            <a:off x="3290888" y="51339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26" action="ppaction://hlinksldjump"/>
              </a:rPr>
              <a:t>400</a:t>
            </a:r>
            <a:endParaRPr lang="en-US"/>
          </a:p>
        </p:txBody>
      </p:sp>
      <p:pic>
        <p:nvPicPr>
          <p:cNvPr id="3136" name="Picture 159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55149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7" name="Picture 160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38" name="Text Box 161"/>
          <p:cNvSpPr txBox="1">
            <a:spLocks noChangeArrowheads="1"/>
          </p:cNvSpPr>
          <p:nvPr/>
        </p:nvSpPr>
        <p:spPr bwMode="auto">
          <a:xfrm>
            <a:off x="4814888" y="51339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27" action="ppaction://hlinksldjump"/>
              </a:rPr>
              <a:t>400</a:t>
            </a:r>
            <a:endParaRPr lang="en-US"/>
          </a:p>
        </p:txBody>
      </p:sp>
      <p:pic>
        <p:nvPicPr>
          <p:cNvPr id="3139" name="Picture 162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50" y="55149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40" name="Picture 163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41" name="Text Box 164"/>
          <p:cNvSpPr txBox="1">
            <a:spLocks noChangeArrowheads="1"/>
          </p:cNvSpPr>
          <p:nvPr/>
        </p:nvSpPr>
        <p:spPr bwMode="auto">
          <a:xfrm>
            <a:off x="6338888" y="51339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28" action="ppaction://hlinksldjump"/>
              </a:rPr>
              <a:t>400</a:t>
            </a:r>
            <a:endParaRPr lang="en-US"/>
          </a:p>
        </p:txBody>
      </p:sp>
      <p:pic>
        <p:nvPicPr>
          <p:cNvPr id="3142" name="Picture 165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55149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43" name="Picture 166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49053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44" name="Text Box 167"/>
          <p:cNvSpPr txBox="1">
            <a:spLocks noChangeArrowheads="1"/>
          </p:cNvSpPr>
          <p:nvPr/>
        </p:nvSpPr>
        <p:spPr bwMode="auto">
          <a:xfrm>
            <a:off x="7862888" y="51339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29" action="ppaction://hlinksldjump"/>
              </a:rPr>
              <a:t>400</a:t>
            </a:r>
            <a:endParaRPr lang="en-US"/>
          </a:p>
        </p:txBody>
      </p:sp>
      <p:pic>
        <p:nvPicPr>
          <p:cNvPr id="3145" name="Picture 168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50" y="55149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46" name="Picture 169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959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47" name="Text Box 170"/>
          <p:cNvSpPr txBox="1">
            <a:spLocks noChangeArrowheads="1"/>
          </p:cNvSpPr>
          <p:nvPr/>
        </p:nvSpPr>
        <p:spPr bwMode="auto">
          <a:xfrm>
            <a:off x="304800" y="6124575"/>
            <a:ext cx="10588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30" action="ppaction://hlinksldjump"/>
              </a:rPr>
              <a:t>500</a:t>
            </a:r>
            <a:endParaRPr lang="en-US"/>
          </a:p>
        </p:txBody>
      </p:sp>
      <p:pic>
        <p:nvPicPr>
          <p:cNvPr id="3148" name="Picture 171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65055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49" name="Picture 172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58959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0" name="Text Box 173"/>
          <p:cNvSpPr txBox="1">
            <a:spLocks noChangeArrowheads="1"/>
          </p:cNvSpPr>
          <p:nvPr/>
        </p:nvSpPr>
        <p:spPr bwMode="auto">
          <a:xfrm>
            <a:off x="1766888" y="61245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31" action="ppaction://hlinksldjump"/>
              </a:rPr>
              <a:t>500</a:t>
            </a:r>
            <a:endParaRPr lang="en-US"/>
          </a:p>
        </p:txBody>
      </p:sp>
      <p:pic>
        <p:nvPicPr>
          <p:cNvPr id="3151" name="Picture 174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65055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52" name="Picture 175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58959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3" name="Text Box 176"/>
          <p:cNvSpPr txBox="1">
            <a:spLocks noChangeArrowheads="1"/>
          </p:cNvSpPr>
          <p:nvPr/>
        </p:nvSpPr>
        <p:spPr bwMode="auto">
          <a:xfrm>
            <a:off x="3290888" y="61245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32" action="ppaction://hlinksldjump"/>
              </a:rPr>
              <a:t>500</a:t>
            </a:r>
            <a:endParaRPr lang="en-US"/>
          </a:p>
        </p:txBody>
      </p:sp>
      <p:pic>
        <p:nvPicPr>
          <p:cNvPr id="3154" name="Picture 177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65055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55" name="Picture 178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58959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6" name="Text Box 179"/>
          <p:cNvSpPr txBox="1">
            <a:spLocks noChangeArrowheads="1"/>
          </p:cNvSpPr>
          <p:nvPr/>
        </p:nvSpPr>
        <p:spPr bwMode="auto">
          <a:xfrm>
            <a:off x="4814888" y="61245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33" action="ppaction://hlinksldjump"/>
              </a:rPr>
              <a:t>500</a:t>
            </a:r>
            <a:endParaRPr lang="en-US"/>
          </a:p>
        </p:txBody>
      </p:sp>
      <p:pic>
        <p:nvPicPr>
          <p:cNvPr id="3157" name="Picture 180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50" y="65055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58" name="Picture 181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58959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59" name="Text Box 182"/>
          <p:cNvSpPr txBox="1">
            <a:spLocks noChangeArrowheads="1"/>
          </p:cNvSpPr>
          <p:nvPr/>
        </p:nvSpPr>
        <p:spPr bwMode="auto">
          <a:xfrm>
            <a:off x="6338888" y="61245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34" action="ppaction://hlinksldjump"/>
              </a:rPr>
              <a:t>500</a:t>
            </a:r>
            <a:endParaRPr lang="en-US"/>
          </a:p>
        </p:txBody>
      </p:sp>
      <p:pic>
        <p:nvPicPr>
          <p:cNvPr id="3160" name="Picture 183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65055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61" name="Picture 184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5895975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62" name="Text Box 185"/>
          <p:cNvSpPr txBox="1">
            <a:spLocks noChangeArrowheads="1"/>
          </p:cNvSpPr>
          <p:nvPr/>
        </p:nvSpPr>
        <p:spPr bwMode="auto">
          <a:xfrm>
            <a:off x="7862888" y="6124575"/>
            <a:ext cx="1058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 Black" pitchFamily="-108" charset="0"/>
                <a:hlinkClick r:id="rId35" action="ppaction://hlinksldjump"/>
              </a:rPr>
              <a:t>500</a:t>
            </a:r>
            <a:endParaRPr lang="en-US"/>
          </a:p>
        </p:txBody>
      </p:sp>
      <p:pic>
        <p:nvPicPr>
          <p:cNvPr id="3163" name="Picture 186" descr="blu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50" y="6505575"/>
            <a:ext cx="10287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64" name="Picture 187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5" name="Picture 190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6" name="Picture 193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7" name="Picture 196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8" name="Picture 199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9" name="Picture 202" descr="screen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914400"/>
            <a:ext cx="1323975" cy="1038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0" name="Text Box 205"/>
          <p:cNvSpPr txBox="1">
            <a:spLocks noChangeArrowheads="1"/>
          </p:cNvSpPr>
          <p:nvPr/>
        </p:nvSpPr>
        <p:spPr bwMode="auto">
          <a:xfrm>
            <a:off x="14287" y="1167873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Arial Black" pitchFamily="-108" charset="0"/>
              </a:rPr>
              <a:t>Chinese Achievements</a:t>
            </a:r>
            <a:endParaRPr lang="en-US" sz="1200" dirty="0">
              <a:solidFill>
                <a:schemeClr val="bg1"/>
              </a:solidFill>
              <a:latin typeface="Arial Black" pitchFamily="-108" charset="0"/>
            </a:endParaRPr>
          </a:p>
        </p:txBody>
      </p:sp>
      <p:sp>
        <p:nvSpPr>
          <p:cNvPr id="3171" name="Text Box 206"/>
          <p:cNvSpPr txBox="1">
            <a:spLocks noChangeArrowheads="1"/>
          </p:cNvSpPr>
          <p:nvPr/>
        </p:nvSpPr>
        <p:spPr bwMode="auto">
          <a:xfrm>
            <a:off x="1585912" y="1279524"/>
            <a:ext cx="144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1400" dirty="0" smtClean="0">
                <a:solidFill>
                  <a:schemeClr val="bg1"/>
                </a:solidFill>
                <a:latin typeface="Arial Black" pitchFamily="-108" charset="0"/>
              </a:rPr>
              <a:t>Dynasties</a:t>
            </a:r>
            <a:endParaRPr lang="en-US" sz="1400" dirty="0">
              <a:solidFill>
                <a:schemeClr val="bg1"/>
              </a:solidFill>
              <a:latin typeface="Arial Black" pitchFamily="-108" charset="0"/>
            </a:endParaRPr>
          </a:p>
        </p:txBody>
      </p:sp>
      <p:sp>
        <p:nvSpPr>
          <p:cNvPr id="3172" name="Text Box 207"/>
          <p:cNvSpPr txBox="1">
            <a:spLocks noChangeArrowheads="1"/>
          </p:cNvSpPr>
          <p:nvPr/>
        </p:nvSpPr>
        <p:spPr bwMode="auto">
          <a:xfrm>
            <a:off x="3124200" y="1171902"/>
            <a:ext cx="1447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1400" dirty="0" smtClean="0">
                <a:solidFill>
                  <a:schemeClr val="bg1"/>
                </a:solidFill>
                <a:latin typeface="Arial Black" pitchFamily="-108" charset="0"/>
              </a:rPr>
              <a:t>Chinese Religions</a:t>
            </a:r>
            <a:endParaRPr lang="en-US" sz="1600" dirty="0">
              <a:solidFill>
                <a:schemeClr val="bg1"/>
              </a:solidFill>
              <a:latin typeface="Arial Black" pitchFamily="-108" charset="0"/>
            </a:endParaRPr>
          </a:p>
        </p:txBody>
      </p:sp>
      <p:sp>
        <p:nvSpPr>
          <p:cNvPr id="3173" name="Text Box 208"/>
          <p:cNvSpPr txBox="1">
            <a:spLocks noChangeArrowheads="1"/>
          </p:cNvSpPr>
          <p:nvPr/>
        </p:nvSpPr>
        <p:spPr bwMode="auto">
          <a:xfrm>
            <a:off x="4648200" y="1232774"/>
            <a:ext cx="1447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  <a:latin typeface="Arial Black" pitchFamily="-108" charset="0"/>
              </a:rPr>
              <a:t>Trade</a:t>
            </a:r>
            <a:endParaRPr lang="en-US" sz="1600" dirty="0">
              <a:solidFill>
                <a:schemeClr val="bg1"/>
              </a:solidFill>
              <a:latin typeface="Arial Black" pitchFamily="-108" charset="0"/>
            </a:endParaRPr>
          </a:p>
        </p:txBody>
      </p:sp>
      <p:sp>
        <p:nvSpPr>
          <p:cNvPr id="3174" name="Text Box 209"/>
          <p:cNvSpPr txBox="1">
            <a:spLocks noChangeArrowheads="1"/>
          </p:cNvSpPr>
          <p:nvPr/>
        </p:nvSpPr>
        <p:spPr bwMode="auto">
          <a:xfrm>
            <a:off x="6145213" y="1232774"/>
            <a:ext cx="1447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  <a:latin typeface="Arial Black" pitchFamily="-108" charset="0"/>
              </a:rPr>
              <a:t>Geography</a:t>
            </a:r>
            <a:endParaRPr lang="en-US" sz="1600" dirty="0">
              <a:solidFill>
                <a:schemeClr val="bg1"/>
              </a:solidFill>
              <a:latin typeface="Arial Black" pitchFamily="-108" charset="0"/>
            </a:endParaRPr>
          </a:p>
        </p:txBody>
      </p:sp>
      <p:sp>
        <p:nvSpPr>
          <p:cNvPr id="3175" name="Text Box 210"/>
          <p:cNvSpPr txBox="1">
            <a:spLocks noChangeArrowheads="1"/>
          </p:cNvSpPr>
          <p:nvPr/>
        </p:nvSpPr>
        <p:spPr bwMode="auto">
          <a:xfrm>
            <a:off x="7701817" y="1121628"/>
            <a:ext cx="1447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  <a:latin typeface="Arial Black" pitchFamily="-108" charset="0"/>
              </a:rPr>
              <a:t>Important People</a:t>
            </a:r>
            <a:endParaRPr lang="en-US" sz="1600" dirty="0">
              <a:solidFill>
                <a:schemeClr val="bg1"/>
              </a:solidFill>
              <a:latin typeface="Arial Black" pitchFamily="-108" charset="0"/>
            </a:endParaRPr>
          </a:p>
          <a:p>
            <a:endParaRPr lang="en-US" sz="1600" dirty="0">
              <a:solidFill>
                <a:schemeClr val="bg1"/>
              </a:solidFill>
              <a:latin typeface="Arial Black" pitchFamily="-108" charset="0"/>
            </a:endParaRPr>
          </a:p>
        </p:txBody>
      </p:sp>
      <p:pic>
        <p:nvPicPr>
          <p:cNvPr id="3176" name="Picture 217" descr="applause">
            <a:hlinkClick r:id="" action="ppaction://noaction">
              <a:snd r:embed="rId36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88925"/>
            <a:ext cx="914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77" name="Object 2">
            <a:hlinkClick r:id="rId38" action="ppaction://hlinksldjump"/>
          </p:cNvPr>
          <p:cNvGraphicFramePr>
            <a:graphicFrameLocks noChangeAspect="1"/>
          </p:cNvGraphicFramePr>
          <p:nvPr/>
        </p:nvGraphicFramePr>
        <p:xfrm>
          <a:off x="7924800" y="228600"/>
          <a:ext cx="10096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Bitmap Image" r:id="rId39" imgW="1009791" imgH="542857" progId="Paint.Picture">
                  <p:embed/>
                </p:oleObj>
              </mc:Choice>
              <mc:Fallback>
                <p:oleObj name="Bitmap Image" r:id="rId39" imgW="1009791" imgH="542857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228600"/>
                        <a:ext cx="10096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rgbClr val="CBCBCB"/>
                                </a:gs>
                                <a:gs pos="13000">
                                  <a:srgbClr val="5F5F5F"/>
                                </a:gs>
                                <a:gs pos="21001">
                                  <a:srgbClr val="5F5F5F"/>
                                </a:gs>
                                <a:gs pos="63000">
                                  <a:srgbClr val="FFFFFF"/>
                                </a:gs>
                                <a:gs pos="67000">
                                  <a:srgbClr val="B2B2B2"/>
                                </a:gs>
                                <a:gs pos="69000">
                                  <a:srgbClr val="292929"/>
                                </a:gs>
                                <a:gs pos="82001">
                                  <a:srgbClr val="777777"/>
                                </a:gs>
                                <a:gs pos="100000">
                                  <a:srgbClr val="EAEAEA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8" name="WordArt 220"/>
          <p:cNvSpPr>
            <a:spLocks noChangeArrowheads="1" noChangeShapeType="1" noTextEdit="1"/>
          </p:cNvSpPr>
          <p:nvPr/>
        </p:nvSpPr>
        <p:spPr bwMode="auto">
          <a:xfrm>
            <a:off x="1371600" y="228600"/>
            <a:ext cx="60198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"/>
              <a:lightRig rig="legacyNormal3" dir="b"/>
            </a:scene3d>
            <a:sp3d extrusionH="887400" prstMaterial="legacyMetal">
              <a:extrusionClr>
                <a:srgbClr val="FFFFFF"/>
              </a:extrusionClr>
            </a:sp3d>
          </a:bodyPr>
          <a:lstStyle/>
          <a:p>
            <a:r>
              <a:rPr lang="en-US" sz="9600" kern="10" spc="-48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EAEAEA"/>
                    </a:gs>
                    <a:gs pos="17999">
                      <a:srgbClr val="777777"/>
                    </a:gs>
                    <a:gs pos="31000">
                      <a:srgbClr val="292929"/>
                    </a:gs>
                    <a:gs pos="33000">
                      <a:srgbClr val="B2B2B2"/>
                    </a:gs>
                    <a:gs pos="37000">
                      <a:srgbClr val="FFFFFF"/>
                    </a:gs>
                    <a:gs pos="78999">
                      <a:srgbClr val="5F5F5F"/>
                    </a:gs>
                    <a:gs pos="87000">
                      <a:srgbClr val="5F5F5F"/>
                    </a:gs>
                    <a:gs pos="100000">
                      <a:srgbClr val="CBCBCB"/>
                    </a:gs>
                  </a:gsLst>
                  <a:lin ang="18900000" scaled="1"/>
                </a:gradFill>
                <a:latin typeface="Arial Black"/>
              </a:rPr>
              <a:t>Jeopardy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7620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371600" y="2209800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mixture of powders was originally used to make fireworks</a:t>
            </a:r>
            <a:endParaRPr lang="en-US" sz="3600" dirty="0"/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8205788" y="6400800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Gunpowder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8205788" y="6400800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447800" y="2438400"/>
            <a:ext cx="63246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</a:rPr>
              <a:t>This human-made waterway links northern and southern China.</a:t>
            </a:r>
            <a:endParaRPr lang="en-US" sz="3200" dirty="0" smtClean="0"/>
          </a:p>
          <a:p>
            <a:pPr>
              <a:spcBef>
                <a:spcPct val="50000"/>
              </a:spcBef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409700" y="2209800"/>
            <a:ext cx="63246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The </a:t>
            </a:r>
          </a:p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Grand Canal</a:t>
            </a:r>
            <a:endParaRPr lang="en-US" sz="3600" dirty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3246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</a:rPr>
              <a:t>This Tang achievement allowed the Chinese to copy drawings or text much faster than could be done by hand.</a:t>
            </a: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409700" y="2367206"/>
            <a:ext cx="6324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Woodblock printing</a:t>
            </a:r>
            <a:endParaRPr lang="en-US" sz="3600" dirty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371600" y="2343834"/>
            <a:ext cx="6324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dirty="0">
                <a:solidFill>
                  <a:schemeClr val="bg1"/>
                </a:solidFill>
              </a:rPr>
              <a:t>This instrument, which uses the earth’s magnetic field to indicate direction, revolutionized travel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480038" y="1828800"/>
            <a:ext cx="632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The compass</a:t>
            </a:r>
            <a:endParaRPr lang="en-US" sz="3600" dirty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371600" y="1752600"/>
            <a:ext cx="6324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irrigation device was a portable pump that allowed a farmer to scoop water into an irrigation canal.</a:t>
            </a:r>
            <a:endParaRPr lang="en-US" sz="3600" dirty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371600" y="1786061"/>
            <a:ext cx="683418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rgbClr val="FFFFFF"/>
                </a:solidFill>
              </a:rPr>
              <a:t>Dragon Backbone </a:t>
            </a:r>
          </a:p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rgbClr val="FFFFFF"/>
                </a:solidFill>
              </a:rPr>
              <a:t>Pump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dynasty is often referred to as China’s golden age.</a:t>
            </a:r>
            <a:endParaRPr lang="en-US" sz="3600" dirty="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B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The Tang Dynasty</a:t>
            </a:r>
            <a:endParaRPr lang="en-US" sz="3600" dirty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B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371600" y="2362200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period was marked by disorder and followed the collapse of the Han Dynasty</a:t>
            </a:r>
            <a:endParaRPr lang="en-US" sz="3600" dirty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B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47800" y="1828800"/>
            <a:ext cx="63246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The</a:t>
            </a:r>
          </a:p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Period of Disunion</a:t>
            </a:r>
            <a:endParaRPr lang="en-US" sz="3600" dirty="0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B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371600" y="2274838"/>
            <a:ext cx="6324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</a:rPr>
              <a:t>This dynasty was known for their grand building projects such as the Great Wall of China and Forbidden City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B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570038" y="2335143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Ming Dynasty</a:t>
            </a:r>
            <a:endParaRPr lang="en-US" sz="3600" dirty="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B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409700" y="2209800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For the first time in it’s long history, these foreigners ruled all of China.</a:t>
            </a:r>
            <a:endParaRPr lang="en-US" sz="3600" dirty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B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79525" y="1676400"/>
            <a:ext cx="69342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</a:rPr>
              <a:t>The Yuan Dynasty</a:t>
            </a:r>
          </a:p>
          <a:p>
            <a:pPr>
              <a:spcBef>
                <a:spcPct val="50000"/>
              </a:spcBef>
            </a:pPr>
            <a:r>
              <a:rPr lang="en-US" sz="3600" dirty="0">
                <a:solidFill>
                  <a:schemeClr val="bg1"/>
                </a:solidFill>
              </a:rPr>
              <a:t>o</a:t>
            </a:r>
            <a:r>
              <a:rPr lang="en-US" sz="3600" dirty="0" smtClean="0">
                <a:solidFill>
                  <a:schemeClr val="bg1"/>
                </a:solidFill>
              </a:rPr>
              <a:t>r </a:t>
            </a:r>
          </a:p>
          <a:p>
            <a:pPr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</a:rPr>
              <a:t>The Mongols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B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dynasty had a stable and efficient bureaucracy of scholar officials</a:t>
            </a:r>
            <a:endParaRPr lang="en-US" sz="3600" dirty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B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371600" y="1866220"/>
            <a:ext cx="68421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The Song Dynasty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B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371600" y="2459504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The Period of Disunion caused many Chinese to turn to this religion.</a:t>
            </a:r>
            <a:endParaRPr lang="en-US" sz="3600" dirty="0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Text Box 1027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Buddhism</a:t>
            </a:r>
            <a:endParaRPr lang="en-US" sz="3600" dirty="0"/>
          </a:p>
        </p:txBody>
      </p:sp>
      <p:sp>
        <p:nvSpPr>
          <p:cNvPr id="25604" name="Text Box 1028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447800" y="1752600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religion focused on proper behavior for individuals and government</a:t>
            </a:r>
            <a:endParaRPr lang="en-US" sz="3600" dirty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219200" y="2057400"/>
            <a:ext cx="6477000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Confucianism</a:t>
            </a:r>
          </a:p>
          <a:p>
            <a:pPr marL="571500" indent="-571500">
              <a:spcBef>
                <a:spcPct val="50000"/>
              </a:spcBef>
              <a:buFont typeface="Arial" charset="0"/>
              <a:buChar char="•"/>
              <a:defRPr/>
            </a:pPr>
            <a:endParaRPr lang="en-US" sz="3600" dirty="0" smtClean="0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371600" y="2459831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religion focused on both proper behavior but also emphasized spiritual matters.</a:t>
            </a:r>
            <a:endParaRPr lang="en-US" sz="3600" dirty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Neo-Confucianism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1371600" y="1752600"/>
            <a:ext cx="63246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600">
                <a:solidFill>
                  <a:schemeClr val="bg1"/>
                </a:solidFill>
                <a:latin typeface="Arial Black" pitchFamily="-108" charset="0"/>
              </a:rPr>
              <a:t>DAILY DOUBLE</a:t>
            </a:r>
            <a:endParaRPr lang="en-US" sz="3600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400</a:t>
            </a:r>
            <a:endParaRPr lang="en-US"/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1371600" y="1752600"/>
            <a:ext cx="63246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600">
                <a:solidFill>
                  <a:schemeClr val="bg1"/>
                </a:solidFill>
                <a:latin typeface="Arial Black" pitchFamily="-108" charset="0"/>
              </a:rPr>
              <a:t>DAILY DOUBLE</a:t>
            </a:r>
            <a:endParaRPr lang="en-US" sz="3600"/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1371600" y="2819400"/>
            <a:ext cx="63246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800">
                <a:solidFill>
                  <a:schemeClr val="bg1"/>
                </a:solidFill>
              </a:rPr>
              <a:t>Place A Wager</a:t>
            </a:r>
            <a:endParaRPr lang="en-US" sz="36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autoUpdateAnimBg="0"/>
      <p:bldP spid="72709" grpId="0" autoUpdateAnimBg="0"/>
      <p:bldP spid="72710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409700" y="1679919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These elite members of society are educated members of government.</a:t>
            </a:r>
            <a:endParaRPr lang="en-US" sz="3600" dirty="0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39688" y="30163"/>
            <a:ext cx="9144001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370012" y="2438400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Scholar-officials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371600" y="1536174"/>
            <a:ext cx="63246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Fill in the blanks:</a:t>
            </a:r>
          </a:p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Buddhism stressed_________,</a:t>
            </a:r>
          </a:p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While Confucianism stressed___________.</a:t>
            </a:r>
            <a:endParaRPr lang="en-US" sz="3600" dirty="0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219200" y="2438400"/>
            <a:ext cx="63246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Spiritual outlook</a:t>
            </a:r>
          </a:p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Ethical behavior</a:t>
            </a:r>
            <a:endParaRPr lang="en-US" sz="3600" dirty="0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8213725" y="6397625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409700" y="966787"/>
            <a:ext cx="63246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Which of the following were not exported by China?</a:t>
            </a:r>
          </a:p>
          <a:p>
            <a:pPr marL="571500" indent="-5715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</a:rPr>
              <a:t>Gold</a:t>
            </a:r>
          </a:p>
          <a:p>
            <a:pPr marL="571500" indent="-5715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4000" dirty="0" err="1" smtClean="0">
                <a:solidFill>
                  <a:schemeClr val="bg1"/>
                </a:solidFill>
              </a:rPr>
              <a:t>Porcelin</a:t>
            </a:r>
            <a:endParaRPr lang="en-US" sz="3600" dirty="0"/>
          </a:p>
          <a:p>
            <a:pPr marL="571500" indent="-5715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Silk</a:t>
            </a:r>
          </a:p>
          <a:p>
            <a:pPr marL="571500" indent="-5715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Tea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D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Gold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D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The process for making this Chinese commodity was kept secret for many years.</a:t>
            </a:r>
            <a:endParaRPr lang="en-US" sz="3600" dirty="0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D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Silk</a:t>
            </a:r>
            <a:endParaRPr lang="en-US" sz="3600" dirty="0"/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D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371600" y="2151727"/>
            <a:ext cx="6324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engineering marvel was built primarily to transport goods between Northern and Southern China</a:t>
            </a:r>
            <a:endParaRPr lang="en-US" sz="3600" dirty="0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D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The Grand Canal</a:t>
            </a:r>
            <a:endParaRPr lang="en-US" sz="3600" dirty="0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D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371600" y="1843950"/>
            <a:ext cx="63246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governmental policy of the Ming dynasty put an end to the majority of Chinese trade both over land and water.</a:t>
            </a:r>
            <a:endParaRPr lang="en-US" sz="3600" dirty="0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D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Isolationism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D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1409700" y="1551563"/>
            <a:ext cx="6324600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Fill in the blanks:</a:t>
            </a:r>
            <a:endParaRPr lang="en-US" sz="3600" dirty="0"/>
          </a:p>
          <a:p>
            <a:pPr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</a:rPr>
              <a:t>The _______ dynasty made improvements to ____________, believing that it would keep traders safe as they traveled along the ____________.</a:t>
            </a:r>
            <a:endParaRPr lang="en-US" sz="4000" dirty="0" smtClean="0">
              <a:solidFill>
                <a:schemeClr val="bg1"/>
              </a:solidFill>
            </a:endParaRP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D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441938" y="2151727"/>
            <a:ext cx="6324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Ming</a:t>
            </a:r>
          </a:p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Great Wall of China</a:t>
            </a:r>
          </a:p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Silk Road</a:t>
            </a:r>
            <a:endParaRPr lang="en-US" sz="3600" dirty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8205788" y="6397625"/>
            <a:ext cx="938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D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China is on what continent?</a:t>
            </a:r>
            <a:endParaRPr lang="en-US" sz="3600" dirty="0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Asia</a:t>
            </a:r>
            <a:endParaRPr lang="en-US" sz="3600" dirty="0"/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371600" y="2459831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massive mountain range borders China to the southwest.</a:t>
            </a:r>
            <a:endParaRPr lang="en-US" sz="3600" dirty="0"/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The Himalayas</a:t>
            </a:r>
            <a:endParaRPr lang="en-US" sz="3600" dirty="0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 300</a:t>
            </a:r>
            <a:endParaRPr lang="en-US"/>
          </a:p>
        </p:txBody>
      </p:sp>
      <p:sp>
        <p:nvSpPr>
          <p:cNvPr id="50180" name="Text Box 3"/>
          <p:cNvSpPr txBox="1">
            <a:spLocks noChangeArrowheads="1"/>
          </p:cNvSpPr>
          <p:nvPr/>
        </p:nvSpPr>
        <p:spPr bwMode="auto">
          <a:xfrm>
            <a:off x="1409700" y="2151727"/>
            <a:ext cx="6324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China is naturally protected on all side except in the north. What does it mean to be naturally protected?</a:t>
            </a:r>
            <a:endParaRPr lang="en-US" sz="36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1365738" y="2151727"/>
            <a:ext cx="6324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China is naturally protect by the ocean to the east, Himalayas to the southwest, and the deserts to the west.</a:t>
            </a:r>
            <a:endParaRPr lang="en-US" sz="3600" dirty="0"/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Why is rice so perfect for growing in China?</a:t>
            </a:r>
            <a:endParaRPr lang="en-US" sz="3600" dirty="0"/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1294546" y="2514600"/>
            <a:ext cx="6324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</a:rPr>
              <a:t>China is a monsoon climate which means warm, wet weather which is perfect for rice growing!</a:t>
            </a:r>
            <a:endParaRPr lang="en-US" sz="3600" dirty="0"/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The Mongols were nomadic herders from Eurasia’s ___________, which is dry grassland.</a:t>
            </a:r>
            <a:endParaRPr lang="en-US" sz="3600" dirty="0"/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Steppe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223250" y="6397625"/>
            <a:ext cx="903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empress was said to have ruled with an iron fist.</a:t>
            </a:r>
            <a:endParaRPr lang="en-US" sz="3600" dirty="0"/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Empress Wu</a:t>
            </a:r>
            <a:endParaRPr lang="en-US" sz="3600" dirty="0"/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 100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447800" y="2667000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Europe was able to learn of China’s high civilized culture from this trader.</a:t>
            </a:r>
            <a:endParaRPr lang="en-US" sz="3600" dirty="0"/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447800" y="2667000"/>
            <a:ext cx="632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Marco Polo</a:t>
            </a:r>
            <a:endParaRPr lang="en-US" sz="3600" dirty="0"/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 200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Who showcased China’s power during his 7 voyages? </a:t>
            </a:r>
            <a:endParaRPr lang="en-US" sz="3600" dirty="0"/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err="1" smtClean="0">
                <a:solidFill>
                  <a:schemeClr val="bg1"/>
                </a:solidFill>
              </a:rPr>
              <a:t>Zheng</a:t>
            </a:r>
            <a:r>
              <a:rPr lang="en-US" sz="4000" dirty="0" smtClean="0">
                <a:solidFill>
                  <a:schemeClr val="bg1"/>
                </a:solidFill>
              </a:rPr>
              <a:t> He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 300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This person was famous for his bloody conquests of cities and towns.</a:t>
            </a:r>
            <a:endParaRPr lang="en-US" sz="3600" dirty="0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371600" y="2667000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Genghis Khan</a:t>
            </a:r>
            <a:endParaRPr lang="en-US" sz="3600" dirty="0"/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 400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Text Box 7"/>
          <p:cNvSpPr txBox="1">
            <a:spLocks noChangeArrowheads="1"/>
          </p:cNvSpPr>
          <p:nvPr/>
        </p:nvSpPr>
        <p:spPr bwMode="auto">
          <a:xfrm>
            <a:off x="1371600" y="1905000"/>
            <a:ext cx="6324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First foreign emperor of China.</a:t>
            </a:r>
            <a:endParaRPr lang="en-US" sz="3600" dirty="0"/>
          </a:p>
        </p:txBody>
      </p:sp>
      <p:sp>
        <p:nvSpPr>
          <p:cNvPr id="64516" name="Text Box 8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1371600" y="2514600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Kublai Khan</a:t>
            </a:r>
            <a:endParaRPr lang="en-US" sz="3600" dirty="0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8231188" y="6397625"/>
            <a:ext cx="887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 500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1371600" y="1981200"/>
            <a:ext cx="71628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>
                <a:solidFill>
                  <a:schemeClr val="bg1"/>
                </a:solidFill>
              </a:rPr>
              <a:t>The Final Jeopardy Category is:</a:t>
            </a:r>
          </a:p>
          <a:p>
            <a:pPr>
              <a:spcBef>
                <a:spcPct val="5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Chinese Inventions</a:t>
            </a:r>
            <a:endParaRPr lang="en-US" sz="40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4000" dirty="0">
                <a:solidFill>
                  <a:schemeClr val="bg1"/>
                </a:solidFill>
              </a:rPr>
              <a:t>Please record your wager.</a:t>
            </a:r>
            <a:endParaRPr lang="en-US" sz="3600" dirty="0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5822950" y="6397625"/>
            <a:ext cx="3143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Click on screen to begin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143000" y="1905000"/>
            <a:ext cx="7162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>
                <a:solidFill>
                  <a:schemeClr val="bg1"/>
                </a:solidFill>
              </a:rPr>
              <a:t>Which group sacked Rome in 410 AD?</a:t>
            </a:r>
            <a:endParaRPr lang="en-US" sz="3600" dirty="0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5638800" y="6397625"/>
            <a:ext cx="351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Click on screen to continue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371600" y="2955925"/>
            <a:ext cx="7162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>
                <a:solidFill>
                  <a:schemeClr val="bg1"/>
                </a:solidFill>
              </a:rPr>
              <a:t>The Visigoths. </a:t>
            </a:r>
            <a:endParaRPr lang="en-US" sz="3600"/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5638800" y="6397625"/>
            <a:ext cx="351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Click on screen to continue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143000" y="2667000"/>
            <a:ext cx="7162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>
                <a:solidFill>
                  <a:schemeClr val="bg1"/>
                </a:solidFill>
              </a:rPr>
              <a:t>Thank You for Playing Jeopardy!</a:t>
            </a:r>
            <a:endParaRPr lang="en-US" sz="3600"/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2609850" y="6400800"/>
            <a:ext cx="4441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08" charset="-128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Game Designed By C. Harr-MAIT</a:t>
            </a:r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ome Jeoparody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PerspectiveTopLeft"/>
          <a:lightRig rig="legacyNormal3" dir="r"/>
        </a:scene3d>
        <a:sp3d extrusionH="201600" prstMaterial="legacyMetal">
          <a:bevelT w="13500" h="13500" prst="angle"/>
          <a:bevelB w="13500" h="13500" prst="angle"/>
          <a:extrusionClr>
            <a:srgbClr val="FFFFFF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PerspectiveTopLeft"/>
          <a:lightRig rig="legacyNormal3" dir="r"/>
        </a:scene3d>
        <a:sp3d extrusionH="201600" prstMaterial="legacyMetal">
          <a:bevelT w="13500" h="13500" prst="angle"/>
          <a:bevelB w="13500" h="13500" prst="angle"/>
          <a:extrusionClr>
            <a:srgbClr val="FFFFFF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07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808080"/>
    </a:dk1>
    <a:lt1>
      <a:srgbClr val="FFFFFF"/>
    </a:lt1>
    <a:dk2>
      <a:srgbClr val="0033CC"/>
    </a:dk2>
    <a:lt2>
      <a:srgbClr val="000000"/>
    </a:lt2>
    <a:accent1>
      <a:srgbClr val="00CC99"/>
    </a:accent1>
    <a:accent2>
      <a:srgbClr val="3333CC"/>
    </a:accent2>
    <a:accent3>
      <a:srgbClr val="AAADE2"/>
    </a:accent3>
    <a:accent4>
      <a:srgbClr val="DADADA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FFFFFF"/>
    </a:hlink>
    <a:folHlink>
      <a:srgbClr val="0000C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Rome Jeoparody</Template>
  <TotalTime>144</TotalTime>
  <Words>739</Words>
  <Application>Microsoft Office PowerPoint</Application>
  <PresentationFormat>On-screen Show (4:3)</PresentationFormat>
  <Paragraphs>194</Paragraphs>
  <Slides>67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9" baseType="lpstr">
      <vt:lpstr>Rome Jeoparody</vt:lpstr>
      <vt:lpstr>Bitmap Image</vt:lpstr>
      <vt:lpstr>THIS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</dc:title>
  <dc:creator>Stephen Duran</dc:creator>
  <cp:lastModifiedBy>Josephine Schaller</cp:lastModifiedBy>
  <cp:revision>15</cp:revision>
  <dcterms:created xsi:type="dcterms:W3CDTF">2012-11-21T22:36:15Z</dcterms:created>
  <dcterms:modified xsi:type="dcterms:W3CDTF">2012-11-27T15:28:44Z</dcterms:modified>
</cp:coreProperties>
</file>