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8" r:id="rId2"/>
    <p:sldId id="256" r:id="rId3"/>
    <p:sldId id="273" r:id="rId4"/>
    <p:sldId id="257" r:id="rId5"/>
    <p:sldId id="258" r:id="rId6"/>
    <p:sldId id="270" r:id="rId7"/>
    <p:sldId id="281" r:id="rId8"/>
    <p:sldId id="274" r:id="rId9"/>
    <p:sldId id="259" r:id="rId10"/>
    <p:sldId id="269" r:id="rId11"/>
    <p:sldId id="280" r:id="rId12"/>
    <p:sldId id="279" r:id="rId13"/>
    <p:sldId id="278" r:id="rId14"/>
    <p:sldId id="275" r:id="rId15"/>
    <p:sldId id="260" r:id="rId16"/>
    <p:sldId id="276" r:id="rId17"/>
    <p:sldId id="271" r:id="rId18"/>
    <p:sldId id="277" r:id="rId19"/>
    <p:sldId id="261" r:id="rId20"/>
    <p:sldId id="262" r:id="rId21"/>
    <p:sldId id="263" r:id="rId22"/>
    <p:sldId id="264" r:id="rId23"/>
    <p:sldId id="267" r:id="rId24"/>
    <p:sldId id="272" r:id="rId25"/>
    <p:sldId id="28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4" d="100"/>
          <a:sy n="94" d="100"/>
        </p:scale>
        <p:origin x="-2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8103320-5446-433E-9846-A6FAD05EE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661AB4-EE44-4A0F-91B3-72FEED61EF7E}" type="slidenum">
              <a:rPr lang="en-US"/>
              <a:pPr/>
              <a:t>1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87E776-F4BB-4DA3-A2F8-C313984DC37F}" type="slidenum">
              <a:rPr lang="en-US"/>
              <a:pPr/>
              <a:t>10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810D6A-9978-4FE4-800A-EC638E4602DE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75727F-C245-49E5-ACFF-66A372C2667F}" type="slidenum">
              <a:rPr lang="en-US"/>
              <a:pPr/>
              <a:t>12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F55A75-753D-4ED3-A653-2CB42C4AD4BE}" type="slidenum">
              <a:rPr lang="en-US"/>
              <a:pPr/>
              <a:t>13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C68A7-3EAF-4348-9F29-D0231F6B79ED}" type="slidenum">
              <a:rPr lang="en-US"/>
              <a:pPr/>
              <a:t>14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7AABA7-0708-4E4F-B285-5ECDD183251F}" type="slidenum">
              <a:rPr lang="en-US"/>
              <a:pPr/>
              <a:t>15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A9EE2F-BABF-4DA4-A305-E5A3094431CD}" type="slidenum">
              <a:rPr lang="en-US"/>
              <a:pPr/>
              <a:t>16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00A6EF-C6CB-4C7E-B40D-031DAA10A570}" type="slidenum">
              <a:rPr lang="en-US"/>
              <a:pPr/>
              <a:t>17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C4D757-1336-4888-827B-23FC736C2B4C}" type="slidenum">
              <a:rPr lang="en-US"/>
              <a:pPr/>
              <a:t>18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A2476-8C5B-4F51-BF7D-5217512853CD}" type="slidenum">
              <a:rPr lang="en-US"/>
              <a:pPr/>
              <a:t>19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940FEF-DD53-4183-810D-69780E2A9648}" type="slidenum">
              <a:rPr lang="en-US"/>
              <a:pPr/>
              <a:t>2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B703FB-0A85-46F6-AA3F-D627EB4FE8A8}" type="slidenum">
              <a:rPr lang="en-US"/>
              <a:pPr/>
              <a:t>20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A84BAE-9F0B-4D98-BEE1-BE655866EE66}" type="slidenum">
              <a:rPr lang="en-US"/>
              <a:pPr/>
              <a:t>21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2FFB1-C629-4B35-8348-C54B5BDC5E7C}" type="slidenum">
              <a:rPr lang="en-US"/>
              <a:pPr/>
              <a:t>22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AC85C5-FFA3-47E4-9DD4-CE9C9CE2297D}" type="slidenum">
              <a:rPr lang="en-US"/>
              <a:pPr/>
              <a:t>23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DABD1-0674-4635-A92B-52E5ACFD6164}" type="slidenum">
              <a:rPr lang="en-US"/>
              <a:pPr/>
              <a:t>24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95D-A88E-4A75-8103-56AECC4F9822}" type="slidenum">
              <a:rPr lang="en-US"/>
              <a:pPr/>
              <a:t>3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8A3A81-71B1-425B-BCAE-7E4D9E2E5275}" type="slidenum">
              <a:rPr lang="en-US"/>
              <a:pPr/>
              <a:t>4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DCA5A8-2FB3-4845-874B-6B924E7AD154}" type="slidenum">
              <a:rPr lang="en-US"/>
              <a:pPr/>
              <a:t>5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2C9C08-9A42-4DBB-A17D-BDA39C257E62}" type="slidenum">
              <a:rPr lang="en-US"/>
              <a:pPr/>
              <a:t>6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AA41BE-26EB-498F-8F20-76DCAB473A70}" type="slidenum">
              <a:rPr lang="en-US"/>
              <a:pPr/>
              <a:t>7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EDE52-9D00-4859-BD4E-465B5D55BF1E}" type="slidenum">
              <a:rPr lang="en-US"/>
              <a:pPr/>
              <a:t>8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F1111B-C20A-4A88-8A18-1ABC57B8EC81}" type="slidenum">
              <a:rPr lang="en-US"/>
              <a:pPr/>
              <a:t>9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4566B-DCB6-421B-87DD-A495037F6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51DD1-029A-4C09-8C20-50B12F7E1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5ECAE-80C2-421D-BE81-6EB882106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39D51-E74C-4A1B-843E-BD9843F52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7A8E6-9568-4E52-A82C-51AAF5600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C2431-70B7-4CB8-8AF5-19AD501A2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1690-A5D0-4C49-AE91-AFD3706FF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6EF49-1714-423D-815C-F49DA7D03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D6586-3E8E-4F8E-9E07-4F2BF1F87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66D45-6BB9-4635-98F0-2DD9F4EFC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3910F-10E1-4C18-9D05-71849D3B0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FFCC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3347D51-09BB-494F-A48B-7766E8D0D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mundo-espanol.com/imagenes/centro/gaucho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lakermese.net/loco/biggalery274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76200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Jorge Luis Borges (1899-1986), argentino Ficciones: “El sur” (1956)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4800600" cy="457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Su obra narrativa refleja sus vastos conocimientos intelectuales.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En su obra narrativa sus ideas filosóficas y teológicas (que tienen que ver con Dios) adquieren una vida literaria que va más allá del mundo abstracto de las ideas.</a:t>
            </a:r>
            <a:r>
              <a:rPr lang="en-US" sz="2800">
                <a:latin typeface="Arial" charset="0"/>
              </a:rPr>
              <a:t> 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1066800"/>
            <a:ext cx="13350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572000"/>
            <a:ext cx="19145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29400" y="2971800"/>
            <a:ext cx="1447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609600"/>
            <a:ext cx="181133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609600"/>
            <a:ext cx="6324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En segundo lugar, saliendo de Buenos Aires se entra en un nuevo paisaje donde empiezan las pampas, ese espacio de la barbarie donde habita el gaucho.  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  <a:cs typeface="Times New Roman" pitchFamily="124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859213"/>
            <a:ext cx="289560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2895600"/>
            <a:ext cx="3352800" cy="330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048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838200" y="5943600"/>
            <a:ext cx="731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Unos gauchos realistas con sus cuchillos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Un gaucho realista con su caballo</a:t>
            </a:r>
            <a:endParaRPr lang="en-US" sz="2800" b="1">
              <a:latin typeface="Arial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990600" y="609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6" name="Picture 3" descr="The image “http://www.mundo-espanol.com/imagenes/centro/gaucho.jpg” cannot be displayed, because it contains errors.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38200" y="1143000"/>
            <a:ext cx="7315200" cy="527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026"/>
          <p:cNvSpPr txBox="1">
            <a:spLocks noChangeArrowheads="1"/>
          </p:cNvSpPr>
          <p:nvPr/>
        </p:nvSpPr>
        <p:spPr bwMode="auto">
          <a:xfrm>
            <a:off x="1066800" y="6858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Un gaucho argentino simbólico del “sur”</a:t>
            </a:r>
            <a:r>
              <a:rPr lang="en-US"/>
              <a:t> </a:t>
            </a:r>
          </a:p>
        </p:txBody>
      </p:sp>
      <p:sp>
        <p:nvSpPr>
          <p:cNvPr id="14339" name="Rectangle 1028"/>
          <p:cNvSpPr>
            <a:spLocks noChangeArrowheads="1"/>
          </p:cNvSpPr>
          <p:nvPr/>
        </p:nvSpPr>
        <p:spPr bwMode="auto">
          <a:xfrm>
            <a:off x="1514475" y="309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340" name="Picture 1027" descr="The image “http://www.lakermese.net/loco/biggalery274.jpg” cannot be displayed, because it contains errors.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143000" y="1371600"/>
            <a:ext cx="6934200" cy="517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09600" y="838200"/>
            <a:ext cx="81534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El relato de “El sur”, por lo tanto, yuxtapone el “norte” metropolitano y culto de Buenos Aires con el “sur” rural y salvaje.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286000"/>
            <a:ext cx="3581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09600" y="57912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“El norte”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4648200" y="5859463"/>
            <a:ext cx="449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“El sur”</a:t>
            </a:r>
          </a:p>
        </p:txBody>
      </p:sp>
      <p:pic>
        <p:nvPicPr>
          <p:cNvPr id="1536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2363788"/>
            <a:ext cx="3352800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388620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24" charset="0"/>
              </a:rPr>
              <a:t>Código literario:</a:t>
            </a:r>
            <a:endParaRPr lang="en-US" sz="2800" b="1">
              <a:latin typeface="Arial" charset="0"/>
              <a:cs typeface="Times New Roman" pitchFamily="12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u="sng">
                <a:latin typeface="Arial" charset="0"/>
                <a:cs typeface="Times New Roman" pitchFamily="124" charset="0"/>
              </a:rPr>
              <a:t>La mil y una noches</a:t>
            </a:r>
            <a:r>
              <a:rPr lang="en-US" sz="2800" b="1">
                <a:latin typeface="Arial" charset="0"/>
                <a:cs typeface="Times New Roman" pitchFamily="124" charset="0"/>
              </a:rPr>
              <a:t> es una de las obras maestros de la literatura árabe, y Borges fue un gran aficionado de su lectura. 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 b="1">
              <a:latin typeface="Arial" charset="0"/>
            </a:endParaRPr>
          </a:p>
        </p:txBody>
      </p:sp>
      <p:pic>
        <p:nvPicPr>
          <p:cNvPr id="1638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685800"/>
            <a:ext cx="3986213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5800" y="1143000"/>
            <a:ext cx="37338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En </a:t>
            </a:r>
            <a:r>
              <a:rPr lang="en-US" sz="2800" b="1" u="sng">
                <a:latin typeface="Arial" charset="0"/>
                <a:cs typeface="Times New Roman" pitchFamily="124" charset="0"/>
              </a:rPr>
              <a:t>La mil y una noches</a:t>
            </a:r>
            <a:r>
              <a:rPr lang="en-US" sz="2800" b="1">
                <a:latin typeface="Arial" charset="0"/>
                <a:cs typeface="Times New Roman" pitchFamily="124" charset="0"/>
              </a:rPr>
              <a:t> el sultán de Persia decide casarse cada noche con una mujer diferente y matarla al día siguiente para vengarse de la infidelidad de su esposa.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590800"/>
            <a:ext cx="25558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57200"/>
            <a:ext cx="259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388620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Cuando se casa con Schehrazade, ésta se inventa un plan para salvarse la vida.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Cada noche, ella le cuenta una historia diferente al sultán que no termina hasta el día siguiente.  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609600"/>
            <a:ext cx="4038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38200" y="1143000"/>
            <a:ext cx="29718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El sultán, sintiendo curiosidad por los relatos de Schehrazade, la deja con vida para que se los siga contando.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945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762000"/>
            <a:ext cx="4138613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81534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Despu</a:t>
            </a:r>
            <a:r>
              <a:rPr lang="en-US" sz="2800" b="1">
                <a:latin typeface="Arial" charset="0"/>
                <a:cs typeface="Arial" charset="0"/>
              </a:rPr>
              <a:t>é</a:t>
            </a:r>
            <a:r>
              <a:rPr lang="en-US" sz="2800" b="1">
                <a:latin typeface="Arial" charset="0"/>
                <a:cs typeface="Times New Roman" pitchFamily="124" charset="0"/>
              </a:rPr>
              <a:t>s de leer: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1. ¿Que importancia crees que pueden tener los diferentes orígenes de la familia de Dahlmann?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Nota que es germánico (norte de Europa) y español (sur de Europa).  ¿Qué características muestra Dahlmann de cada parte de su herencia?</a:t>
            </a:r>
            <a:r>
              <a:rPr lang="en-US" sz="2800" b="1">
                <a:latin typeface="Arial" charset="0"/>
              </a:rPr>
              <a:t> 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33400" y="4648200"/>
            <a:ext cx="762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¿Nos puede ayudar esta información a explicar el desenlace del cuento?</a:t>
            </a:r>
            <a:r>
              <a:rPr lang="en-US" sz="280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85800" y="685800"/>
            <a:ext cx="4343400" cy="5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Leer una narración de Borges es entrar en un mundo laberíntico de nombres, hechos e ideas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En este mundo el tiempo fluctúa entre lo cronológico y lo psíquico, y donde los límites entre lo real y lo apócrifo (irreal) se confunden.  </a:t>
            </a:r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667000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495800"/>
            <a:ext cx="3124200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457200"/>
            <a:ext cx="3352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81000" y="685800"/>
            <a:ext cx="6477000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2. Fíjate en las líneas 155-158 cuando el narrador escribe: “(Dahlmann) sintió, al atravesar el umbral, que morir en una pelea a cuchillo, a cielo abierto y acometiendo, hubiera sido una liberación para él, una felicidad y una fiesta, en la primera noche del sanatorio, cuando le clavaron la aguja.” 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¿Crees que Dahlmann murió en el sanatorio?  Desarrolla esta idea.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  <p:pic>
        <p:nvPicPr>
          <p:cNvPr id="21507" name="Picture 3" descr="The image “http://www.fotosearch.com/comp/LIF/LIF141/NU303003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3505200"/>
            <a:ext cx="2057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685800"/>
            <a:ext cx="187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4724400" cy="597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3. En las líneas 158-159 el narrador escribe: “Sintió que si él, entonces, hubiera podido elegir o soñar su muerte, ésta es la muerte que hubiera elegido o soñado.” 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¿Qué importancia tienen aquí las palabras entonces y soñar y                  el tiempo verbal del subjuntivo?</a:t>
            </a:r>
          </a:p>
          <a:p>
            <a:pPr>
              <a:spcBef>
                <a:spcPct val="50000"/>
              </a:spcBef>
            </a:pPr>
            <a:endParaRPr lang="en-US" b="1">
              <a:latin typeface="Arial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81000"/>
            <a:ext cx="3200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The image “http://www.fotosearch.com/comp/LIF/LIF141/NU303003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4800600"/>
            <a:ext cx="135413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09600" y="685800"/>
            <a:ext cx="4724400" cy="564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4. </a:t>
            </a:r>
            <a:r>
              <a:rPr lang="en-US" sz="2800" b="1" u="sng">
                <a:latin typeface="Arial" charset="0"/>
                <a:cs typeface="Times New Roman" pitchFamily="124" charset="0"/>
              </a:rPr>
              <a:t>Las mil y una noches</a:t>
            </a:r>
            <a:r>
              <a:rPr lang="en-US" sz="2800" b="1">
                <a:latin typeface="Arial" charset="0"/>
                <a:cs typeface="Times New Roman" pitchFamily="124" charset="0"/>
              </a:rPr>
              <a:t> representa un intertexto (referencia a otro texto) importante en esta narración.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Explica el papel que desempeña este intertexto, tomando en cuenta lo que hace Schehrazade para salvarse la vida.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533400"/>
            <a:ext cx="3581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794125" y="2479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048000"/>
            <a:ext cx="3321050" cy="355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85800"/>
            <a:ext cx="38592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648200" y="304800"/>
            <a:ext cx="3886200" cy="320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¿ Se puede decir que, como Schehrazade, Juan Dahlmann narra su cuento del “sur” para salvarse la vida?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28600" y="381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81000" y="381000"/>
            <a:ext cx="8382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“El </a:t>
            </a:r>
            <a:r>
              <a:rPr lang="en-US" sz="2800" b="1" dirty="0" err="1">
                <a:latin typeface="Arial" charset="0"/>
              </a:rPr>
              <a:t>sur</a:t>
            </a:r>
            <a:r>
              <a:rPr lang="en-US" sz="2800" b="1" dirty="0">
                <a:latin typeface="Arial" charset="0"/>
              </a:rPr>
              <a:t>” de Jorge Luis Borges, Argentina, 1956    </a:t>
            </a:r>
            <a:r>
              <a:rPr lang="en-US" sz="2800" b="1" dirty="0" err="1">
                <a:latin typeface="Arial" charset="0"/>
              </a:rPr>
              <a:t>Temas</a:t>
            </a:r>
            <a:r>
              <a:rPr lang="en-US" sz="2800" b="1" dirty="0">
                <a:latin typeface="Arial" charset="0"/>
              </a:rPr>
              <a:t>: a) </a:t>
            </a:r>
            <a:r>
              <a:rPr lang="en-US" sz="2800" b="1" dirty="0" err="1">
                <a:latin typeface="Arial" charset="0"/>
              </a:rPr>
              <a:t>Desdoblamiento</a:t>
            </a:r>
            <a:r>
              <a:rPr lang="en-US" sz="2800" b="1" dirty="0">
                <a:latin typeface="Arial" charset="0"/>
              </a:rPr>
              <a:t> y </a:t>
            </a:r>
            <a:r>
              <a:rPr lang="en-US" sz="2800" b="1" dirty="0" err="1">
                <a:latin typeface="Arial" charset="0"/>
              </a:rPr>
              <a:t>dualidad</a:t>
            </a:r>
            <a:r>
              <a:rPr lang="en-US" sz="2800" b="1" dirty="0">
                <a:latin typeface="Arial" charset="0"/>
              </a:rPr>
              <a:t> del ser   b) La </a:t>
            </a:r>
            <a:r>
              <a:rPr lang="en-US" sz="2800" b="1" dirty="0" err="1">
                <a:latin typeface="Arial" charset="0"/>
              </a:rPr>
              <a:t>tenue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l</a:t>
            </a:r>
            <a:r>
              <a:rPr lang="en-US" altLang="ja-JP" sz="2800" b="1" dirty="0" err="1">
                <a:latin typeface="Arial" charset="0"/>
                <a:ea typeface="ＭＳ Ｐゴシック" pitchFamily="124" charset="-128"/>
              </a:rPr>
              <a:t>ínea</a:t>
            </a:r>
            <a:r>
              <a:rPr lang="en-US" altLang="ja-JP" sz="2800" b="1" dirty="0">
                <a:latin typeface="Arial" charset="0"/>
                <a:ea typeface="ＭＳ Ｐゴシック" pitchFamily="124" charset="-128"/>
              </a:rPr>
              <a:t> entre lo real y lo </a:t>
            </a:r>
            <a:r>
              <a:rPr lang="en-US" altLang="ja-JP" sz="2800" b="1" dirty="0" err="1">
                <a:latin typeface="Arial" charset="0"/>
                <a:ea typeface="ＭＳ Ｐゴシック" pitchFamily="124" charset="-128"/>
              </a:rPr>
              <a:t>ilusorio</a:t>
            </a:r>
            <a:endParaRPr lang="en-US" sz="2800" b="1" dirty="0">
              <a:latin typeface="Arial" charset="0"/>
            </a:endParaRPr>
          </a:p>
        </p:txBody>
      </p:sp>
      <p:pic>
        <p:nvPicPr>
          <p:cNvPr id="25604" name="Picture 4" descr="The image “http://www.fotosearch.com/comp/LIF/LIF141/NU303003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381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The image “http://perso.wanadoo.fr/folk-dolls/Images/gaucho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1752600"/>
            <a:ext cx="3657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Otros temas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El tiempo y el espacio</a:t>
            </a:r>
          </a:p>
          <a:p>
            <a:r>
              <a:rPr lang="es-ES" dirty="0" smtClean="0"/>
              <a:t>La creación literaria</a:t>
            </a:r>
            <a:endParaRPr lang="es-E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Sub temas</a:t>
            </a:r>
          </a:p>
          <a:p>
            <a:r>
              <a:rPr lang="es-ES" sz="1800" dirty="0" smtClean="0"/>
              <a:t>La construcción de la realidad</a:t>
            </a:r>
          </a:p>
          <a:p>
            <a:r>
              <a:rPr lang="es-ES" sz="1800" dirty="0" smtClean="0"/>
              <a:t>La introspección</a:t>
            </a:r>
          </a:p>
          <a:p>
            <a:r>
              <a:rPr lang="es-ES" sz="1800" dirty="0" smtClean="0"/>
              <a:t>El ser y la creación literaria</a:t>
            </a:r>
          </a:p>
          <a:p>
            <a:r>
              <a:rPr lang="es-ES" sz="1800" dirty="0" smtClean="0"/>
              <a:t>El individuo y su entorno</a:t>
            </a:r>
          </a:p>
          <a:p>
            <a:r>
              <a:rPr lang="es-ES" sz="1800" dirty="0" smtClean="0"/>
              <a:t>El tiempo lineal y el tiempo circular</a:t>
            </a:r>
          </a:p>
          <a:p>
            <a:r>
              <a:rPr lang="es-ES" sz="1800" dirty="0" smtClean="0"/>
              <a:t>La trayectoria y la transformación</a:t>
            </a:r>
          </a:p>
          <a:p>
            <a:r>
              <a:rPr lang="es-ES" sz="1800" dirty="0" smtClean="0"/>
              <a:t>La intertextualidad</a:t>
            </a:r>
          </a:p>
          <a:p>
            <a:r>
              <a:rPr lang="es-ES" sz="1800" dirty="0" smtClean="0"/>
              <a:t>La literatura autoconsciente</a:t>
            </a:r>
          </a:p>
          <a:p>
            <a:r>
              <a:rPr lang="es-ES" sz="1800" dirty="0" smtClean="0"/>
              <a:t>El proceso creativo </a:t>
            </a:r>
          </a:p>
          <a:p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62000" y="1219200"/>
            <a:ext cx="38862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Cuando el lector parece ver el camino de la solución, la senda se bifurca de nuevo.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143000"/>
            <a:ext cx="3657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5181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3733800"/>
            <a:ext cx="3657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(</a:t>
            </a:r>
            <a:r>
              <a:rPr lang="es-US" sz="2800" b="1">
                <a:latin typeface="Arial" charset="0"/>
              </a:rPr>
              <a:t>Piensen en los dos posibles finales de El sur) 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3400" y="381000"/>
            <a:ext cx="7848600" cy="607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24" charset="0"/>
              </a:rPr>
              <a:t>Antes de leer:</a:t>
            </a:r>
            <a:endParaRPr lang="en-US" sz="2800" b="1">
              <a:latin typeface="Arial" charset="0"/>
              <a:cs typeface="Times New Roman" pitchFamily="124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1. ¿Te consideras una persona intelectual o de acción?  Explica.  A veces, ¿te gustaría ser del tipo opuesto?  Explica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2. ¿Te consideras una persona práctica y lógica o una persona idealista y romántica?  Explica.  ¿Crees que las personas son de una manera u otra, o que cada individuo posee ambas características?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3. ¿Te han administrado alguna vez una anestesia?  ¿Qué sentiste?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3733800" cy="543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latin typeface="Arial" charset="0"/>
                <a:cs typeface="Times New Roman" pitchFamily="124" charset="0"/>
              </a:rPr>
              <a:t>Código biográfico:</a:t>
            </a:r>
            <a:endParaRPr lang="en-US" sz="2800" b="1">
              <a:latin typeface="Arial" charset="0"/>
              <a:cs typeface="Times New Roman" pitchFamily="12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Varias generaciones de la familia de Borges eran militares.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Borges, sin embargo, era un intelectual en vez de un hombre de acción. 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>
              <a:latin typeface="Arial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533400"/>
            <a:ext cx="42672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581400"/>
            <a:ext cx="2209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990600"/>
            <a:ext cx="31242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Otro detalle más: Borges trabajó como bibliotecario, y a consecuencia de un descuido, un día se golpeó la cabeza con una ventana abierta que estaba recién pintada.     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838200"/>
            <a:ext cx="37687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3124200" cy="481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A consecuencia de este accidente sufrió una septicemia (infección) que casi le llevó a la muerte. 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7788" y="533400"/>
            <a:ext cx="4098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962400" y="4800600"/>
            <a:ext cx="4648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Es a raíz de este percance que Borges empezó a escribir sus relatos.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419600" y="914400"/>
            <a:ext cx="4191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En este relato el héroe se imagina una muerte romántica y valiente.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90600"/>
            <a:ext cx="4038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2743200"/>
            <a:ext cx="3962400" cy="355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001000" cy="363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24" charset="0"/>
              </a:rPr>
              <a:t>Código geográfico:</a:t>
            </a:r>
            <a:endParaRPr lang="en-US" sz="2800" b="1">
              <a:latin typeface="Arial" charset="0"/>
              <a:cs typeface="Times New Roman" pitchFamily="12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El “sur” en este relato se refiere a dos sitios.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  <a:cs typeface="Times New Roman" pitchFamily="124" charset="0"/>
              </a:rPr>
              <a:t>En primer lugar, se refiere al sur de Buenos Aires donde se empieza a perder la modernización de la metrópoli, y se entra a la parte más antigua de la ciudad. </a:t>
            </a:r>
            <a:r>
              <a:rPr lang="en-US">
                <a:cs typeface="Times New Roman" pitchFamily="124" charset="0"/>
              </a:rPr>
              <a:t> </a:t>
            </a:r>
            <a:endParaRPr lang="en-US" b="1">
              <a:cs typeface="Times New Roman" pitchFamily="124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446463"/>
            <a:ext cx="3048000" cy="232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609600" y="58674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metr</a:t>
            </a:r>
            <a:r>
              <a:rPr lang="en-US" sz="2800" b="1">
                <a:latin typeface="Arial" charset="0"/>
                <a:cs typeface="Times New Roman" pitchFamily="124" charset="0"/>
              </a:rPr>
              <a:t>ópoli moderno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4724400" y="5867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parte más antigua</a:t>
            </a:r>
          </a:p>
        </p:txBody>
      </p:sp>
      <p:pic>
        <p:nvPicPr>
          <p:cNvPr id="1024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429000"/>
            <a:ext cx="30480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944</Words>
  <Application>Microsoft Office PowerPoint</Application>
  <PresentationFormat>On-screen Show (4:3)</PresentationFormat>
  <Paragraphs>86</Paragraphs>
  <Slides>25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Otros temas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Ward</dc:creator>
  <cp:lastModifiedBy>Orlando A Centeno</cp:lastModifiedBy>
  <cp:revision>142</cp:revision>
  <dcterms:created xsi:type="dcterms:W3CDTF">2006-03-08T02:05:16Z</dcterms:created>
  <dcterms:modified xsi:type="dcterms:W3CDTF">2013-05-06T22:44:26Z</dcterms:modified>
</cp:coreProperties>
</file>