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94" r:id="rId1"/>
  </p:sldMasterIdLst>
  <p:notesMasterIdLst>
    <p:notesMasterId r:id="rId38"/>
  </p:notesMasterIdLst>
  <p:handoutMasterIdLst>
    <p:handoutMasterId r:id="rId39"/>
  </p:handoutMasterIdLst>
  <p:sldIdLst>
    <p:sldId id="269" r:id="rId2"/>
    <p:sldId id="292" r:id="rId3"/>
    <p:sldId id="293" r:id="rId4"/>
    <p:sldId id="305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9" autoAdjust="0"/>
    <p:restoredTop sz="94660"/>
  </p:normalViewPr>
  <p:slideViewPr>
    <p:cSldViewPr>
      <p:cViewPr>
        <p:scale>
          <a:sx n="50" d="100"/>
          <a:sy n="50" d="100"/>
        </p:scale>
        <p:origin x="-1728" y="-1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w Cen MT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w Cen MT" pitchFamily="34" charset="0"/>
              </a:defRPr>
            </a:lvl1pPr>
          </a:lstStyle>
          <a:p>
            <a:pPr>
              <a:defRPr/>
            </a:pPr>
            <a:fld id="{49D8A1EE-DC6C-4DA8-BB59-7F0E05E6D95F}" type="datetime1">
              <a:rPr lang="en-US"/>
              <a:pPr>
                <a:defRPr/>
              </a:pPr>
              <a:t>12/6/2012</a:t>
            </a:fld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w Cen MT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w Cen MT" pitchFamily="34" charset="0"/>
              </a:defRPr>
            </a:lvl1pPr>
          </a:lstStyle>
          <a:p>
            <a:pPr>
              <a:defRPr/>
            </a:pPr>
            <a:fld id="{8F355C65-CEE9-42EF-B4AE-DD984C398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EF7991-20B0-4972-9AE8-200CAFBF3ADB}" type="datetime1">
              <a:rPr lang="en-US"/>
              <a:pPr>
                <a:defRPr/>
              </a:pPr>
              <a:t>12/6/2012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2EFC29E-D895-4596-A30E-07078CE805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F237F8-7CBD-44CD-8E61-766BAAE20EEB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7C397F7-D157-48AB-995E-DBD8E92F9C36}" type="slidenum">
              <a:rPr lang="en-US" sz="1200">
                <a:latin typeface="Calibri" pitchFamily="34" charset="0"/>
              </a:rPr>
              <a:pPr algn="r"/>
              <a:t>1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17413" name="Header Placeholder 5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/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hape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0BF7B3A-726D-416D-AACB-DAAE90990E5A}" type="datetime8">
              <a:rPr lang="en-US"/>
              <a:pPr>
                <a:defRPr/>
              </a:pPr>
              <a:t>12/6/2012 1:25 PM</a:t>
            </a:fld>
            <a:endParaRPr lang="en-US" dirty="0"/>
          </a:p>
        </p:txBody>
      </p:sp>
      <p:sp>
        <p:nvSpPr>
          <p:cNvPr id="10" name="Shape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hap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0F0E701-1DA4-4398-8378-FF1E2639CC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>
              <a:defRPr b="1">
                <a:latin typeface="Tempus Sans ITC" pitchFamily="8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>
              <a:defRPr b="1">
                <a:latin typeface="Tempus Sans ITC" pitchFamily="82" charset="0"/>
              </a:defRPr>
            </a:lvl1pPr>
            <a:lvl2pPr>
              <a:defRPr b="1">
                <a:latin typeface="Tempus Sans ITC" pitchFamily="82" charset="0"/>
              </a:defRPr>
            </a:lvl2pPr>
            <a:lvl3pPr>
              <a:defRPr b="1">
                <a:latin typeface="Tempus Sans ITC" pitchFamily="82" charset="0"/>
              </a:defRPr>
            </a:lvl3pPr>
            <a:lvl4pPr>
              <a:defRPr b="1">
                <a:latin typeface="Tempus Sans ITC" pitchFamily="82" charset="0"/>
              </a:defRPr>
            </a:lvl4pPr>
            <a:lvl5pPr>
              <a:defRPr b="1">
                <a:latin typeface="Tempus Sans ITC" pitchFamily="82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5802-DD8E-4545-8EE9-D6F7AF6DD727}" type="datetime8">
              <a:rPr lang="en-US"/>
              <a:pPr>
                <a:defRPr/>
              </a:pPr>
              <a:t>12/6/2012 1:25 PM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562A45C-53E0-4862-98BF-86529EBA2A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hap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3F1E8DC-02A5-47C5-985B-74BD50968AA8}" type="datetime8">
              <a:rPr lang="en-US"/>
              <a:pPr>
                <a:defRPr/>
              </a:pPr>
              <a:t>12/6/2012 1:25 PM</a:t>
            </a:fld>
            <a:endParaRPr lang="en-US"/>
          </a:p>
        </p:txBody>
      </p:sp>
      <p:sp>
        <p:nvSpPr>
          <p:cNvPr id="6" name="Shape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6F593C5-C51D-466B-85C9-0152F195C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Shap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hap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7322149-857C-4D07-A56B-73ED0961C32E}" type="datetime8">
              <a:rPr lang="en-US"/>
              <a:pPr>
                <a:defRPr/>
              </a:pPr>
              <a:t>12/6/2012 1:25 PM</a:t>
            </a:fld>
            <a:endParaRPr lang="en-US"/>
          </a:p>
        </p:txBody>
      </p:sp>
      <p:sp>
        <p:nvSpPr>
          <p:cNvPr id="8" name="Shap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505282-DC28-4147-83A6-5A94D447B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hap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75924-C657-4325-BF05-E7537320FC8E}" type="datetime8">
              <a:rPr lang="en-US"/>
              <a:pPr>
                <a:defRPr/>
              </a:pPr>
              <a:t>12/6/2012 1:25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5E2246B-4272-49DF-A84E-CA8CC93053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F1684-CCEF-4A48-A578-12805777782E}" type="datetime8">
              <a:rPr lang="en-US"/>
              <a:pPr>
                <a:defRPr/>
              </a:pPr>
              <a:t>12/6/2012 1:25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C4B806E-A409-4DB1-8CA5-9741258AF1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61B6E-9E1D-4CE0-B7BB-1B48F096A124}" type="datetime8">
              <a:rPr lang="en-US"/>
              <a:pPr>
                <a:defRPr/>
              </a:pPr>
              <a:t>12/6/2012 1:25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0405319-D1F6-491A-980F-6CD84B8DC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Shap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31960EA-1241-4D41-BC0B-2DA590DEEFF1}" type="datetime8">
              <a:rPr lang="en-US"/>
              <a:pPr>
                <a:defRPr/>
              </a:pPr>
              <a:t>12/6/2012 1:25 PM</a:t>
            </a:fld>
            <a:endParaRPr lang="en-US"/>
          </a:p>
        </p:txBody>
      </p:sp>
      <p:sp>
        <p:nvSpPr>
          <p:cNvPr id="10" name="Shape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12A87B-4E95-4CE9-8E16-BF887166E9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Shap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38D8E-4623-42FF-87C3-638861DF80A6}" type="datetime8">
              <a:rPr lang="en-US"/>
              <a:pPr>
                <a:defRPr/>
              </a:pPr>
              <a:t>12/6/2012 1:25 PM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87207-E1A7-4A29-AD49-E6B96E151F50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hape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C031B-A523-439A-A333-9BAC240E49B9}" type="datetime8">
              <a:rPr lang="en-US"/>
              <a:pPr>
                <a:defRPr/>
              </a:pPr>
              <a:t>12/6/2012 1:25 PM</a:t>
            </a:fld>
            <a:endParaRPr lang="en-US" dirty="0"/>
          </a:p>
        </p:txBody>
      </p:sp>
      <p:sp>
        <p:nvSpPr>
          <p:cNvPr id="8" name="Shape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hap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3F840-C1D7-4931-A88D-FBFBD220BB3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6800" y="210185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DBDA0-E87E-4ABB-9ED0-FEF28C510127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9200" y="210185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4334C-CF6C-475A-A541-DB6AFCF7B13F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468BC3F6-3B59-4FE6-92DD-34BBA4B164DA}" type="datetime8">
              <a:rPr lang="en-US"/>
              <a:pPr>
                <a:defRPr/>
              </a:pPr>
              <a:t>12/6/2012 1:25 PM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BDC9E010-B6C3-4F8F-8341-1874763F05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ransition spd="slow">
    <p:fade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Tempus Sans ITC" pitchFamily="82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empus Sans ITC" pitchFamily="82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empus Sans ITC" pitchFamily="82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empus Sans ITC" pitchFamily="82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empus Sans ITC" pitchFamily="8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b="1" kern="1200">
          <a:solidFill>
            <a:schemeClr val="tx1"/>
          </a:solidFill>
          <a:latin typeface="Tempus Sans ITC" pitchFamily="82" charset="0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b="1" kern="1200">
          <a:solidFill>
            <a:schemeClr val="tx1"/>
          </a:solidFill>
          <a:latin typeface="Tempus Sans ITC" pitchFamily="82" charset="0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b="1" kern="1200">
          <a:solidFill>
            <a:schemeClr val="tx1"/>
          </a:solidFill>
          <a:latin typeface="Tempus Sans ITC" pitchFamily="82" charset="0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b="1" kern="1200">
          <a:solidFill>
            <a:schemeClr val="tx1"/>
          </a:solidFill>
          <a:latin typeface="Tempus Sans ITC" pitchFamily="82" charset="0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b="1" kern="1200">
          <a:solidFill>
            <a:schemeClr val="tx1"/>
          </a:solidFill>
          <a:latin typeface="Tempus Sans ITC" pitchFamily="82" charset="0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audio" Target="NUL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audio" Target="NULL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slideLayout" Target="../slideLayouts/slideLayout3.xml"/><Relationship Id="rId1" Type="http://schemas.openxmlformats.org/officeDocument/2006/relationships/audio" Target="NULL" TargetMode="Externa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audio" Target="NULL" TargetMode="Externa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slideLayout" Target="../slideLayouts/slideLayout12.xml"/><Relationship Id="rId1" Type="http://schemas.openxmlformats.org/officeDocument/2006/relationships/audio" Target="NULL" TargetMode="Externa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 idx="4294967295"/>
          </p:nvPr>
        </p:nvSpPr>
        <p:spPr>
          <a:xfrm>
            <a:off x="609600" y="-11489"/>
            <a:ext cx="8260080" cy="246691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effectLst>
            <a:softEdge rad="635000"/>
          </a:effectLst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>
              <a:defRPr/>
            </a:pPr>
            <a:r>
              <a:rPr lang="en-US" sz="5400" dirty="0" smtClean="0">
                <a:solidFill>
                  <a:srgbClr val="F2F2F2"/>
                </a:solidFill>
                <a:latin typeface="Bookman Old Style" pitchFamily="18" charset="0"/>
              </a:rPr>
              <a:t>Introduction to </a:t>
            </a:r>
            <a:br>
              <a:rPr lang="en-US" sz="5400" dirty="0" smtClean="0">
                <a:solidFill>
                  <a:srgbClr val="F2F2F2"/>
                </a:solidFill>
                <a:latin typeface="Bookman Old Style" pitchFamily="18" charset="0"/>
              </a:rPr>
            </a:br>
            <a:r>
              <a:rPr lang="en-US" sz="5400" dirty="0" smtClean="0">
                <a:solidFill>
                  <a:srgbClr val="F2F2F2"/>
                </a:solidFill>
                <a:latin typeface="Bookman Old Style" pitchFamily="18" charset="0"/>
              </a:rPr>
              <a:t>The Bill of Rights</a:t>
            </a:r>
          </a:p>
        </p:txBody>
      </p:sp>
      <p:pic>
        <p:nvPicPr>
          <p:cNvPr id="1032" name="Picture 8" descr="C:\Documents and Settings\Mist.DEB-6015B618F20\My Documents\My Pictures\Microsoft Clip Organizer\j0387196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1425" b="-3509"/>
          <a:stretch>
            <a:fillRect/>
          </a:stretch>
        </p:blipFill>
        <p:spPr bwMode="auto">
          <a:xfrm>
            <a:off x="3810000" y="1676400"/>
            <a:ext cx="5516578" cy="4724400"/>
          </a:xfrm>
          <a:prstGeom prst="roundRect">
            <a:avLst>
              <a:gd name="adj" fmla="val 21746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57000"/>
              </a:srgbClr>
            </a:outerShdw>
            <a:softEdge rad="635000"/>
          </a:effectLst>
        </p:spPr>
      </p:pic>
      <p:sp>
        <p:nvSpPr>
          <p:cNvPr id="16389" name="Footer Placeholder 9"/>
          <p:cNvSpPr txBox="1">
            <a:spLocks noGrp="1"/>
          </p:cNvSpPr>
          <p:nvPr/>
        </p:nvSpPr>
        <p:spPr bwMode="auto">
          <a:xfrm>
            <a:off x="2085975" y="236538"/>
            <a:ext cx="586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en-US" sz="1400">
              <a:solidFill>
                <a:schemeClr val="tx2"/>
              </a:solidFill>
              <a:latin typeface="Tw Cen MT" pitchFamily="34" charset="0"/>
            </a:endParaRPr>
          </a:p>
        </p:txBody>
      </p:sp>
      <p:graphicFrame>
        <p:nvGraphicFramePr>
          <p:cNvPr id="46124" name="Group 44"/>
          <p:cNvGraphicFramePr>
            <a:graphicFrameLocks noGrp="1"/>
          </p:cNvGraphicFramePr>
          <p:nvPr/>
        </p:nvGraphicFramePr>
        <p:xfrm>
          <a:off x="2438400" y="6248400"/>
          <a:ext cx="5638800" cy="473075"/>
        </p:xfrm>
        <a:graphic>
          <a:graphicData uri="http://schemas.openxmlformats.org/drawingml/2006/table">
            <a:tbl>
              <a:tblPr/>
              <a:tblGrid>
                <a:gridCol w="56388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The First 10 Amendments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5" name="Object 31"/>
          <p:cNvGraphicFramePr>
            <a:graphicFrameLocks noChangeAspect="1"/>
          </p:cNvGraphicFramePr>
          <p:nvPr/>
        </p:nvGraphicFramePr>
        <p:xfrm>
          <a:off x="4191000" y="685800"/>
          <a:ext cx="4953000" cy="6407150"/>
        </p:xfrm>
        <a:graphic>
          <a:graphicData uri="http://schemas.openxmlformats.org/presentationml/2006/ole">
            <p:oleObj spid="_x0000_s1055" name="Acrobat Document" r:id="rId3" imgW="7773840" imgH="10060560" progId="AcroExch.Document.7">
              <p:embed/>
            </p:oleObj>
          </a:graphicData>
        </a:graphic>
      </p:graphicFrame>
      <p:sp>
        <p:nvSpPr>
          <p:cNvPr id="105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FF6600"/>
                </a:solidFill>
              </a:rPr>
              <a:t>Why do our rights matter? </a:t>
            </a:r>
          </a:p>
        </p:txBody>
      </p:sp>
      <p:sp>
        <p:nvSpPr>
          <p:cNvPr id="10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3425825" cy="4495800"/>
          </a:xfrm>
        </p:spPr>
        <p:txBody>
          <a:bodyPr/>
          <a:lstStyle/>
          <a:p>
            <a:r>
              <a:rPr lang="en-US" sz="3200" smtClean="0">
                <a:solidFill>
                  <a:srgbClr val="FF0000"/>
                </a:solidFill>
              </a:rPr>
              <a:t>Answer the question on your worksheet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657600" y="1752600"/>
            <a:ext cx="990600" cy="685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en-US" sz="5400" smtClean="0">
                <a:solidFill>
                  <a:srgbClr val="FF6600"/>
                </a:solidFill>
              </a:rPr>
              <a:t>Objective: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4000" smtClean="0"/>
              <a:t>Students will be able to </a:t>
            </a:r>
            <a:r>
              <a:rPr lang="en-US" sz="4000" smtClean="0">
                <a:solidFill>
                  <a:srgbClr val="FF0A16"/>
                </a:solidFill>
              </a:rPr>
              <a:t>discuss</a:t>
            </a:r>
            <a:r>
              <a:rPr lang="en-US" sz="4000" smtClean="0"/>
              <a:t> the meaning and importance of each of the rights guaranteed under the </a:t>
            </a:r>
            <a:r>
              <a:rPr lang="en-US" sz="4000" smtClean="0">
                <a:solidFill>
                  <a:srgbClr val="FF0A16"/>
                </a:solidFill>
              </a:rPr>
              <a:t>Bill of Rights</a:t>
            </a:r>
            <a:r>
              <a:rPr lang="en-US" sz="4000" smtClean="0"/>
              <a:t> and how each is secured by correctly </a:t>
            </a:r>
            <a:r>
              <a:rPr lang="en-US" sz="4000" smtClean="0">
                <a:solidFill>
                  <a:srgbClr val="FF0A16"/>
                </a:solidFill>
              </a:rPr>
              <a:t>describing</a:t>
            </a:r>
            <a:r>
              <a:rPr lang="en-US" sz="4000" smtClean="0"/>
              <a:t> each amendment and the limitations for each amendment.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Film Clip: </a:t>
            </a:r>
            <a:r>
              <a:rPr lang="en-US" i="1" smtClean="0">
                <a:solidFill>
                  <a:srgbClr val="FF6600"/>
                </a:solidFill>
              </a:rPr>
              <a:t>Bill of Rights</a:t>
            </a:r>
          </a:p>
        </p:txBody>
      </p:sp>
      <p:pic>
        <p:nvPicPr>
          <p:cNvPr id="5" name="Shape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838200" y="1447800"/>
            <a:ext cx="7162800" cy="48815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3FEA9C8D-9B59-4170-ABF0-4C99C5CAF2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990600"/>
          </a:xfrm>
        </p:spPr>
        <p:txBody>
          <a:bodyPr/>
          <a:lstStyle/>
          <a:p>
            <a:r>
              <a:rPr lang="en-US" sz="3200" smtClean="0">
                <a:solidFill>
                  <a:srgbClr val="FF6600"/>
                </a:solidFill>
              </a:rPr>
              <a:t>Who Determines What the Bill of Rights Mean?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The Supreme Court makes rulings on the meaning</a:t>
            </a:r>
          </a:p>
          <a:p>
            <a:r>
              <a:rPr lang="en-US" smtClean="0"/>
              <a:t>The Supreme Court balances the rights of </a:t>
            </a:r>
            <a:r>
              <a:rPr lang="en-US" smtClean="0">
                <a:solidFill>
                  <a:srgbClr val="0EFA24"/>
                </a:solidFill>
              </a:rPr>
              <a:t>the individual</a:t>
            </a:r>
            <a:r>
              <a:rPr lang="en-US" smtClean="0"/>
              <a:t> with </a:t>
            </a:r>
            <a:r>
              <a:rPr lang="en-US" smtClean="0">
                <a:solidFill>
                  <a:srgbClr val="0EFA24"/>
                </a:solidFill>
              </a:rPr>
              <a:t>the needs of society</a:t>
            </a:r>
          </a:p>
          <a:p>
            <a:endParaRPr lang="en-US" smtClean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115996" y="3810000"/>
            <a:ext cx="2716480" cy="2668588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82550"/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914400" y="54864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Individuals?</a:t>
            </a:r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6248400" y="5486400"/>
            <a:ext cx="2301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Times New Roman" pitchFamily="18" charset="0"/>
              </a:rPr>
              <a:t>Society?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1219200"/>
          </a:xfrm>
        </p:spPr>
        <p:txBody>
          <a:bodyPr/>
          <a:lstStyle/>
          <a:p>
            <a:pPr algn="ctr"/>
            <a:r>
              <a:rPr lang="en-US" sz="4000" smtClean="0">
                <a:solidFill>
                  <a:srgbClr val="FF6600"/>
                </a:solidFill>
              </a:rPr>
              <a:t>What are the 5 rights mentioned in the First Amendment?</a:t>
            </a:r>
            <a:r>
              <a:rPr lang="en-US" smtClean="0">
                <a:solidFill>
                  <a:srgbClr val="FF6600"/>
                </a:solidFill>
              </a:rPr>
              <a:t/>
            </a:r>
            <a:br>
              <a:rPr lang="en-US" smtClean="0">
                <a:solidFill>
                  <a:srgbClr val="FF6600"/>
                </a:solidFill>
              </a:rPr>
            </a:br>
            <a:endParaRPr lang="en-US" sz="2800" smtClean="0">
              <a:solidFill>
                <a:srgbClr val="FF66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01850"/>
            <a:ext cx="5029200" cy="4527550"/>
          </a:xfrm>
        </p:spPr>
        <p:txBody>
          <a:bodyPr/>
          <a:lstStyle/>
          <a:p>
            <a:r>
              <a:rPr lang="en-US" sz="3600" smtClean="0"/>
              <a:t>Freedom of </a:t>
            </a:r>
            <a:r>
              <a:rPr lang="en-US" sz="3600" smtClean="0">
                <a:solidFill>
                  <a:srgbClr val="0EFA24"/>
                </a:solidFill>
              </a:rPr>
              <a:t>Speech</a:t>
            </a:r>
          </a:p>
          <a:p>
            <a:r>
              <a:rPr lang="en-US" sz="3600" smtClean="0"/>
              <a:t>Freedom of </a:t>
            </a:r>
            <a:r>
              <a:rPr lang="en-US" sz="3600" smtClean="0">
                <a:solidFill>
                  <a:srgbClr val="0EFA24"/>
                </a:solidFill>
              </a:rPr>
              <a:t>Religion </a:t>
            </a:r>
          </a:p>
          <a:p>
            <a:r>
              <a:rPr lang="en-US" sz="3600" smtClean="0"/>
              <a:t>Freedom of </a:t>
            </a:r>
            <a:r>
              <a:rPr lang="en-US" sz="3600" smtClean="0">
                <a:solidFill>
                  <a:srgbClr val="0EFA24"/>
                </a:solidFill>
              </a:rPr>
              <a:t>the Press</a:t>
            </a:r>
          </a:p>
          <a:p>
            <a:r>
              <a:rPr lang="en-US" sz="3600" smtClean="0"/>
              <a:t>Freedom of </a:t>
            </a:r>
            <a:r>
              <a:rPr lang="en-US" sz="3600" smtClean="0">
                <a:solidFill>
                  <a:srgbClr val="0EFA24"/>
                </a:solidFill>
              </a:rPr>
              <a:t>Assembly</a:t>
            </a:r>
          </a:p>
          <a:p>
            <a:r>
              <a:rPr lang="en-US" sz="3600" smtClean="0"/>
              <a:t>Right to </a:t>
            </a:r>
            <a:r>
              <a:rPr lang="en-US" sz="3600" smtClean="0">
                <a:solidFill>
                  <a:srgbClr val="0EFA24"/>
                </a:solidFill>
              </a:rPr>
              <a:t>petition the government</a:t>
            </a: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676400"/>
            <a:ext cx="3581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FF6600"/>
                </a:solidFill>
              </a:rPr>
              <a:t>Freedom of Religion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>
                <a:solidFill>
                  <a:srgbClr val="9F0526"/>
                </a:solidFill>
              </a:rPr>
              <a:t>“Congress shall make no law respecting an establishment of religion or prohibiting the free exercise there of”</a:t>
            </a:r>
          </a:p>
          <a:p>
            <a:r>
              <a:rPr lang="en-US" smtClean="0"/>
              <a:t>Two clauses:</a:t>
            </a:r>
          </a:p>
          <a:p>
            <a:pPr lvl="1"/>
            <a:r>
              <a:rPr lang="en-US" sz="3600" smtClean="0">
                <a:solidFill>
                  <a:srgbClr val="0EFA24"/>
                </a:solidFill>
              </a:rPr>
              <a:t>Establishment </a:t>
            </a:r>
            <a:r>
              <a:rPr lang="en-US" sz="3600" smtClean="0"/>
              <a:t>clause</a:t>
            </a:r>
          </a:p>
          <a:p>
            <a:pPr lvl="1"/>
            <a:r>
              <a:rPr lang="en-US" sz="3600" smtClean="0">
                <a:solidFill>
                  <a:srgbClr val="0EFA24"/>
                </a:solidFill>
              </a:rPr>
              <a:t>Free Exercise</a:t>
            </a:r>
            <a:r>
              <a:rPr lang="en-US" sz="3600" smtClean="0"/>
              <a:t> clause</a:t>
            </a:r>
          </a:p>
          <a:p>
            <a:pPr lvl="2"/>
            <a:r>
              <a:rPr lang="en-US" sz="3300" smtClean="0"/>
              <a:t>What is the difference?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smtClean="0">
                <a:solidFill>
                  <a:srgbClr val="FF6600"/>
                </a:solidFill>
              </a:rPr>
              <a:t>Establishment </a:t>
            </a:r>
            <a:r>
              <a:rPr lang="en-US" sz="4000" smtClean="0">
                <a:solidFill>
                  <a:srgbClr val="FF6600"/>
                </a:solidFill>
              </a:rPr>
              <a:t>and </a:t>
            </a:r>
            <a:r>
              <a:rPr lang="en-US" sz="4000" i="1" smtClean="0">
                <a:solidFill>
                  <a:srgbClr val="FF6600"/>
                </a:solidFill>
              </a:rPr>
              <a:t>Free Exercise</a:t>
            </a:r>
            <a:r>
              <a:rPr lang="en-US" sz="4000" smtClean="0">
                <a:solidFill>
                  <a:srgbClr val="FF6600"/>
                </a:solidFill>
              </a:rPr>
              <a:t> clause often conflict with each other</a:t>
            </a: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89088"/>
            <a:ext cx="3886200" cy="4572000"/>
          </a:xfrm>
        </p:spPr>
        <p:txBody>
          <a:bodyPr/>
          <a:lstStyle/>
          <a:p>
            <a:r>
              <a:rPr lang="en-US" smtClean="0"/>
              <a:t>In schools, the religion issue is most prevalent.</a:t>
            </a:r>
          </a:p>
          <a:p>
            <a:r>
              <a:rPr lang="en-US" smtClean="0"/>
              <a:t>If a student raises his hand and says “teacher, can we say an opening prayer before this test?”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r>
              <a:rPr lang="en-US" smtClean="0"/>
              <a:t>If the teacher says “Yes”,</a:t>
            </a:r>
          </a:p>
          <a:p>
            <a:r>
              <a:rPr lang="en-US" smtClean="0">
                <a:solidFill>
                  <a:srgbClr val="0EFA24"/>
                </a:solidFill>
              </a:rPr>
              <a:t>S/he is violating the establishment clause.</a:t>
            </a:r>
          </a:p>
          <a:p>
            <a:r>
              <a:rPr lang="en-US" smtClean="0"/>
              <a:t>“No”</a:t>
            </a:r>
          </a:p>
          <a:p>
            <a:r>
              <a:rPr lang="en-US" smtClean="0">
                <a:solidFill>
                  <a:srgbClr val="0EFA24"/>
                </a:solidFill>
              </a:rPr>
              <a:t>S/he is not in violation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914400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FF6600"/>
                </a:solidFill>
              </a:rPr>
              <a:t>Establishment Clause</a:t>
            </a:r>
            <a:br>
              <a:rPr lang="en-US" smtClean="0">
                <a:solidFill>
                  <a:srgbClr val="FF6600"/>
                </a:solidFill>
              </a:rPr>
            </a:br>
            <a:r>
              <a:rPr lang="en-US" sz="3200" smtClean="0">
                <a:solidFill>
                  <a:srgbClr val="FF6600"/>
                </a:solidFill>
              </a:rPr>
              <a:t>Government cannot promote religion</a:t>
            </a:r>
          </a:p>
        </p:txBody>
      </p:sp>
      <p:pic>
        <p:nvPicPr>
          <p:cNvPr id="26626" name="Picture 3" descr="pilgri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00200"/>
            <a:ext cx="7848600" cy="5060950"/>
          </a:xfrm>
          <a:prstGeom prst="rect">
            <a:avLst/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86800" cy="1143000"/>
          </a:xfrm>
        </p:spPr>
        <p:txBody>
          <a:bodyPr/>
          <a:lstStyle/>
          <a:p>
            <a:pPr algn="ctr"/>
            <a:r>
              <a:rPr lang="en-US" sz="3200" smtClean="0">
                <a:solidFill>
                  <a:srgbClr val="FF6600"/>
                </a:solidFill>
              </a:rPr>
              <a:t>Under the </a:t>
            </a:r>
            <a:r>
              <a:rPr lang="en-US" sz="3200" i="1" smtClean="0">
                <a:solidFill>
                  <a:srgbClr val="FF6600"/>
                </a:solidFill>
              </a:rPr>
              <a:t>Establishment Clause </a:t>
            </a:r>
            <a:r>
              <a:rPr lang="en-US" sz="3200" smtClean="0">
                <a:solidFill>
                  <a:srgbClr val="FF6600"/>
                </a:solidFill>
              </a:rPr>
              <a:t>the Government;</a:t>
            </a:r>
            <a:br>
              <a:rPr lang="en-US" sz="3200" smtClean="0">
                <a:solidFill>
                  <a:srgbClr val="FF6600"/>
                </a:solidFill>
              </a:rPr>
            </a:br>
            <a:r>
              <a:rPr lang="en-US" sz="3200" u="sng" smtClean="0">
                <a:solidFill>
                  <a:srgbClr val="FF6600"/>
                </a:solidFill>
              </a:rPr>
              <a:t>Can</a:t>
            </a:r>
            <a:r>
              <a:rPr lang="en-US" sz="3200" smtClean="0">
                <a:solidFill>
                  <a:srgbClr val="FF6600"/>
                </a:solidFill>
              </a:rPr>
              <a:t> 			 	</a:t>
            </a:r>
            <a:r>
              <a:rPr lang="en-US" sz="3200" u="sng" smtClean="0">
                <a:solidFill>
                  <a:srgbClr val="FF6600"/>
                </a:solidFill>
              </a:rPr>
              <a:t>Cannot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89088"/>
            <a:ext cx="3886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Teach about religions in school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Allow voluntary prayer in many examples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Transport students to a religious school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Read Bible for culture or literacy content</a:t>
            </a:r>
          </a:p>
          <a:p>
            <a:pPr>
              <a:lnSpc>
                <a:spcPct val="90000"/>
              </a:lnSpc>
            </a:pPr>
            <a:endParaRPr lang="en-US" smtClean="0">
              <a:solidFill>
                <a:srgbClr val="0EFA24"/>
              </a:solidFill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r>
              <a:rPr lang="en-US" smtClean="0">
                <a:solidFill>
                  <a:srgbClr val="0EFA24"/>
                </a:solidFill>
              </a:rPr>
              <a:t>Set a state religion </a:t>
            </a:r>
          </a:p>
          <a:p>
            <a:r>
              <a:rPr lang="en-US" smtClean="0">
                <a:solidFill>
                  <a:srgbClr val="0EFA24"/>
                </a:solidFill>
              </a:rPr>
              <a:t>Government cannot order a prayer</a:t>
            </a:r>
          </a:p>
          <a:p>
            <a:r>
              <a:rPr lang="en-US" smtClean="0">
                <a:solidFill>
                  <a:srgbClr val="0EFA24"/>
                </a:solidFill>
              </a:rPr>
              <a:t>Teach religious doctrine in the school</a:t>
            </a:r>
          </a:p>
          <a:p>
            <a:r>
              <a:rPr lang="en-US" smtClean="0">
                <a:solidFill>
                  <a:srgbClr val="0EFA24"/>
                </a:solidFill>
              </a:rPr>
              <a:t>Pay seminary teachers</a:t>
            </a:r>
          </a:p>
          <a:p>
            <a:r>
              <a:rPr lang="en-US" smtClean="0">
                <a:solidFill>
                  <a:srgbClr val="0EFA24"/>
                </a:solidFill>
              </a:rPr>
              <a:t>Teach creationism</a:t>
            </a:r>
          </a:p>
        </p:txBody>
      </p:sp>
      <p:pic>
        <p:nvPicPr>
          <p:cNvPr id="2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33800" y="6019800"/>
            <a:ext cx="4873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32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6667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267" grpId="0" uiExpand="1" build="p" autoUpdateAnimBg="0"/>
      <p:bldP spid="11268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FF6600"/>
                </a:solidFill>
              </a:rPr>
              <a:t>Free exercise of religion</a:t>
            </a:r>
          </a:p>
        </p:txBody>
      </p:sp>
      <p:pic>
        <p:nvPicPr>
          <p:cNvPr id="28674" name="Picture 4" descr="bapits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00200"/>
            <a:ext cx="7620000" cy="5119688"/>
          </a:xfrm>
          <a:prstGeom prst="rect">
            <a:avLst/>
          </a:prstGeom>
          <a:noFill/>
          <a:ln w="92075">
            <a:solidFill>
              <a:srgbClr val="FF66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05800" cy="1371600"/>
          </a:xfrm>
        </p:spPr>
        <p:txBody>
          <a:bodyPr/>
          <a:lstStyle/>
          <a:p>
            <a:r>
              <a:rPr lang="en-US" sz="3600" smtClean="0">
                <a:solidFill>
                  <a:srgbClr val="FF6600"/>
                </a:solidFill>
              </a:rPr>
              <a:t>Under the </a:t>
            </a:r>
            <a:r>
              <a:rPr lang="en-US" sz="3600" i="1" smtClean="0">
                <a:solidFill>
                  <a:srgbClr val="FF6600"/>
                </a:solidFill>
              </a:rPr>
              <a:t>Free Exercise</a:t>
            </a:r>
            <a:r>
              <a:rPr lang="en-US" sz="3600" smtClean="0">
                <a:solidFill>
                  <a:srgbClr val="FF6600"/>
                </a:solidFill>
              </a:rPr>
              <a:t> clause, the person</a:t>
            </a:r>
            <a:r>
              <a:rPr lang="en-US" smtClean="0">
                <a:solidFill>
                  <a:srgbClr val="FF6600"/>
                </a:solidFill>
              </a:rPr>
              <a:t>	</a:t>
            </a:r>
            <a:r>
              <a:rPr lang="en-US" u="sng" smtClean="0">
                <a:solidFill>
                  <a:srgbClr val="FF6600"/>
                </a:solidFill>
              </a:rPr>
              <a:t>Can</a:t>
            </a:r>
            <a:r>
              <a:rPr lang="en-US" smtClean="0">
                <a:solidFill>
                  <a:srgbClr val="FF6600"/>
                </a:solidFill>
              </a:rPr>
              <a:t>		  		 </a:t>
            </a:r>
            <a:r>
              <a:rPr lang="en-US" u="sng" smtClean="0">
                <a:solidFill>
                  <a:srgbClr val="FF6600"/>
                </a:solidFill>
              </a:rPr>
              <a:t>Cannot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89088"/>
            <a:ext cx="3886200" cy="4572000"/>
          </a:xfrm>
        </p:spPr>
        <p:txBody>
          <a:bodyPr/>
          <a:lstStyle/>
          <a:p>
            <a:r>
              <a:rPr lang="en-US" smtClean="0">
                <a:solidFill>
                  <a:srgbClr val="0EFA24"/>
                </a:solidFill>
              </a:rPr>
              <a:t>Choose whatever religion you want</a:t>
            </a:r>
          </a:p>
          <a:p>
            <a:r>
              <a:rPr lang="en-US" smtClean="0">
                <a:solidFill>
                  <a:srgbClr val="0EFA24"/>
                </a:solidFill>
              </a:rPr>
              <a:t>Pray to any god you want</a:t>
            </a:r>
          </a:p>
          <a:p>
            <a:r>
              <a:rPr lang="en-US" smtClean="0">
                <a:solidFill>
                  <a:srgbClr val="0EFA24"/>
                </a:solidFill>
              </a:rPr>
              <a:t>Ask questions about religions </a:t>
            </a:r>
          </a:p>
          <a:p>
            <a:r>
              <a:rPr lang="en-US" smtClean="0">
                <a:solidFill>
                  <a:srgbClr val="0EFA24"/>
                </a:solidFill>
              </a:rPr>
              <a:t>Worship any way you want</a:t>
            </a:r>
          </a:p>
          <a:p>
            <a:pPr>
              <a:buFont typeface="Wingdings" pitchFamily="2" charset="2"/>
              <a:buNone/>
            </a:pPr>
            <a:endParaRPr lang="en-US" smtClean="0">
              <a:solidFill>
                <a:srgbClr val="0EFA24"/>
              </a:solidFill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r>
              <a:rPr lang="en-US" smtClean="0">
                <a:solidFill>
                  <a:srgbClr val="0EFA24"/>
                </a:solidFill>
              </a:rPr>
              <a:t>Break the law and claim it is religious belief</a:t>
            </a:r>
          </a:p>
          <a:p>
            <a:r>
              <a:rPr lang="en-US" smtClean="0">
                <a:solidFill>
                  <a:srgbClr val="0EFA24"/>
                </a:solidFill>
              </a:rPr>
              <a:t>Raise children without education</a:t>
            </a:r>
          </a:p>
          <a:p>
            <a:r>
              <a:rPr lang="en-US" smtClean="0">
                <a:solidFill>
                  <a:srgbClr val="0EFA24"/>
                </a:solidFill>
              </a:rPr>
              <a:t>Deprive children of basic needs</a:t>
            </a:r>
          </a:p>
          <a:p>
            <a:endParaRPr lang="en-US" smtClean="0">
              <a:solidFill>
                <a:srgbClr val="0EFA24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  <p:bldP spid="1331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Freedom of Speech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>
                <a:solidFill>
                  <a:srgbClr val="9F0526"/>
                </a:solidFill>
              </a:rPr>
              <a:t>“Congress shall make no laws . . .  abridging the freedom of speech”</a:t>
            </a:r>
          </a:p>
          <a:p>
            <a:pPr>
              <a:buFont typeface="Wingdings" pitchFamily="2" charset="2"/>
              <a:buNone/>
            </a:pPr>
            <a:endParaRPr lang="en-US" smtClean="0">
              <a:solidFill>
                <a:srgbClr val="9F0526"/>
              </a:solidFill>
            </a:endParaRPr>
          </a:p>
        </p:txBody>
      </p:sp>
      <p:pic>
        <p:nvPicPr>
          <p:cNvPr id="30723" name="Picture 4" descr="free sppe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616200"/>
            <a:ext cx="5943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3"/>
            <a:ext cx="8382000" cy="11430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You  can:</a:t>
            </a:r>
            <a:endParaRPr lang="en-US" u="sng" smtClean="0">
              <a:solidFill>
                <a:srgbClr val="FF66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Say any </a:t>
            </a:r>
            <a:r>
              <a:rPr lang="en-US" smtClean="0">
                <a:solidFill>
                  <a:srgbClr val="0EFA24"/>
                </a:solidFill>
              </a:rPr>
              <a:t>political belief</a:t>
            </a:r>
          </a:p>
          <a:p>
            <a:r>
              <a:rPr lang="en-US" smtClean="0">
                <a:solidFill>
                  <a:srgbClr val="0EFA24"/>
                </a:solidFill>
              </a:rPr>
              <a:t>Protest</a:t>
            </a:r>
            <a:r>
              <a:rPr lang="en-US" smtClean="0"/>
              <a:t> (without getting out of control)</a:t>
            </a:r>
          </a:p>
          <a:p>
            <a:r>
              <a:rPr lang="en-US" smtClean="0"/>
              <a:t>Say things about someone that are </a:t>
            </a:r>
            <a:r>
              <a:rPr lang="en-US" smtClean="0">
                <a:solidFill>
                  <a:srgbClr val="0EFA24"/>
                </a:solidFill>
              </a:rPr>
              <a:t>true</a:t>
            </a:r>
          </a:p>
          <a:p>
            <a:r>
              <a:rPr lang="en-US" smtClean="0"/>
              <a:t>Burn the flag</a:t>
            </a:r>
          </a:p>
          <a:p>
            <a:r>
              <a:rPr lang="en-US" smtClean="0"/>
              <a:t>Say racist and hate slogans</a:t>
            </a:r>
          </a:p>
          <a:p>
            <a:r>
              <a:rPr lang="en-US" i="1" smtClean="0">
                <a:solidFill>
                  <a:srgbClr val="9F0526"/>
                </a:solidFill>
              </a:rPr>
              <a:t>Free speech means someone might say something you disagree with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You can’t: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Threaten to blow up airplanes, schools or the president</a:t>
            </a:r>
          </a:p>
          <a:p>
            <a:r>
              <a:rPr lang="en-US" smtClean="0"/>
              <a:t>Sexual harassment</a:t>
            </a:r>
          </a:p>
          <a:p>
            <a:r>
              <a:rPr lang="en-US" smtClean="0"/>
              <a:t>Create too much social chaos</a:t>
            </a:r>
          </a:p>
          <a:p>
            <a:r>
              <a:rPr lang="en-US" smtClean="0"/>
              <a:t>Extremely crude language in a public place</a:t>
            </a:r>
          </a:p>
          <a:p>
            <a:r>
              <a:rPr lang="en-US" smtClean="0"/>
              <a:t>Disrespectful, vulgar language in schools</a:t>
            </a:r>
          </a:p>
          <a:p>
            <a:r>
              <a:rPr lang="en-US" smtClean="0"/>
              <a:t>Hate crimes</a:t>
            </a:r>
          </a:p>
          <a:p>
            <a:endParaRPr lang="en-US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Freedom of the press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101850"/>
            <a:ext cx="4876800" cy="4451350"/>
          </a:xfrm>
        </p:spPr>
        <p:txBody>
          <a:bodyPr/>
          <a:lstStyle/>
          <a:p>
            <a:r>
              <a:rPr lang="en-US" smtClean="0">
                <a:solidFill>
                  <a:srgbClr val="9F0526"/>
                </a:solidFill>
              </a:rPr>
              <a:t>Congress shall make no law  . . . abridging . . . the freedom of the press.”</a:t>
            </a:r>
          </a:p>
          <a:p>
            <a:endParaRPr lang="en-US" smtClean="0"/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447800"/>
            <a:ext cx="2841625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052888" y="6169025"/>
            <a:ext cx="48736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295400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FF6600"/>
                </a:solidFill>
              </a:rPr>
              <a:t>Freedom of the Press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n-US" sz="3200" smtClean="0"/>
              <a:t>	</a:t>
            </a:r>
            <a:r>
              <a:rPr lang="en-US" sz="3200" u="sng" smtClean="0">
                <a:solidFill>
                  <a:srgbClr val="FF6600"/>
                </a:solidFill>
              </a:rPr>
              <a:t>Can	</a:t>
            </a:r>
            <a:r>
              <a:rPr lang="en-US" sz="3200" smtClean="0">
                <a:solidFill>
                  <a:srgbClr val="FF6600"/>
                </a:solidFill>
              </a:rPr>
              <a:t>				</a:t>
            </a:r>
            <a:r>
              <a:rPr lang="en-US" sz="3200" u="sng" smtClean="0">
                <a:solidFill>
                  <a:srgbClr val="FF6600"/>
                </a:solidFill>
              </a:rPr>
              <a:t>Cannot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89088"/>
            <a:ext cx="3886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Print any political position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Make fun of people, especially politicians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Expose wrongs by the government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Say things you might not agree with</a:t>
            </a:r>
          </a:p>
          <a:p>
            <a:pPr>
              <a:lnSpc>
                <a:spcPct val="90000"/>
              </a:lnSpc>
            </a:pPr>
            <a:endParaRPr lang="en-US" smtClean="0">
              <a:solidFill>
                <a:srgbClr val="0EFA24"/>
              </a:solidFill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intentionally injure a person’s reputation by false facts</a:t>
            </a:r>
          </a:p>
          <a:p>
            <a:pPr lvl="1">
              <a:lnSpc>
                <a:spcPct val="90000"/>
              </a:lnSpc>
            </a:pPr>
            <a:r>
              <a:rPr lang="en-US" i="1" u="sng" smtClean="0">
                <a:solidFill>
                  <a:srgbClr val="0EFA24"/>
                </a:solidFill>
              </a:rPr>
              <a:t>Libel</a:t>
            </a:r>
            <a:r>
              <a:rPr lang="en-US" smtClean="0">
                <a:solidFill>
                  <a:srgbClr val="0EFA24"/>
                </a:solidFill>
              </a:rPr>
              <a:t>–printed words</a:t>
            </a:r>
          </a:p>
          <a:p>
            <a:pPr lvl="1">
              <a:lnSpc>
                <a:spcPct val="90000"/>
              </a:lnSpc>
            </a:pPr>
            <a:r>
              <a:rPr lang="en-US" i="1" u="sng" smtClean="0">
                <a:solidFill>
                  <a:srgbClr val="0EFA24"/>
                </a:solidFill>
              </a:rPr>
              <a:t>Slander</a:t>
            </a:r>
            <a:r>
              <a:rPr lang="en-US" u="sng" smtClean="0">
                <a:solidFill>
                  <a:srgbClr val="0EFA24"/>
                </a:solidFill>
              </a:rPr>
              <a:t> </a:t>
            </a:r>
            <a:r>
              <a:rPr lang="en-US" smtClean="0">
                <a:solidFill>
                  <a:srgbClr val="0EFA24"/>
                </a:solidFill>
              </a:rPr>
              <a:t>- spoken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Disclose defense-security secrets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Detail how to make a certain weapons</a:t>
            </a:r>
          </a:p>
          <a:p>
            <a:pPr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  <p:bldP spid="1946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Freedom of Assembly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>
                <a:solidFill>
                  <a:srgbClr val="9F0526"/>
                </a:solidFill>
              </a:rPr>
              <a:t>Congress shall make no law . . . Abridging . . . The people to peaceably assemble”</a:t>
            </a:r>
          </a:p>
        </p:txBody>
      </p:sp>
      <p:pic>
        <p:nvPicPr>
          <p:cNvPr id="35843" name="Picture 5" descr="protest_el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552700"/>
            <a:ext cx="5943600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990600"/>
          </a:xfrm>
        </p:spPr>
        <p:txBody>
          <a:bodyPr/>
          <a:lstStyle/>
          <a:p>
            <a:pPr algn="ctr"/>
            <a:r>
              <a:rPr lang="en-US" sz="2800" smtClean="0">
                <a:solidFill>
                  <a:srgbClr val="FF6600"/>
                </a:solidFill>
              </a:rPr>
              <a:t>Freedom of Assembly-</a:t>
            </a:r>
            <a:br>
              <a:rPr lang="en-US" sz="2800" smtClean="0">
                <a:solidFill>
                  <a:srgbClr val="FF6600"/>
                </a:solidFill>
              </a:rPr>
            </a:br>
            <a:r>
              <a:rPr lang="en-US" sz="2800" smtClean="0">
                <a:solidFill>
                  <a:srgbClr val="FF6600"/>
                </a:solidFill>
              </a:rPr>
              <a:t>The Individual</a:t>
            </a:r>
            <a:r>
              <a:rPr lang="en-US" sz="3200" smtClean="0">
                <a:solidFill>
                  <a:srgbClr val="FF6600"/>
                </a:solidFill>
              </a:rPr>
              <a:t/>
            </a:r>
            <a:br>
              <a:rPr lang="en-US" sz="3200" smtClean="0">
                <a:solidFill>
                  <a:srgbClr val="FF6600"/>
                </a:solidFill>
              </a:rPr>
            </a:br>
            <a:r>
              <a:rPr lang="en-US" sz="3200" smtClean="0">
                <a:solidFill>
                  <a:srgbClr val="FF6600"/>
                </a:solidFill>
              </a:rPr>
              <a:t>	</a:t>
            </a:r>
            <a:r>
              <a:rPr lang="en-US" sz="3200" u="sng" smtClean="0">
                <a:solidFill>
                  <a:srgbClr val="FF6600"/>
                </a:solidFill>
              </a:rPr>
              <a:t>Can	</a:t>
            </a:r>
            <a:r>
              <a:rPr lang="en-US" sz="3200" smtClean="0">
                <a:solidFill>
                  <a:srgbClr val="FF6600"/>
                </a:solidFill>
              </a:rPr>
              <a:t>			</a:t>
            </a:r>
            <a:r>
              <a:rPr lang="en-US" sz="3200" u="sng" smtClean="0">
                <a:solidFill>
                  <a:srgbClr val="FF6600"/>
                </a:solidFill>
              </a:rPr>
              <a:t>Cannot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1488" y="1752600"/>
            <a:ext cx="3886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smtClean="0">
                <a:solidFill>
                  <a:srgbClr val="0EFA24"/>
                </a:solidFill>
              </a:rPr>
              <a:t>Protest </a:t>
            </a:r>
          </a:p>
          <a:p>
            <a:pPr>
              <a:lnSpc>
                <a:spcPct val="90000"/>
              </a:lnSpc>
            </a:pPr>
            <a:r>
              <a:rPr lang="en-US" sz="3200" smtClean="0">
                <a:solidFill>
                  <a:srgbClr val="0EFA24"/>
                </a:solidFill>
              </a:rPr>
              <a:t>Parade (with a permit)</a:t>
            </a:r>
          </a:p>
          <a:p>
            <a:pPr>
              <a:lnSpc>
                <a:spcPct val="90000"/>
              </a:lnSpc>
            </a:pPr>
            <a:r>
              <a:rPr lang="en-US" sz="3200" smtClean="0">
                <a:solidFill>
                  <a:srgbClr val="0EFA24"/>
                </a:solidFill>
              </a:rPr>
              <a:t>Parade chanting hate slogans</a:t>
            </a:r>
          </a:p>
          <a:p>
            <a:pPr>
              <a:lnSpc>
                <a:spcPct val="90000"/>
              </a:lnSpc>
            </a:pPr>
            <a:r>
              <a:rPr lang="en-US" sz="3200" smtClean="0">
                <a:solidFill>
                  <a:srgbClr val="0EFA24"/>
                </a:solidFill>
              </a:rPr>
              <a:t>Gang members can congregate in public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smtClean="0">
                <a:solidFill>
                  <a:srgbClr val="0EFA24"/>
                </a:solidFill>
              </a:rPr>
              <a:t>Protest by throwing rocks and breaking windows</a:t>
            </a:r>
          </a:p>
          <a:p>
            <a:pPr>
              <a:lnSpc>
                <a:spcPct val="90000"/>
              </a:lnSpc>
            </a:pPr>
            <a:r>
              <a:rPr lang="en-US" sz="3200" smtClean="0">
                <a:solidFill>
                  <a:srgbClr val="0EFA24"/>
                </a:solidFill>
              </a:rPr>
              <a:t>Hang out on private land against owners will—loitering</a:t>
            </a:r>
          </a:p>
          <a:p>
            <a:pPr>
              <a:lnSpc>
                <a:spcPct val="90000"/>
              </a:lnSpc>
            </a:pPr>
            <a:r>
              <a:rPr lang="en-US" sz="3200" smtClean="0">
                <a:solidFill>
                  <a:srgbClr val="0EFA24"/>
                </a:solidFill>
              </a:rPr>
              <a:t>Teen curfew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</p:txBody>
      </p:sp>
      <p:pic>
        <p:nvPicPr>
          <p:cNvPr id="2051" name="Picture 3" descr="C:\Users\Shannan\AppData\Local\Microsoft\Windows\Temporary Internet Files\Content.IE5\PQY2JEU0\MC900064915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5064125"/>
            <a:ext cx="1233488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327525" y="6051550"/>
            <a:ext cx="4873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6 L -0.81736 0.00648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68" y="32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507" grpId="0" uiExpand="1" build="p" autoUpdateAnimBg="0"/>
      <p:bldP spid="21508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Petition the Government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>
                <a:solidFill>
                  <a:srgbClr val="9F0526"/>
                </a:solidFill>
              </a:rPr>
              <a:t>“Congress shall make no law . . . Abridging . . . the people. . . to petition the government for a redress of grievances”</a:t>
            </a: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194050"/>
            <a:ext cx="4752975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934200" y="6292850"/>
            <a:ext cx="4873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What is a petition?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4800" smtClean="0"/>
              <a:t>Petitions are signed documents that ask or demand the government to do something.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Petition the government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You may </a:t>
            </a:r>
            <a:r>
              <a:rPr lang="en-US" smtClean="0">
                <a:solidFill>
                  <a:srgbClr val="0EFA24"/>
                </a:solidFill>
              </a:rPr>
              <a:t>sue the government for wrongs</a:t>
            </a:r>
          </a:p>
          <a:p>
            <a:r>
              <a:rPr lang="en-US" smtClean="0"/>
              <a:t>You cannot be </a:t>
            </a:r>
            <a:r>
              <a:rPr lang="en-US" smtClean="0">
                <a:solidFill>
                  <a:srgbClr val="0EFA24"/>
                </a:solidFill>
              </a:rPr>
              <a:t>punished for exposing wrongs by the government</a:t>
            </a:r>
          </a:p>
          <a:p>
            <a:r>
              <a:rPr lang="en-US" smtClean="0"/>
              <a:t>The </a:t>
            </a:r>
            <a:r>
              <a:rPr lang="en-US" smtClean="0">
                <a:solidFill>
                  <a:srgbClr val="0EFA24"/>
                </a:solidFill>
              </a:rPr>
              <a:t>courts</a:t>
            </a:r>
            <a:r>
              <a:rPr lang="en-US" smtClean="0"/>
              <a:t> decide the wrongs</a:t>
            </a:r>
          </a:p>
        </p:txBody>
      </p:sp>
      <p:pic>
        <p:nvPicPr>
          <p:cNvPr id="39939" name="Picture 8" descr="yell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886200"/>
            <a:ext cx="66357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z="3600" smtClean="0">
                <a:solidFill>
                  <a:srgbClr val="FF6600"/>
                </a:solidFill>
              </a:rPr>
              <a:t>2</a:t>
            </a:r>
            <a:r>
              <a:rPr lang="en-US" sz="3600" baseline="30000" smtClean="0">
                <a:solidFill>
                  <a:srgbClr val="FF6600"/>
                </a:solidFill>
              </a:rPr>
              <a:t>nd</a:t>
            </a:r>
            <a:r>
              <a:rPr lang="en-US" sz="3600" smtClean="0">
                <a:solidFill>
                  <a:srgbClr val="FF6600"/>
                </a:solidFill>
              </a:rPr>
              <a:t> Amendment—Right to bear arms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>
                <a:solidFill>
                  <a:srgbClr val="9F0526"/>
                </a:solidFill>
              </a:rPr>
              <a:t>“A well-regulated </a:t>
            </a:r>
            <a:r>
              <a:rPr lang="en-US" smtClean="0">
                <a:solidFill>
                  <a:srgbClr val="0EFA24"/>
                </a:solidFill>
              </a:rPr>
              <a:t>militia</a:t>
            </a:r>
            <a:r>
              <a:rPr lang="en-US" smtClean="0">
                <a:solidFill>
                  <a:srgbClr val="9F0526"/>
                </a:solidFill>
              </a:rPr>
              <a:t>, being necessary to the security of a free state, the right of the people to </a:t>
            </a:r>
            <a:r>
              <a:rPr lang="en-US" smtClean="0">
                <a:solidFill>
                  <a:srgbClr val="0EFA24"/>
                </a:solidFill>
              </a:rPr>
              <a:t>bear arms</a:t>
            </a:r>
            <a:r>
              <a:rPr lang="en-US" smtClean="0">
                <a:solidFill>
                  <a:srgbClr val="9F0526"/>
                </a:solidFill>
              </a:rPr>
              <a:t> shall not be infringed.”</a:t>
            </a:r>
          </a:p>
          <a:p>
            <a:pPr>
              <a:buFont typeface="Wingdings" pitchFamily="2" charset="2"/>
              <a:buNone/>
            </a:pPr>
            <a:endParaRPr lang="en-US" smtClean="0">
              <a:solidFill>
                <a:srgbClr val="9F0526"/>
              </a:solidFill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105150"/>
            <a:ext cx="4697413" cy="35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solidFill>
                  <a:srgbClr val="FF6600"/>
                </a:solidFill>
              </a:rPr>
              <a:t>What is the debate with the right to bear arms?</a:t>
            </a:r>
          </a:p>
        </p:txBody>
      </p:sp>
      <p:pic>
        <p:nvPicPr>
          <p:cNvPr id="25603" name="Picture 8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1589088"/>
            <a:ext cx="3886200" cy="4572000"/>
          </a:xfrm>
        </p:spPr>
      </p:pic>
      <p:sp>
        <p:nvSpPr>
          <p:cNvPr id="41987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r>
              <a:rPr lang="en-US" smtClean="0"/>
              <a:t>How much can the government keep guns from criminals and youth?</a:t>
            </a:r>
          </a:p>
          <a:p>
            <a:r>
              <a:rPr lang="en-US" smtClean="0"/>
              <a:t>In order to keep guns away from criminals, does that limit the right of law abiding citizens?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56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Gun debate continued…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smtClean="0"/>
              <a:t>Thousands of </a:t>
            </a:r>
            <a:r>
              <a:rPr lang="en-US" sz="2800" smtClean="0">
                <a:solidFill>
                  <a:srgbClr val="0EFA24"/>
                </a:solidFill>
              </a:rPr>
              <a:t>people die</a:t>
            </a:r>
            <a:r>
              <a:rPr lang="en-US" sz="2800" smtClean="0"/>
              <a:t> every year because of guns </a:t>
            </a:r>
          </a:p>
          <a:p>
            <a:r>
              <a:rPr lang="en-US" sz="2800" smtClean="0"/>
              <a:t>Thousands of </a:t>
            </a:r>
            <a:r>
              <a:rPr lang="en-US" sz="2800" smtClean="0">
                <a:solidFill>
                  <a:srgbClr val="0EFA24"/>
                </a:solidFill>
              </a:rPr>
              <a:t>crimes </a:t>
            </a:r>
            <a:r>
              <a:rPr lang="en-US" sz="2800" smtClean="0"/>
              <a:t>are prevented because of guns</a:t>
            </a:r>
          </a:p>
        </p:txBody>
      </p:sp>
      <p:pic>
        <p:nvPicPr>
          <p:cNvPr id="43011" name="Picture 6" descr="gun_violence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2185988"/>
            <a:ext cx="4648200" cy="3236912"/>
          </a:xfrm>
        </p:spPr>
      </p:pic>
      <p:sp>
        <p:nvSpPr>
          <p:cNvPr id="43012" name="Text Box 7"/>
          <p:cNvSpPr txBox="1">
            <a:spLocks noChangeArrowheads="1"/>
          </p:cNvSpPr>
          <p:nvPr/>
        </p:nvSpPr>
        <p:spPr bwMode="auto">
          <a:xfrm>
            <a:off x="457200" y="55626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Shoes representing gun deaths.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66700"/>
            <a:ext cx="7772400" cy="11430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Third Amendment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mtClean="0"/>
              <a:t>The Government cannot force you to shelter soldiers in your home without your consent in time of war or peace.</a:t>
            </a:r>
          </a:p>
        </p:txBody>
      </p:sp>
      <p:pic>
        <p:nvPicPr>
          <p:cNvPr id="440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425575"/>
            <a:ext cx="3608388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457200"/>
            <a:ext cx="8458200" cy="1143000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FF6600"/>
                </a:solidFill>
              </a:rPr>
              <a:t>Rights of the Accused </a:t>
            </a:r>
            <a:br>
              <a:rPr lang="en-US" smtClean="0">
                <a:solidFill>
                  <a:srgbClr val="FF6600"/>
                </a:solidFill>
              </a:rPr>
            </a:br>
            <a:r>
              <a:rPr lang="en-US" smtClean="0">
                <a:solidFill>
                  <a:srgbClr val="FF6600"/>
                </a:solidFill>
              </a:rPr>
              <a:t>Amendments #4-8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pic>
        <p:nvPicPr>
          <p:cNvPr id="45058" name="Picture 5" descr="accus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163" y="1752600"/>
            <a:ext cx="8478837" cy="4800600"/>
          </a:xfrm>
          <a:prstGeom prst="rect">
            <a:avLst/>
          </a:prstGeom>
          <a:noFill/>
          <a:ln w="69850">
            <a:solidFill>
              <a:srgbClr val="FF66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  <a:latin typeface="Tahoma" pitchFamily="34" charset="0"/>
              </a:rPr>
              <a:t>Fourth Amendment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What does a policeman need in order to search your home? 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A warrant given to him by a judge 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olidFill>
                  <a:srgbClr val="0EFA24"/>
                </a:solidFill>
              </a:rPr>
              <a:t>Probable cause is also needed</a:t>
            </a:r>
          </a:p>
          <a:p>
            <a:pPr>
              <a:lnSpc>
                <a:spcPct val="90000"/>
              </a:lnSpc>
            </a:pPr>
            <a:endParaRPr lang="en-US" sz="2800" smtClean="0">
              <a:solidFill>
                <a:srgbClr val="0EFA24"/>
              </a:solidFill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914400" y="3581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Times New Roman" pitchFamily="18" charset="0"/>
            </a:endParaRPr>
          </a:p>
        </p:txBody>
      </p:sp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0325" y="1981200"/>
            <a:ext cx="27273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001000" y="6324600"/>
            <a:ext cx="4873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3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2771" grpId="0" uiExpand="1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Fifth Amendment</a:t>
            </a:r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You cannot be tried for the same crime twice—called </a:t>
            </a:r>
            <a:r>
              <a:rPr lang="en-US" smtClean="0">
                <a:solidFill>
                  <a:srgbClr val="0EFA24"/>
                </a:solidFill>
              </a:rPr>
              <a:t>“Double Jeopardy”</a:t>
            </a:r>
          </a:p>
          <a:p>
            <a:pPr>
              <a:lnSpc>
                <a:spcPct val="90000"/>
              </a:lnSpc>
            </a:pPr>
            <a:r>
              <a:rPr lang="en-US" smtClean="0"/>
              <a:t>You do not have to testify against your self. </a:t>
            </a:r>
            <a:r>
              <a:rPr lang="en-US" smtClean="0">
                <a:solidFill>
                  <a:srgbClr val="0EFA24"/>
                </a:solidFill>
              </a:rPr>
              <a:t>“I plead the fifth”</a:t>
            </a:r>
          </a:p>
          <a:p>
            <a:pPr>
              <a:lnSpc>
                <a:spcPct val="90000"/>
              </a:lnSpc>
            </a:pPr>
            <a:r>
              <a:rPr lang="en-US" smtClean="0"/>
              <a:t>You must have </a:t>
            </a:r>
            <a:r>
              <a:rPr lang="en-US" i="1" smtClean="0">
                <a:solidFill>
                  <a:srgbClr val="0EFA24"/>
                </a:solidFill>
              </a:rPr>
              <a:t>due process</a:t>
            </a:r>
            <a:r>
              <a:rPr lang="en-US" smtClean="0"/>
              <a:t> of law before you are convicted</a:t>
            </a:r>
          </a:p>
          <a:p>
            <a:pPr>
              <a:lnSpc>
                <a:spcPct val="90000"/>
              </a:lnSpc>
            </a:pPr>
            <a:r>
              <a:rPr lang="en-US" smtClean="0"/>
              <a:t>The government cannot </a:t>
            </a:r>
            <a:r>
              <a:rPr lang="en-US" smtClean="0">
                <a:solidFill>
                  <a:srgbClr val="0EFA24"/>
                </a:solidFill>
              </a:rPr>
              <a:t>take your land unless it pays.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solidFill>
                <a:srgbClr val="0EFA24"/>
              </a:solidFill>
            </a:endParaRPr>
          </a:p>
          <a:p>
            <a:pPr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Sixth Amendment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000" smtClean="0"/>
              <a:t>Right to </a:t>
            </a:r>
            <a:r>
              <a:rPr lang="en-US" sz="4000" smtClean="0">
                <a:solidFill>
                  <a:srgbClr val="0EFA24"/>
                </a:solidFill>
              </a:rPr>
              <a:t>speedy trial</a:t>
            </a:r>
            <a:r>
              <a:rPr lang="en-US" sz="4000" smtClean="0"/>
              <a:t> by </a:t>
            </a:r>
            <a:r>
              <a:rPr lang="en-US" sz="4000" smtClean="0">
                <a:solidFill>
                  <a:srgbClr val="0EFA24"/>
                </a:solidFill>
              </a:rPr>
              <a:t>impartial jury</a:t>
            </a:r>
            <a:r>
              <a:rPr lang="en-US" sz="4000" smtClean="0"/>
              <a:t>—meaning not favoring either side</a:t>
            </a:r>
          </a:p>
        </p:txBody>
      </p:sp>
      <p:pic>
        <p:nvPicPr>
          <p:cNvPr id="48131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76800" y="2662238"/>
            <a:ext cx="4267200" cy="28908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Sixth Amendment continued</a:t>
            </a:r>
          </a:p>
        </p:txBody>
      </p:sp>
      <p:sp>
        <p:nvSpPr>
          <p:cNvPr id="4915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You must be </a:t>
            </a:r>
            <a:r>
              <a:rPr lang="en-US" smtClean="0">
                <a:solidFill>
                  <a:srgbClr val="0EFA24"/>
                </a:solidFill>
              </a:rPr>
              <a:t>told of charges</a:t>
            </a:r>
          </a:p>
          <a:p>
            <a:r>
              <a:rPr lang="en-US" smtClean="0"/>
              <a:t>You must be provided a </a:t>
            </a:r>
            <a:r>
              <a:rPr lang="en-US" smtClean="0">
                <a:solidFill>
                  <a:srgbClr val="0EFA24"/>
                </a:solidFill>
              </a:rPr>
              <a:t>free lawyer</a:t>
            </a:r>
            <a:r>
              <a:rPr lang="en-US" smtClean="0"/>
              <a:t> if you cannot afford one</a:t>
            </a:r>
          </a:p>
          <a:p>
            <a:endParaRPr lang="en-US" smtClean="0"/>
          </a:p>
          <a:p>
            <a:endParaRPr lang="en-US" sz="2800" smtClean="0"/>
          </a:p>
        </p:txBody>
      </p:sp>
      <p:pic>
        <p:nvPicPr>
          <p:cNvPr id="49155" name="Picture 6" descr="captured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2133600"/>
            <a:ext cx="4876800" cy="411797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5334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Seventh Amendment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3058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The Seventh Amendment extends the right to a </a:t>
            </a:r>
            <a:r>
              <a:rPr lang="en-US" smtClean="0">
                <a:solidFill>
                  <a:srgbClr val="66FF33"/>
                </a:solidFill>
              </a:rPr>
              <a:t>jury trial </a:t>
            </a:r>
            <a:r>
              <a:rPr lang="en-US" smtClean="0"/>
              <a:t>to federal </a:t>
            </a:r>
            <a:r>
              <a:rPr lang="en-US" u="sng" smtClean="0">
                <a:solidFill>
                  <a:srgbClr val="66FF33"/>
                </a:solidFill>
              </a:rPr>
              <a:t>civil </a:t>
            </a:r>
            <a:r>
              <a:rPr lang="en-US" smtClean="0"/>
              <a:t>cases such as car accidents, disputes between corporations for breach of contract, or most discrimination or employment disputes. </a:t>
            </a:r>
          </a:p>
          <a:p>
            <a:pPr>
              <a:lnSpc>
                <a:spcPct val="80000"/>
              </a:lnSpc>
            </a:pPr>
            <a:r>
              <a:rPr lang="en-US" smtClean="0"/>
              <a:t>In civil cases, the person bringing the lawsuit (</a:t>
            </a:r>
            <a:r>
              <a:rPr lang="en-US" smtClean="0">
                <a:solidFill>
                  <a:srgbClr val="66FF33"/>
                </a:solidFill>
              </a:rPr>
              <a:t>the plaintiff</a:t>
            </a:r>
            <a:r>
              <a:rPr lang="en-US" smtClean="0"/>
              <a:t>) seeks money damages or a court order preventing the person being sued (</a:t>
            </a:r>
            <a:r>
              <a:rPr lang="en-US" smtClean="0">
                <a:solidFill>
                  <a:srgbClr val="66FF33"/>
                </a:solidFill>
              </a:rPr>
              <a:t>the defendant</a:t>
            </a:r>
            <a:r>
              <a:rPr lang="en-US" smtClean="0"/>
              <a:t>) from engaging in certain conduct.</a:t>
            </a:r>
          </a:p>
          <a:p>
            <a:pPr>
              <a:lnSpc>
                <a:spcPct val="80000"/>
              </a:lnSpc>
            </a:pPr>
            <a:r>
              <a:rPr lang="en-US" smtClean="0"/>
              <a:t> To win, the plaintiff must prove his or her case by “a </a:t>
            </a:r>
            <a:r>
              <a:rPr lang="en-US" smtClean="0">
                <a:solidFill>
                  <a:srgbClr val="66FF33"/>
                </a:solidFill>
              </a:rPr>
              <a:t>preponderance of the evidence,” </a:t>
            </a:r>
            <a:r>
              <a:rPr lang="en-US" smtClean="0"/>
              <a:t>that is by over </a:t>
            </a:r>
            <a:r>
              <a:rPr lang="en-US" smtClean="0">
                <a:solidFill>
                  <a:srgbClr val="66FF33"/>
                </a:solidFill>
              </a:rPr>
              <a:t>fifty</a:t>
            </a:r>
            <a:r>
              <a:rPr lang="en-US" smtClean="0"/>
              <a:t> percent of the proof. </a:t>
            </a:r>
            <a:br>
              <a:rPr lang="en-US" smtClean="0"/>
            </a:br>
            <a:r>
              <a:rPr lang="en-US" sz="2000" smtClean="0"/>
              <a:t/>
            </a:r>
            <a:br>
              <a:rPr lang="en-US" sz="2000" smtClean="0"/>
            </a:br>
            <a:endParaRPr lang="en-US" sz="200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Eighth Amendment</a:t>
            </a:r>
          </a:p>
        </p:txBody>
      </p:sp>
      <p:sp>
        <p:nvSpPr>
          <p:cNvPr id="5120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2101850"/>
            <a:ext cx="2743200" cy="4070350"/>
          </a:xfrm>
        </p:spPr>
        <p:txBody>
          <a:bodyPr/>
          <a:lstStyle/>
          <a:p>
            <a:r>
              <a:rPr lang="en-US" smtClean="0">
                <a:solidFill>
                  <a:srgbClr val="0EFA24"/>
                </a:solidFill>
              </a:rPr>
              <a:t>No excessive bail</a:t>
            </a:r>
          </a:p>
          <a:p>
            <a:r>
              <a:rPr lang="en-US" smtClean="0"/>
              <a:t>No </a:t>
            </a:r>
            <a:r>
              <a:rPr lang="en-US" smtClean="0">
                <a:solidFill>
                  <a:srgbClr val="0EFA24"/>
                </a:solidFill>
              </a:rPr>
              <a:t>cruel and unusual punishment</a:t>
            </a:r>
          </a:p>
        </p:txBody>
      </p:sp>
      <p:pic>
        <p:nvPicPr>
          <p:cNvPr id="51203" name="Picture 9" descr="kiss mom in prison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905000"/>
            <a:ext cx="5410200" cy="3848100"/>
          </a:xfrm>
          <a:ln w="41275">
            <a:solidFill>
              <a:srgbClr val="FF6600"/>
            </a:solidFill>
          </a:ln>
        </p:spPr>
      </p:pic>
      <p:sp>
        <p:nvSpPr>
          <p:cNvPr id="51204" name="Text Box 10"/>
          <p:cNvSpPr txBox="1">
            <a:spLocks noChangeArrowheads="1"/>
          </p:cNvSpPr>
          <p:nvPr/>
        </p:nvSpPr>
        <p:spPr bwMode="auto">
          <a:xfrm>
            <a:off x="1584325" y="5908675"/>
            <a:ext cx="70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9</a:t>
            </a:r>
            <a:r>
              <a:rPr lang="en-US" baseline="30000" smtClean="0">
                <a:solidFill>
                  <a:srgbClr val="FF6600"/>
                </a:solidFill>
              </a:rPr>
              <a:t>th</a:t>
            </a:r>
            <a:r>
              <a:rPr lang="en-US" smtClean="0">
                <a:solidFill>
                  <a:srgbClr val="FF6600"/>
                </a:solidFill>
              </a:rPr>
              <a:t> Amendment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4000" smtClean="0"/>
              <a:t>Rights not listed in other amendments are not necessarily </a:t>
            </a:r>
            <a:r>
              <a:rPr lang="en-US" sz="4000" smtClean="0">
                <a:solidFill>
                  <a:srgbClr val="0EFA24"/>
                </a:solidFill>
              </a:rPr>
              <a:t>denied</a:t>
            </a:r>
            <a:r>
              <a:rPr lang="en-US" sz="4000" smtClean="0"/>
              <a:t>.</a:t>
            </a:r>
          </a:p>
          <a:p>
            <a:endParaRPr lang="en-US" sz="400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10</a:t>
            </a:r>
            <a:r>
              <a:rPr lang="en-US" baseline="30000" smtClean="0">
                <a:solidFill>
                  <a:srgbClr val="FF6600"/>
                </a:solidFill>
              </a:rPr>
              <a:t>th</a:t>
            </a:r>
            <a:r>
              <a:rPr lang="en-US" smtClean="0">
                <a:solidFill>
                  <a:srgbClr val="FF6600"/>
                </a:solidFill>
              </a:rPr>
              <a:t> Amendment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4000" smtClean="0"/>
              <a:t>Powers not delegated to the National government or denied to the states are reserved to the </a:t>
            </a:r>
            <a:r>
              <a:rPr lang="en-US" sz="4000" smtClean="0">
                <a:solidFill>
                  <a:srgbClr val="0EFA24"/>
                </a:solidFill>
              </a:rPr>
              <a:t>states</a:t>
            </a:r>
            <a:r>
              <a:rPr lang="en-US" sz="4000" smtClean="0"/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rgbClr val="FF6600"/>
                </a:solidFill>
              </a:rPr>
              <a:t>Wrap-Up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5400" smtClean="0">
                <a:solidFill>
                  <a:srgbClr val="FF0A16"/>
                </a:solidFill>
              </a:rPr>
              <a:t>If you were to create a Bill of Rights for the 21</a:t>
            </a:r>
            <a:r>
              <a:rPr lang="en-US" sz="5400" baseline="30000" smtClean="0">
                <a:solidFill>
                  <a:srgbClr val="FF0A16"/>
                </a:solidFill>
              </a:rPr>
              <a:t>st</a:t>
            </a:r>
            <a:r>
              <a:rPr lang="en-US" sz="5400" smtClean="0">
                <a:solidFill>
                  <a:srgbClr val="FF0A16"/>
                </a:solidFill>
              </a:rPr>
              <a:t> century, what rights would be included?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UST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>
    <a:extraClrScheme>
      <a:clrScheme name="Median 1">
        <a:dk1>
          <a:srgbClr val="000000"/>
        </a:dk1>
        <a:lt1>
          <a:srgbClr val="FFFFFF"/>
        </a:lt1>
        <a:dk2>
          <a:srgbClr val="775F55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an 2">
        <a:dk1>
          <a:srgbClr val="EBDDC3"/>
        </a:dk1>
        <a:lt1>
          <a:srgbClr val="F8F8F8"/>
        </a:lt1>
        <a:dk2>
          <a:srgbClr val="221100"/>
        </a:dk2>
        <a:lt2>
          <a:srgbClr val="775F55"/>
        </a:lt2>
        <a:accent1>
          <a:srgbClr val="94B6D2"/>
        </a:accent1>
        <a:accent2>
          <a:srgbClr val="DD8047"/>
        </a:accent2>
        <a:accent3>
          <a:srgbClr val="ABAAAA"/>
        </a:accent3>
        <a:accent4>
          <a:srgbClr val="D4D4D4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Median 1">
    <a:dk1>
      <a:srgbClr val="775F55"/>
    </a:dk1>
    <a:lt1>
      <a:srgbClr val="FFFFFF"/>
    </a:lt1>
    <a:dk2>
      <a:srgbClr val="000000"/>
    </a:dk2>
    <a:lt2>
      <a:srgbClr val="EBDDC3"/>
    </a:lt2>
    <a:accent1>
      <a:srgbClr val="94B6D2"/>
    </a:accent1>
    <a:accent2>
      <a:srgbClr val="DD8047"/>
    </a:accent2>
    <a:accent3>
      <a:srgbClr val="AAAAAA"/>
    </a:accent3>
    <a:accent4>
      <a:srgbClr val="DADADA"/>
    </a:accent4>
    <a:accent5>
      <a:srgbClr val="C8D7E5"/>
    </a:accent5>
    <a:accent6>
      <a:srgbClr val="C8733F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JUSTICE</Template>
  <TotalTime>0</TotalTime>
  <Words>954</Words>
  <Application>Microsoft Office PowerPoint</Application>
  <PresentationFormat>On-screen Show (4:3)</PresentationFormat>
  <Paragraphs>139</Paragraphs>
  <Slides>36</Slides>
  <Notes>1</Notes>
  <HiddenSlides>0</HiddenSlides>
  <MMClips>6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Design Template</vt:lpstr>
      </vt:variant>
      <vt:variant>
        <vt:i4>13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9" baseType="lpstr">
      <vt:lpstr>Arial</vt:lpstr>
      <vt:lpstr>Tempus Sans ITC</vt:lpstr>
      <vt:lpstr>Wingdings</vt:lpstr>
      <vt:lpstr>Wingdings 2</vt:lpstr>
      <vt:lpstr>Calibri</vt:lpstr>
      <vt:lpstr>Tw Cen MT</vt:lpstr>
      <vt:lpstr>Bookman Old Style</vt:lpstr>
      <vt:lpstr>Times New Roman</vt:lpstr>
      <vt:lpstr>Tahoma</vt:lpstr>
      <vt:lpstr>JUSTICE</vt:lpstr>
      <vt:lpstr>JUSTICE</vt:lpstr>
      <vt:lpstr>JUSTICE</vt:lpstr>
      <vt:lpstr>JUSTICE</vt:lpstr>
      <vt:lpstr>JUSTICE</vt:lpstr>
      <vt:lpstr>JUSTICE</vt:lpstr>
      <vt:lpstr>JUSTICE</vt:lpstr>
      <vt:lpstr>JUSTICE</vt:lpstr>
      <vt:lpstr>JUSTICE</vt:lpstr>
      <vt:lpstr>JUSTICE</vt:lpstr>
      <vt:lpstr>JUSTICE</vt:lpstr>
      <vt:lpstr>JUSTICE</vt:lpstr>
      <vt:lpstr>JUSTICE</vt:lpstr>
      <vt:lpstr>Acrobat Document</vt:lpstr>
      <vt:lpstr>Slide 1</vt:lpstr>
      <vt:lpstr>Why do our rights matter? </vt:lpstr>
      <vt:lpstr>Objective:</vt:lpstr>
      <vt:lpstr>Film Clip: Bill of Rights</vt:lpstr>
      <vt:lpstr>Who Determines What the Bill of Rights Mean?</vt:lpstr>
      <vt:lpstr>What are the 5 rights mentioned in the First Amendment? </vt:lpstr>
      <vt:lpstr>Freedom of Religion</vt:lpstr>
      <vt:lpstr>Establishment and Free Exercise clause often conflict with each other</vt:lpstr>
      <vt:lpstr>Establishment Clause Government cannot promote religion</vt:lpstr>
      <vt:lpstr>Under the Establishment Clause the Government; Can      Cannot</vt:lpstr>
      <vt:lpstr>Free exercise of religion</vt:lpstr>
      <vt:lpstr>Under the Free Exercise clause, the person Can       Cannot</vt:lpstr>
      <vt:lpstr>Freedom of Speech</vt:lpstr>
      <vt:lpstr>You  can:</vt:lpstr>
      <vt:lpstr>You can’t:</vt:lpstr>
      <vt:lpstr>Freedom of the press</vt:lpstr>
      <vt:lpstr>Freedom of the Press  Can     Cannot</vt:lpstr>
      <vt:lpstr>Freedom of Assembly</vt:lpstr>
      <vt:lpstr>Freedom of Assembly- The Individual  Can    Cannot</vt:lpstr>
      <vt:lpstr>Petition the Government</vt:lpstr>
      <vt:lpstr>What is a petition?</vt:lpstr>
      <vt:lpstr>Petition the government</vt:lpstr>
      <vt:lpstr>2nd Amendment—Right to bear arms</vt:lpstr>
      <vt:lpstr>What is the debate with the right to bear arms?</vt:lpstr>
      <vt:lpstr>Gun debate continued…</vt:lpstr>
      <vt:lpstr>Third Amendment</vt:lpstr>
      <vt:lpstr>Rights of the Accused  Amendments #4-8 </vt:lpstr>
      <vt:lpstr>Fourth Amendment</vt:lpstr>
      <vt:lpstr>Fifth Amendment</vt:lpstr>
      <vt:lpstr>Sixth Amendment</vt:lpstr>
      <vt:lpstr>Sixth Amendment continued</vt:lpstr>
      <vt:lpstr>Seventh Amendment</vt:lpstr>
      <vt:lpstr>Eighth Amendment</vt:lpstr>
      <vt:lpstr>9th Amendment</vt:lpstr>
      <vt:lpstr>10th Amendment</vt:lpstr>
      <vt:lpstr>Wrap-Up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1</cp:revision>
  <dcterms:created xsi:type="dcterms:W3CDTF">2012-05-28T00:37:25Z</dcterms:created>
  <dcterms:modified xsi:type="dcterms:W3CDTF">2012-12-06T21:25:01Z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TC300089189990</vt:lpwstr>
  </property>
</Properties>
</file>