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87F4EE-954F-45B6-B20E-04E5A0F888D6}" type="datetimeFigureOut">
              <a:rPr lang="en-US" smtClean="0"/>
              <a:pPr/>
              <a:t>8/15/2011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50F1A5-1F8E-4AEC-8703-C0633935001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16532C-7DFC-4EC2-AFA5-3731AA0E8AFA}"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16532C-7DFC-4EC2-AFA5-3731AA0E8AFA}"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6635" name="Picture 11" descr="scifair_front"/>
          <p:cNvPicPr>
            <a:picLocks noChangeAspect="1" noChangeArrowheads="1"/>
          </p:cNvPicPr>
          <p:nvPr/>
        </p:nvPicPr>
        <p:blipFill>
          <a:blip r:embed="rId2" cstate="print"/>
          <a:srcRect/>
          <a:stretch>
            <a:fillRect/>
          </a:stretch>
        </p:blipFill>
        <p:spPr bwMode="auto">
          <a:xfrm>
            <a:off x="-9525" y="-4763"/>
            <a:ext cx="9163050" cy="6867526"/>
          </a:xfrm>
          <a:prstGeom prst="rect">
            <a:avLst/>
          </a:prstGeom>
          <a:noFill/>
        </p:spPr>
      </p:pic>
      <p:sp>
        <p:nvSpPr>
          <p:cNvPr id="26626" name="Rectangle 2"/>
          <p:cNvSpPr>
            <a:spLocks noGrp="1" noChangeArrowheads="1"/>
          </p:cNvSpPr>
          <p:nvPr>
            <p:ph type="ctrTitle"/>
          </p:nvPr>
        </p:nvSpPr>
        <p:spPr>
          <a:xfrm>
            <a:off x="1905000" y="685800"/>
            <a:ext cx="6477000" cy="1752600"/>
          </a:xfrm>
        </p:spPr>
        <p:txBody>
          <a:bodyPr/>
          <a:lstStyle>
            <a:lvl1pPr algn="r">
              <a:defRPr sz="4400"/>
            </a:lvl1pPr>
          </a:lstStyle>
          <a:p>
            <a:r>
              <a:rPr lang="en-US" smtClean="0"/>
              <a:t>Click to edit Master title style</a:t>
            </a:r>
            <a:endParaRPr lang="en-US"/>
          </a:p>
        </p:txBody>
      </p:sp>
      <p:sp>
        <p:nvSpPr>
          <p:cNvPr id="26627" name="Rectangle 3"/>
          <p:cNvSpPr>
            <a:spLocks noGrp="1" noChangeArrowheads="1"/>
          </p:cNvSpPr>
          <p:nvPr>
            <p:ph type="subTitle" idx="1"/>
          </p:nvPr>
        </p:nvSpPr>
        <p:spPr>
          <a:xfrm>
            <a:off x="1676400" y="2133600"/>
            <a:ext cx="6477000" cy="1981200"/>
          </a:xfrm>
        </p:spPr>
        <p:txBody>
          <a:bodyPr/>
          <a:lstStyle>
            <a:lvl1pPr marL="0" indent="0" algn="r">
              <a:buFont typeface="Wingdings" pitchFamily="2" charset="2"/>
              <a:buNone/>
              <a:defRPr sz="1400" i="1"/>
            </a:lvl1pPr>
          </a:lstStyle>
          <a:p>
            <a:r>
              <a:rPr lang="en-US" smtClean="0"/>
              <a:t>Click to edit Master subtitle style</a:t>
            </a:r>
            <a:endParaRPr lang="en-US"/>
          </a:p>
        </p:txBody>
      </p:sp>
      <p:sp>
        <p:nvSpPr>
          <p:cNvPr id="26628" name="Rectangle 4"/>
          <p:cNvSpPr>
            <a:spLocks noGrp="1" noChangeArrowheads="1"/>
          </p:cNvSpPr>
          <p:nvPr>
            <p:ph type="dt" sz="half" idx="2"/>
          </p:nvPr>
        </p:nvSpPr>
        <p:spPr>
          <a:xfrm>
            <a:off x="7086600" y="6248400"/>
            <a:ext cx="1524000" cy="457200"/>
          </a:xfrm>
        </p:spPr>
        <p:txBody>
          <a:bodyPr/>
          <a:lstStyle>
            <a:lvl1pPr>
              <a:defRPr/>
            </a:lvl1pPr>
          </a:lstStyle>
          <a:p>
            <a:endParaRPr lang="en-US"/>
          </a:p>
        </p:txBody>
      </p:sp>
      <p:sp>
        <p:nvSpPr>
          <p:cNvPr id="26629" name="Rectangle 5"/>
          <p:cNvSpPr>
            <a:spLocks noGrp="1" noChangeArrowheads="1"/>
          </p:cNvSpPr>
          <p:nvPr>
            <p:ph type="ftr" sz="quarter" idx="3"/>
          </p:nvPr>
        </p:nvSpPr>
        <p:spPr>
          <a:xfrm>
            <a:off x="3810000" y="6248400"/>
            <a:ext cx="2895600" cy="457200"/>
          </a:xfrm>
        </p:spPr>
        <p:txBody>
          <a:bodyPr/>
          <a:lstStyle>
            <a:lvl1pPr>
              <a:defRPr/>
            </a:lvl1pPr>
          </a:lstStyle>
          <a:p>
            <a:endParaRPr lang="en-US"/>
          </a:p>
        </p:txBody>
      </p:sp>
      <p:sp>
        <p:nvSpPr>
          <p:cNvPr id="26630" name="Rectangle 6"/>
          <p:cNvSpPr>
            <a:spLocks noGrp="1" noChangeArrowheads="1"/>
          </p:cNvSpPr>
          <p:nvPr>
            <p:ph type="sldNum" sz="quarter" idx="4"/>
          </p:nvPr>
        </p:nvSpPr>
        <p:spPr>
          <a:xfrm>
            <a:off x="2209800" y="6248400"/>
            <a:ext cx="1219200" cy="457200"/>
          </a:xfrm>
        </p:spPr>
        <p:txBody>
          <a:bodyPr/>
          <a:lstStyle>
            <a:lvl1pPr>
              <a:defRPr/>
            </a:lvl1pPr>
          </a:lstStyle>
          <a:p>
            <a:fld id="{86D3F1A6-0394-4991-B7BD-DC35D1C82878}"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2667000"/>
            <a:ext cx="44196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2667000"/>
            <a:ext cx="44196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59577E0-D8A2-4B78-8DD4-C47E3E49528E}"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0"/>
            <a:ext cx="2286000" cy="518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838200"/>
            <a:ext cx="6705600" cy="518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934B48A-E75C-4B92-8351-97EB9BC1CFEA}" type="datetimeFigureOut">
              <a:rPr lang="en-US" smtClean="0"/>
              <a:pPr/>
              <a:t>8/15/2011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4A8A3C9-9B8D-4825-9B62-A1AE853E7B85}"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13" name="Picture 13" descr="scifair_INSIDE"/>
          <p:cNvPicPr>
            <a:picLocks noChangeAspect="1" noChangeArrowheads="1"/>
          </p:cNvPicPr>
          <p:nvPr/>
        </p:nvPicPr>
        <p:blipFill>
          <a:blip r:embed="rId13" cstate="print"/>
          <a:srcRect/>
          <a:stretch>
            <a:fillRect/>
          </a:stretch>
        </p:blipFill>
        <p:spPr bwMode="auto">
          <a:xfrm>
            <a:off x="-9525" y="-4763"/>
            <a:ext cx="9163050" cy="6867526"/>
          </a:xfrm>
          <a:prstGeom prst="rect">
            <a:avLst/>
          </a:prstGeom>
          <a:noFill/>
        </p:spPr>
      </p:pic>
      <p:sp>
        <p:nvSpPr>
          <p:cNvPr id="25602" name="Rectangle 2"/>
          <p:cNvSpPr>
            <a:spLocks noGrp="1" noChangeArrowheads="1"/>
          </p:cNvSpPr>
          <p:nvPr>
            <p:ph type="title"/>
          </p:nvPr>
        </p:nvSpPr>
        <p:spPr bwMode="auto">
          <a:xfrm>
            <a:off x="0" y="838200"/>
            <a:ext cx="91440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0" y="2667000"/>
            <a:ext cx="8991600" cy="3352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4" name="Rectangle 4"/>
          <p:cNvSpPr>
            <a:spLocks noGrp="1" noChangeArrowheads="1"/>
          </p:cNvSpPr>
          <p:nvPr>
            <p:ph type="dt" sz="half" idx="2"/>
          </p:nvPr>
        </p:nvSpPr>
        <p:spPr bwMode="auto">
          <a:xfrm>
            <a:off x="6629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5934B48A-E75C-4B92-8351-97EB9BC1CFEA}" type="datetimeFigureOut">
              <a:rPr lang="en-US" smtClean="0"/>
              <a:pPr/>
              <a:t>8/15/2011</a:t>
            </a:fld>
            <a:endParaRPr lang="en-US"/>
          </a:p>
        </p:txBody>
      </p:sp>
      <p:sp>
        <p:nvSpPr>
          <p:cNvPr id="25605" name="Rectangle 5"/>
          <p:cNvSpPr>
            <a:spLocks noGrp="1" noChangeArrowheads="1"/>
          </p:cNvSpPr>
          <p:nvPr>
            <p:ph type="ftr" sz="quarter" idx="3"/>
          </p:nvPr>
        </p:nvSpPr>
        <p:spPr bwMode="auto">
          <a:xfrm>
            <a:off x="3276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25606" name="Rectangle 6"/>
          <p:cNvSpPr>
            <a:spLocks noGrp="1" noChangeArrowheads="1"/>
          </p:cNvSpPr>
          <p:nvPr>
            <p:ph type="sldNum" sz="quarter" idx="4"/>
          </p:nvPr>
        </p:nvSpPr>
        <p:spPr bwMode="auto">
          <a:xfrm>
            <a:off x="15240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fld id="{54A8A3C9-9B8D-4825-9B62-A1AE853E7B85}" type="slidenum">
              <a:rPr lang="en-US" smtClean="0"/>
              <a:pPr/>
              <a:t>‹#›</a:t>
            </a:fld>
            <a:endParaRPr lang="en-US"/>
          </a:p>
        </p:txBody>
      </p:sp>
      <p:sp>
        <p:nvSpPr>
          <p:cNvPr id="25615" name="Rectangle 15"/>
          <p:cNvSpPr>
            <a:spLocks noChangeArrowheads="1"/>
          </p:cNvSpPr>
          <p:nvPr/>
        </p:nvSpPr>
        <p:spPr bwMode="auto">
          <a:xfrm>
            <a:off x="1114425" y="1609725"/>
            <a:ext cx="6934200" cy="19050"/>
          </a:xfrm>
          <a:prstGeom prst="rect">
            <a:avLst/>
          </a:prstGeom>
          <a:solidFill>
            <a:srgbClr val="808080"/>
          </a:solidFill>
          <a:ln w="12700">
            <a:noFill/>
            <a:miter lim="800000"/>
            <a:headEnd type="none" w="sm" len="sm"/>
            <a:tailEnd type="none" w="sm" len="sm"/>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p:fade/>
  </p:transition>
  <p:timing>
    <p:tnLst>
      <p:par>
        <p:cTn id="1" dur="indefinite" restart="never" nodeType="tmRoot"/>
      </p:par>
    </p:tnLst>
  </p:timing>
  <p:txStyles>
    <p:titleStyle>
      <a:lvl1pPr algn="ctr" rtl="0" eaLnBrk="1" fontAlgn="base" hangingPunct="1">
        <a:spcBef>
          <a:spcPct val="0"/>
        </a:spcBef>
        <a:spcAft>
          <a:spcPct val="0"/>
        </a:spcAft>
        <a:defRPr sz="3600">
          <a:solidFill>
            <a:schemeClr val="tx2"/>
          </a:solidFill>
          <a:latin typeface="+mj-lt"/>
          <a:ea typeface="+mj-ea"/>
          <a:cs typeface="+mj-cs"/>
        </a:defRPr>
      </a:lvl1pPr>
      <a:lvl2pPr algn="ctr" rtl="0" eaLnBrk="1" fontAlgn="base" hangingPunct="1">
        <a:spcBef>
          <a:spcPct val="0"/>
        </a:spcBef>
        <a:spcAft>
          <a:spcPct val="0"/>
        </a:spcAft>
        <a:defRPr sz="3600">
          <a:solidFill>
            <a:schemeClr val="tx2"/>
          </a:solidFill>
          <a:latin typeface="Verdana" pitchFamily="34" charset="0"/>
        </a:defRPr>
      </a:lvl2pPr>
      <a:lvl3pPr algn="ctr" rtl="0" eaLnBrk="1" fontAlgn="base" hangingPunct="1">
        <a:spcBef>
          <a:spcPct val="0"/>
        </a:spcBef>
        <a:spcAft>
          <a:spcPct val="0"/>
        </a:spcAft>
        <a:defRPr sz="3600">
          <a:solidFill>
            <a:schemeClr val="tx2"/>
          </a:solidFill>
          <a:latin typeface="Verdana" pitchFamily="34" charset="0"/>
        </a:defRPr>
      </a:lvl3pPr>
      <a:lvl4pPr algn="ctr" rtl="0" eaLnBrk="1" fontAlgn="base" hangingPunct="1">
        <a:spcBef>
          <a:spcPct val="0"/>
        </a:spcBef>
        <a:spcAft>
          <a:spcPct val="0"/>
        </a:spcAft>
        <a:defRPr sz="3600">
          <a:solidFill>
            <a:schemeClr val="tx2"/>
          </a:solidFill>
          <a:latin typeface="Verdana" pitchFamily="34" charset="0"/>
        </a:defRPr>
      </a:lvl4pPr>
      <a:lvl5pPr algn="ctr" rtl="0" eaLnBrk="1" fontAlgn="base" hangingPunct="1">
        <a:spcBef>
          <a:spcPct val="0"/>
        </a:spcBef>
        <a:spcAft>
          <a:spcPct val="0"/>
        </a:spcAft>
        <a:defRPr sz="3600">
          <a:solidFill>
            <a:schemeClr val="tx2"/>
          </a:solidFill>
          <a:latin typeface="Verdana" pitchFamily="34" charset="0"/>
        </a:defRPr>
      </a:lvl5pPr>
      <a:lvl6pPr marL="457200" algn="ctr" rtl="0" eaLnBrk="1" fontAlgn="base" hangingPunct="1">
        <a:spcBef>
          <a:spcPct val="0"/>
        </a:spcBef>
        <a:spcAft>
          <a:spcPct val="0"/>
        </a:spcAft>
        <a:defRPr sz="3600">
          <a:solidFill>
            <a:schemeClr val="tx2"/>
          </a:solidFill>
          <a:latin typeface="Verdana" pitchFamily="34" charset="0"/>
        </a:defRPr>
      </a:lvl6pPr>
      <a:lvl7pPr marL="914400" algn="ctr" rtl="0" eaLnBrk="1" fontAlgn="base" hangingPunct="1">
        <a:spcBef>
          <a:spcPct val="0"/>
        </a:spcBef>
        <a:spcAft>
          <a:spcPct val="0"/>
        </a:spcAft>
        <a:defRPr sz="3600">
          <a:solidFill>
            <a:schemeClr val="tx2"/>
          </a:solidFill>
          <a:latin typeface="Verdana" pitchFamily="34" charset="0"/>
        </a:defRPr>
      </a:lvl7pPr>
      <a:lvl8pPr marL="1371600" algn="ctr" rtl="0" eaLnBrk="1" fontAlgn="base" hangingPunct="1">
        <a:spcBef>
          <a:spcPct val="0"/>
        </a:spcBef>
        <a:spcAft>
          <a:spcPct val="0"/>
        </a:spcAft>
        <a:defRPr sz="3600">
          <a:solidFill>
            <a:schemeClr val="tx2"/>
          </a:solidFill>
          <a:latin typeface="Verdana" pitchFamily="34" charset="0"/>
        </a:defRPr>
      </a:lvl8pPr>
      <a:lvl9pPr marL="1828800" algn="ctr" rtl="0" eaLnBrk="1" fontAlgn="base" hangingPunct="1">
        <a:spcBef>
          <a:spcPct val="0"/>
        </a:spcBef>
        <a:spcAft>
          <a:spcPct val="0"/>
        </a:spcAft>
        <a:defRPr sz="3600">
          <a:solidFill>
            <a:schemeClr val="tx2"/>
          </a:solidFill>
          <a:latin typeface="Verdana" pitchFamily="34" charset="0"/>
        </a:defRPr>
      </a:lvl9pPr>
    </p:titleStyle>
    <p:bodyStyle>
      <a:lvl1pPr marL="342900" indent="-342900" algn="ctr" rtl="0" eaLnBrk="1" fontAlgn="base" hangingPunct="1">
        <a:spcBef>
          <a:spcPct val="20000"/>
        </a:spcBef>
        <a:spcAft>
          <a:spcPct val="0"/>
        </a:spcAft>
        <a:buClr>
          <a:srgbClr val="5F5F5F"/>
        </a:buClr>
        <a:buFont typeface="Wingdings" pitchFamily="2" charset="2"/>
        <a:buChar char="§"/>
        <a:defRPr>
          <a:solidFill>
            <a:schemeClr val="tx2"/>
          </a:solidFill>
          <a:latin typeface="+mn-lt"/>
          <a:ea typeface="+mn-ea"/>
          <a:cs typeface="+mn-cs"/>
        </a:defRPr>
      </a:lvl1pPr>
      <a:lvl2pPr marL="742950" indent="-285750" algn="ctr" rtl="0" eaLnBrk="1" fontAlgn="base" hangingPunct="1">
        <a:spcBef>
          <a:spcPct val="20000"/>
        </a:spcBef>
        <a:spcAft>
          <a:spcPct val="0"/>
        </a:spcAft>
        <a:buClr>
          <a:srgbClr val="5F5F5F"/>
        </a:buClr>
        <a:buFont typeface="Wingdings" pitchFamily="2" charset="2"/>
        <a:buChar char="§"/>
        <a:defRPr sz="1700">
          <a:solidFill>
            <a:schemeClr val="tx2"/>
          </a:solidFill>
          <a:latin typeface="+mn-lt"/>
        </a:defRPr>
      </a:lvl2pPr>
      <a:lvl3pPr marL="1143000" indent="-228600" algn="ctr" rtl="0" eaLnBrk="1" fontAlgn="base" hangingPunct="1">
        <a:spcBef>
          <a:spcPct val="20000"/>
        </a:spcBef>
        <a:spcAft>
          <a:spcPct val="0"/>
        </a:spcAft>
        <a:buClr>
          <a:srgbClr val="5F5F5F"/>
        </a:buClr>
        <a:buFont typeface="Wingdings" pitchFamily="2" charset="2"/>
        <a:buChar char="§"/>
        <a:defRPr sz="1600">
          <a:solidFill>
            <a:schemeClr val="tx2"/>
          </a:solidFill>
          <a:latin typeface="+mn-lt"/>
        </a:defRPr>
      </a:lvl3pPr>
      <a:lvl4pPr marL="1600200" indent="-228600" algn="ctr" rtl="0" eaLnBrk="1" fontAlgn="base" hangingPunct="1">
        <a:spcBef>
          <a:spcPct val="20000"/>
        </a:spcBef>
        <a:spcAft>
          <a:spcPct val="0"/>
        </a:spcAft>
        <a:buClr>
          <a:srgbClr val="5F5F5F"/>
        </a:buClr>
        <a:buFont typeface="Wingdings" pitchFamily="2" charset="2"/>
        <a:buChar char="§"/>
        <a:defRPr sz="1500">
          <a:solidFill>
            <a:schemeClr val="tx2"/>
          </a:solidFill>
          <a:latin typeface="+mn-lt"/>
        </a:defRPr>
      </a:lvl4pPr>
      <a:lvl5pPr marL="20574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5pPr>
      <a:lvl6pPr marL="25146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6pPr>
      <a:lvl7pPr marL="29718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7pPr>
      <a:lvl8pPr marL="34290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8pPr>
      <a:lvl9pPr marL="3886200" indent="-228600" algn="ctr" rtl="0" eaLnBrk="1" fontAlgn="base" hangingPunct="1">
        <a:spcBef>
          <a:spcPct val="20000"/>
        </a:spcBef>
        <a:spcAft>
          <a:spcPct val="0"/>
        </a:spcAft>
        <a:buClr>
          <a:srgbClr val="5F5F5F"/>
        </a:buClr>
        <a:buFont typeface="Wingdings" pitchFamily="2" charset="2"/>
        <a:buChar char="§"/>
        <a:defRPr sz="14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838200"/>
            <a:ext cx="7772400" cy="1752600"/>
          </a:xfrm>
        </p:spPr>
        <p:txBody>
          <a:bodyPr/>
          <a:lstStyle/>
          <a:p>
            <a:r>
              <a:rPr lang="en-US" b="1" dirty="0" smtClean="0">
                <a:effectLst>
                  <a:outerShdw blurRad="38100" dist="38100" dir="2700000" algn="tl">
                    <a:srgbClr val="000000">
                      <a:alpha val="43137"/>
                    </a:srgbClr>
                  </a:outerShdw>
                </a:effectLst>
                <a:latin typeface="+mn-lt"/>
              </a:rPr>
              <a:t>Salinity &amp; </a:t>
            </a:r>
            <a:r>
              <a:rPr lang="en-US" b="1" dirty="0" err="1" smtClean="0">
                <a:effectLst>
                  <a:outerShdw blurRad="38100" dist="38100" dir="2700000" algn="tl">
                    <a:srgbClr val="000000">
                      <a:alpha val="43137"/>
                    </a:srgbClr>
                  </a:outerShdw>
                </a:effectLst>
                <a:latin typeface="+mn-lt"/>
              </a:rPr>
              <a:t>Mung</a:t>
            </a:r>
            <a:r>
              <a:rPr lang="en-US" b="1" dirty="0" smtClean="0">
                <a:effectLst>
                  <a:outerShdw blurRad="38100" dist="38100" dir="2700000" algn="tl">
                    <a:srgbClr val="000000">
                      <a:alpha val="43137"/>
                    </a:srgbClr>
                  </a:outerShdw>
                </a:effectLst>
                <a:latin typeface="+mn-lt"/>
              </a:rPr>
              <a:t> Beans</a:t>
            </a:r>
            <a:endParaRPr lang="en-US" b="1" dirty="0">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1447800" y="2971800"/>
            <a:ext cx="6477000" cy="1143000"/>
          </a:xfrm>
        </p:spPr>
        <p:txBody>
          <a:bodyPr/>
          <a:lstStyle/>
          <a:p>
            <a:r>
              <a:rPr lang="en-US" sz="3200" b="1" dirty="0" smtClean="0">
                <a:solidFill>
                  <a:srgbClr val="FF0000"/>
                </a:solidFill>
              </a:rPr>
              <a:t>Designing a Controlled Experiment</a:t>
            </a:r>
            <a:endParaRPr lang="en-US" sz="32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10400" cy="914400"/>
          </a:xfrm>
        </p:spPr>
        <p:txBody>
          <a:bodyPr/>
          <a:lstStyle/>
          <a:p>
            <a:r>
              <a:rPr lang="en-US" sz="6000" b="1" dirty="0" smtClean="0">
                <a:effectLst>
                  <a:outerShdw blurRad="38100" dist="38100" dir="2700000" algn="tl">
                    <a:srgbClr val="000000">
                      <a:alpha val="43137"/>
                    </a:srgbClr>
                  </a:outerShdw>
                </a:effectLst>
                <a:latin typeface="+mn-lt"/>
              </a:rPr>
              <a:t>The Scenario</a:t>
            </a:r>
            <a:endParaRPr lang="en-US" sz="6000" b="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228600" y="1905000"/>
            <a:ext cx="8686800" cy="4343400"/>
          </a:xfrm>
        </p:spPr>
        <p:txBody>
          <a:bodyPr/>
          <a:lstStyle/>
          <a:p>
            <a:pPr>
              <a:buNone/>
            </a:pPr>
            <a:r>
              <a:rPr lang="en-US" sz="3100" b="1" dirty="0" smtClean="0"/>
              <a:t>Farmers in the central valley of California have become increasingly concerned about the build-up of salt in the soil and water.  Farmers know that small amounts of salt in the soil and water will not adversely affect the germination and growth of their crops.  But as the salt concentration increases, negative impacts occur.  Eventually salt concentration may become so great that seeds will no longer germinate.</a:t>
            </a:r>
          </a:p>
          <a:p>
            <a:endParaRPr lang="en-US" sz="31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914400"/>
          </a:xfrm>
        </p:spPr>
        <p:txBody>
          <a:bodyPr/>
          <a:lstStyle/>
          <a:p>
            <a:r>
              <a:rPr lang="en-US" sz="6000" b="1" dirty="0" smtClean="0">
                <a:effectLst>
                  <a:outerShdw blurRad="38100" dist="38100" dir="2700000" algn="tl">
                    <a:srgbClr val="000000">
                      <a:alpha val="43137"/>
                    </a:srgbClr>
                  </a:outerShdw>
                </a:effectLst>
                <a:latin typeface="+mn-lt"/>
              </a:rPr>
              <a:t>Your Job</a:t>
            </a:r>
            <a:endParaRPr lang="en-US" sz="6000" b="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228600" y="1524000"/>
            <a:ext cx="8686800" cy="4114800"/>
          </a:xfrm>
        </p:spPr>
        <p:txBody>
          <a:bodyPr/>
          <a:lstStyle/>
          <a:p>
            <a:pPr>
              <a:lnSpc>
                <a:spcPct val="150000"/>
              </a:lnSpc>
              <a:buNone/>
            </a:pPr>
            <a:r>
              <a:rPr lang="en-US" sz="3200" b="1" dirty="0" smtClean="0"/>
              <a:t>These farmers want your “company” to do the research and present them with a report that show how increasing salt concentrations will affect the germination of their seed crops. They need to know the relationship between salt concentration and the percent of seeds germinating as well as the average growth.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effectLst>
                  <a:outerShdw blurRad="38100" dist="38100" dir="2700000" algn="tl">
                    <a:srgbClr val="000000">
                      <a:alpha val="43137"/>
                    </a:srgbClr>
                  </a:outerShdw>
                </a:effectLst>
                <a:latin typeface="+mn-lt"/>
              </a:rPr>
              <a:t>The Requirements</a:t>
            </a:r>
            <a:endParaRPr lang="en-US" sz="6000" b="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828800"/>
            <a:ext cx="8305800" cy="4648200"/>
          </a:xfrm>
        </p:spPr>
        <p:txBody>
          <a:bodyPr/>
          <a:lstStyle/>
          <a:p>
            <a:pPr algn="l"/>
            <a:r>
              <a:rPr lang="en-US" sz="3000" dirty="0" smtClean="0"/>
              <a:t>Your lab report must be typed and </a:t>
            </a:r>
            <a:r>
              <a:rPr lang="en-US" sz="3000" dirty="0" smtClean="0"/>
              <a:t>emailed to me by Tuesday</a:t>
            </a:r>
            <a:r>
              <a:rPr lang="en-US" sz="3000" dirty="0" smtClean="0"/>
              <a:t>, </a:t>
            </a:r>
            <a:r>
              <a:rPr lang="en-US" sz="3000" dirty="0" smtClean="0"/>
              <a:t>August 30.  It </a:t>
            </a:r>
            <a:r>
              <a:rPr lang="en-US" sz="3000" dirty="0" smtClean="0"/>
              <a:t>will follow the format (slides to follows).  Failure to do so will result in a deduction of points.  </a:t>
            </a:r>
          </a:p>
          <a:p>
            <a:pPr algn="l"/>
            <a:r>
              <a:rPr lang="en-US" sz="3000" dirty="0" smtClean="0"/>
              <a:t>The experiment will run for </a:t>
            </a:r>
            <a:r>
              <a:rPr lang="en-US" sz="3000" dirty="0" smtClean="0"/>
              <a:t>11 days with </a:t>
            </a:r>
            <a:r>
              <a:rPr lang="en-US" sz="3000" dirty="0" smtClean="0"/>
              <a:t>5 days </a:t>
            </a:r>
            <a:r>
              <a:rPr lang="en-US" sz="3000" dirty="0" smtClean="0"/>
              <a:t>to </a:t>
            </a:r>
            <a:r>
              <a:rPr lang="en-US" sz="3000" dirty="0" smtClean="0"/>
              <a:t>type out and submit.  This is a group experiment (you will share data, tables, charts, observations, &amp; pictures) but the lab report is </a:t>
            </a:r>
            <a:r>
              <a:rPr lang="en-US" sz="3000" dirty="0" smtClean="0"/>
              <a:t>INDIVIDUAL.</a:t>
            </a:r>
            <a:endParaRPr lang="en-US" sz="3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0" y="0"/>
            <a:ext cx="9144000" cy="914400"/>
          </a:xfrm>
        </p:spPr>
        <p:txBody>
          <a:bodyPr>
            <a:noAutofit/>
          </a:bodyPr>
          <a:lstStyle/>
          <a:p>
            <a:r>
              <a:rPr lang="en-US" sz="4500" b="1" dirty="0" smtClean="0">
                <a:effectLst>
                  <a:outerShdw blurRad="38100" dist="38100" dir="2700000" algn="tl">
                    <a:srgbClr val="000000">
                      <a:alpha val="43137"/>
                    </a:srgbClr>
                  </a:outerShdw>
                </a:effectLst>
                <a:latin typeface="+mn-lt"/>
              </a:rPr>
              <a:t>Lab Report Format for this Class</a:t>
            </a:r>
            <a:endParaRPr lang="en-US" sz="4500" b="1" dirty="0">
              <a:effectLst>
                <a:outerShdw blurRad="38100" dist="38100" dir="2700000" algn="tl">
                  <a:srgbClr val="000000">
                    <a:alpha val="43137"/>
                  </a:srgbClr>
                </a:outerShdw>
              </a:effectLst>
              <a:latin typeface="+mn-lt"/>
            </a:endParaRPr>
          </a:p>
        </p:txBody>
      </p:sp>
      <p:sp>
        <p:nvSpPr>
          <p:cNvPr id="3" name="Rectangle 2"/>
          <p:cNvSpPr>
            <a:spLocks noGrp="1"/>
          </p:cNvSpPr>
          <p:nvPr>
            <p:ph idx="1"/>
          </p:nvPr>
        </p:nvSpPr>
        <p:spPr>
          <a:xfrm>
            <a:off x="304800" y="762000"/>
            <a:ext cx="8534400" cy="5867400"/>
          </a:xfrm>
        </p:spPr>
        <p:txBody>
          <a:bodyPr>
            <a:noAutofit/>
          </a:bodyPr>
          <a:lstStyle/>
          <a:p>
            <a:pPr marL="571500" indent="-571500" algn="l">
              <a:lnSpc>
                <a:spcPct val="120000"/>
              </a:lnSpc>
              <a:spcBef>
                <a:spcPts val="0"/>
              </a:spcBef>
              <a:spcAft>
                <a:spcPts val="0"/>
              </a:spcAft>
              <a:buFont typeface="+mj-lt"/>
              <a:buAutoNum type="romanUcPeriod"/>
            </a:pPr>
            <a:r>
              <a:rPr lang="en-US" sz="2400" b="1" u="sng" dirty="0" smtClean="0"/>
              <a:t>State the </a:t>
            </a:r>
            <a:r>
              <a:rPr lang="en-US" sz="2400" b="1" u="sng" dirty="0" smtClean="0"/>
              <a:t>purpose:  “</a:t>
            </a:r>
            <a:r>
              <a:rPr lang="en-US" sz="2400" i="1" u="sng" dirty="0" smtClean="0"/>
              <a:t>At what percent concentration of salt will </a:t>
            </a:r>
            <a:r>
              <a:rPr lang="en-US" sz="2400" i="1" u="sng" dirty="0" err="1" smtClean="0"/>
              <a:t>mung</a:t>
            </a:r>
            <a:r>
              <a:rPr lang="en-US" sz="2400" i="1" u="sng" dirty="0" smtClean="0"/>
              <a:t> beans stop germinating?  </a:t>
            </a:r>
            <a:r>
              <a:rPr lang="en-US" sz="2400" i="1" u="sng" dirty="0" smtClean="0"/>
              <a:t>What </a:t>
            </a:r>
            <a:r>
              <a:rPr lang="en-US" sz="2400" i="1" u="sng" dirty="0" smtClean="0"/>
              <a:t>is the relationship between salt concentration </a:t>
            </a:r>
            <a:r>
              <a:rPr lang="en-US" sz="2400" i="1" u="sng" dirty="0" smtClean="0"/>
              <a:t>?” </a:t>
            </a:r>
            <a:endParaRPr lang="en-US" sz="2400" i="1" u="sng" dirty="0" smtClean="0"/>
          </a:p>
          <a:p>
            <a:pPr marL="571500" indent="-571500" algn="l">
              <a:lnSpc>
                <a:spcPct val="120000"/>
              </a:lnSpc>
              <a:spcBef>
                <a:spcPts val="0"/>
              </a:spcBef>
              <a:spcAft>
                <a:spcPts val="0"/>
              </a:spcAft>
              <a:buFont typeface="+mj-lt"/>
              <a:buAutoNum type="romanUcPeriod"/>
            </a:pPr>
            <a:r>
              <a:rPr lang="en-US" sz="2400" dirty="0" smtClean="0"/>
              <a:t>State the </a:t>
            </a:r>
            <a:r>
              <a:rPr lang="en-US" sz="2400" b="1" u="sng" dirty="0" smtClean="0"/>
              <a:t>hypothesis</a:t>
            </a:r>
          </a:p>
          <a:p>
            <a:pPr marL="571500" indent="-571500" algn="l">
              <a:lnSpc>
                <a:spcPct val="120000"/>
              </a:lnSpc>
              <a:spcBef>
                <a:spcPts val="0"/>
              </a:spcBef>
              <a:spcAft>
                <a:spcPts val="0"/>
              </a:spcAft>
              <a:buFont typeface="+mj-lt"/>
              <a:buAutoNum type="romanUcPeriod"/>
            </a:pPr>
            <a:r>
              <a:rPr lang="en-US" sz="2400" dirty="0" smtClean="0"/>
              <a:t>Perform the </a:t>
            </a:r>
            <a:r>
              <a:rPr lang="en-US" sz="2400" b="1" u="sng" dirty="0" smtClean="0"/>
              <a:t>experiment</a:t>
            </a:r>
          </a:p>
          <a:p>
            <a:pPr marL="971550" lvl="1" indent="-571500" algn="l">
              <a:lnSpc>
                <a:spcPct val="120000"/>
              </a:lnSpc>
              <a:spcBef>
                <a:spcPts val="0"/>
              </a:spcBef>
              <a:spcAft>
                <a:spcPts val="0"/>
              </a:spcAft>
              <a:buFont typeface="+mj-lt"/>
              <a:buAutoNum type="alphaUcPeriod"/>
            </a:pPr>
            <a:r>
              <a:rPr lang="en-US" sz="2400" b="1" u="sng" dirty="0" smtClean="0"/>
              <a:t>Materials</a:t>
            </a:r>
          </a:p>
          <a:p>
            <a:pPr marL="971550" lvl="1" indent="-571500" algn="l">
              <a:lnSpc>
                <a:spcPct val="120000"/>
              </a:lnSpc>
              <a:spcBef>
                <a:spcPts val="0"/>
              </a:spcBef>
              <a:spcAft>
                <a:spcPts val="0"/>
              </a:spcAft>
              <a:buFont typeface="+mj-lt"/>
              <a:buAutoNum type="alphaUcPeriod"/>
            </a:pPr>
            <a:r>
              <a:rPr lang="en-US" sz="2400" b="1" u="sng" dirty="0" smtClean="0"/>
              <a:t>Procedure</a:t>
            </a:r>
          </a:p>
          <a:p>
            <a:pPr marL="971550" lvl="1" indent="-571500" algn="l">
              <a:lnSpc>
                <a:spcPct val="120000"/>
              </a:lnSpc>
              <a:spcBef>
                <a:spcPts val="0"/>
              </a:spcBef>
              <a:spcAft>
                <a:spcPts val="0"/>
              </a:spcAft>
              <a:buFont typeface="+mj-lt"/>
              <a:buAutoNum type="alphaUcPeriod"/>
            </a:pPr>
            <a:r>
              <a:rPr lang="en-US" sz="2400" b="1" u="sng" dirty="0" smtClean="0"/>
              <a:t>Controls &amp; Variables</a:t>
            </a:r>
          </a:p>
          <a:p>
            <a:pPr marL="1371600" lvl="2" indent="-571500" algn="l">
              <a:lnSpc>
                <a:spcPct val="120000"/>
              </a:lnSpc>
              <a:spcBef>
                <a:spcPts val="0"/>
              </a:spcBef>
              <a:spcAft>
                <a:spcPts val="0"/>
              </a:spcAft>
              <a:buFont typeface="+mj-lt"/>
              <a:buAutoNum type="arabicParenR"/>
            </a:pPr>
            <a:r>
              <a:rPr lang="en-US" sz="2400" dirty="0" smtClean="0"/>
              <a:t>Describe the </a:t>
            </a:r>
            <a:r>
              <a:rPr lang="en-US" sz="2400" b="1" u="sng" dirty="0" smtClean="0"/>
              <a:t>control group</a:t>
            </a:r>
          </a:p>
          <a:p>
            <a:pPr marL="1371600" lvl="2" indent="-571500" algn="l">
              <a:lnSpc>
                <a:spcPct val="120000"/>
              </a:lnSpc>
              <a:spcBef>
                <a:spcPts val="0"/>
              </a:spcBef>
              <a:spcAft>
                <a:spcPts val="0"/>
              </a:spcAft>
              <a:buFont typeface="+mj-lt"/>
              <a:buAutoNum type="arabicParenR"/>
            </a:pPr>
            <a:r>
              <a:rPr lang="en-US" sz="2400" dirty="0" smtClean="0"/>
              <a:t>Describe the </a:t>
            </a:r>
            <a:r>
              <a:rPr lang="en-US" sz="2400" b="1" u="sng" dirty="0" smtClean="0"/>
              <a:t>experimental group</a:t>
            </a:r>
          </a:p>
          <a:p>
            <a:pPr marL="1371600" lvl="2" indent="-571500" algn="l">
              <a:lnSpc>
                <a:spcPct val="120000"/>
              </a:lnSpc>
              <a:spcBef>
                <a:spcPts val="0"/>
              </a:spcBef>
              <a:spcAft>
                <a:spcPts val="0"/>
              </a:spcAft>
              <a:buFont typeface="+mj-lt"/>
              <a:buAutoNum type="arabicParenR"/>
            </a:pPr>
            <a:r>
              <a:rPr lang="en-US" sz="2400" dirty="0" smtClean="0"/>
              <a:t>Identify the </a:t>
            </a:r>
            <a:r>
              <a:rPr lang="en-US" sz="2400" b="1" u="sng" dirty="0" smtClean="0"/>
              <a:t>controlled variables </a:t>
            </a:r>
            <a:r>
              <a:rPr lang="en-US" sz="2400" dirty="0" smtClean="0"/>
              <a:t>of the experiment.</a:t>
            </a:r>
          </a:p>
          <a:p>
            <a:pPr marL="1371600" lvl="2" indent="-571500" algn="l">
              <a:lnSpc>
                <a:spcPct val="120000"/>
              </a:lnSpc>
              <a:spcBef>
                <a:spcPts val="0"/>
              </a:spcBef>
              <a:spcAft>
                <a:spcPts val="0"/>
              </a:spcAft>
              <a:buFont typeface="+mj-lt"/>
              <a:buAutoNum type="arabicParenR"/>
            </a:pPr>
            <a:r>
              <a:rPr lang="en-US" sz="2400" dirty="0" smtClean="0"/>
              <a:t>Identify the </a:t>
            </a:r>
            <a:r>
              <a:rPr lang="en-US" sz="2400" b="1" u="sng" dirty="0" smtClean="0"/>
              <a:t>independent variable</a:t>
            </a:r>
          </a:p>
          <a:p>
            <a:pPr marL="1371600" lvl="2" indent="-571500" algn="l">
              <a:lnSpc>
                <a:spcPct val="120000"/>
              </a:lnSpc>
              <a:spcBef>
                <a:spcPts val="0"/>
              </a:spcBef>
              <a:spcAft>
                <a:spcPts val="0"/>
              </a:spcAft>
              <a:buFont typeface="+mj-lt"/>
              <a:buAutoNum type="arabicParenR"/>
            </a:pPr>
            <a:r>
              <a:rPr lang="en-US" sz="2400" dirty="0" smtClean="0"/>
              <a:t>Identify the </a:t>
            </a:r>
            <a:r>
              <a:rPr lang="en-US" sz="2400" b="1" u="sng" dirty="0" smtClean="0"/>
              <a:t>dependent variable</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a:spLocks noGrp="1"/>
          </p:cNvSpPr>
          <p:nvPr>
            <p:ph idx="1"/>
          </p:nvPr>
        </p:nvSpPr>
        <p:spPr>
          <a:xfrm>
            <a:off x="457200" y="2286000"/>
            <a:ext cx="8229600" cy="3840163"/>
          </a:xfrm>
        </p:spPr>
        <p:txBody>
          <a:bodyPr/>
          <a:lstStyle/>
          <a:p>
            <a:pPr marL="571500" indent="-571500" algn="l">
              <a:lnSpc>
                <a:spcPct val="120000"/>
              </a:lnSpc>
              <a:spcBef>
                <a:spcPts val="0"/>
              </a:spcBef>
              <a:spcAft>
                <a:spcPts val="0"/>
              </a:spcAft>
              <a:buFont typeface="+mj-lt"/>
              <a:buAutoNum type="romanUcPeriod" startAt="4"/>
            </a:pPr>
            <a:r>
              <a:rPr lang="en-US" sz="4000" b="1" dirty="0" smtClean="0"/>
              <a:t>Organize the Data</a:t>
            </a:r>
          </a:p>
          <a:p>
            <a:pPr marL="971550" lvl="1" indent="-571500" algn="l">
              <a:lnSpc>
                <a:spcPct val="120000"/>
              </a:lnSpc>
              <a:spcBef>
                <a:spcPts val="0"/>
              </a:spcBef>
              <a:spcAft>
                <a:spcPts val="0"/>
              </a:spcAft>
              <a:buFont typeface="+mj-lt"/>
              <a:buAutoNum type="alphaUcPeriod"/>
            </a:pPr>
            <a:r>
              <a:rPr lang="en-US" sz="4000" b="1" dirty="0" smtClean="0"/>
              <a:t>Recorded Data</a:t>
            </a:r>
          </a:p>
          <a:p>
            <a:pPr marL="971550" lvl="1" indent="-571500" algn="l">
              <a:lnSpc>
                <a:spcPct val="120000"/>
              </a:lnSpc>
              <a:spcBef>
                <a:spcPts val="0"/>
              </a:spcBef>
              <a:spcAft>
                <a:spcPts val="0"/>
              </a:spcAft>
              <a:buFont typeface="+mj-lt"/>
              <a:buAutoNum type="alphaUcPeriod"/>
            </a:pPr>
            <a:r>
              <a:rPr lang="en-US" sz="4000" b="1" dirty="0" smtClean="0"/>
              <a:t>Processed Data</a:t>
            </a:r>
          </a:p>
          <a:p>
            <a:pPr marL="971550" lvl="1" indent="-571500" algn="l">
              <a:lnSpc>
                <a:spcPct val="120000"/>
              </a:lnSpc>
              <a:spcBef>
                <a:spcPts val="0"/>
              </a:spcBef>
              <a:spcAft>
                <a:spcPts val="0"/>
              </a:spcAft>
              <a:buFont typeface="+mj-lt"/>
              <a:buAutoNum type="alphaUcPeriod"/>
            </a:pPr>
            <a:r>
              <a:rPr lang="en-US" sz="4000" b="1" dirty="0" smtClean="0"/>
              <a:t>Graphs, tables, and charts</a:t>
            </a:r>
          </a:p>
          <a:p>
            <a:pPr marL="571500" indent="-571500" algn="l">
              <a:lnSpc>
                <a:spcPct val="120000"/>
              </a:lnSpc>
              <a:spcBef>
                <a:spcPts val="0"/>
              </a:spcBef>
              <a:spcAft>
                <a:spcPts val="0"/>
              </a:spcAft>
              <a:buFont typeface="+mj-lt"/>
              <a:buAutoNum type="romanUcPeriod" startAt="4"/>
            </a:pPr>
            <a:r>
              <a:rPr lang="en-US" sz="4000" b="1" dirty="0" smtClean="0"/>
              <a:t>Conclusion</a:t>
            </a:r>
          </a:p>
          <a:p>
            <a:pPr algn="l">
              <a:buNone/>
            </a:pPr>
            <a:endParaRPr lang="en-US" sz="4000" b="1" dirty="0"/>
          </a:p>
        </p:txBody>
      </p:sp>
      <p:sp>
        <p:nvSpPr>
          <p:cNvPr id="5" name="Rectangle 1"/>
          <p:cNvSpPr txBox="1">
            <a:spLocks/>
          </p:cNvSpPr>
          <p:nvPr/>
        </p:nvSpPr>
        <p:spPr bwMode="auto">
          <a:xfrm>
            <a:off x="0" y="838200"/>
            <a:ext cx="91440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500" b="1" i="0" u="none" strike="noStrike" kern="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n-lt"/>
                <a:ea typeface="+mj-ea"/>
                <a:cs typeface="+mj-cs"/>
              </a:rPr>
              <a:t>Lab Report Format for this Class</a:t>
            </a:r>
            <a:endParaRPr kumimoji="0" lang="en-US" sz="4500" b="1" i="0" u="none" strike="noStrike" kern="0" cap="none" spc="0" normalizeH="0" baseline="0" noProof="0" dirty="0">
              <a:ln>
                <a:noFill/>
              </a:ln>
              <a:solidFill>
                <a:schemeClr val="tx2"/>
              </a:solidFill>
              <a:effectLst>
                <a:outerShdw blurRad="38100" dist="38100" dir="2700000" algn="tl">
                  <a:srgbClr val="000000">
                    <a:alpha val="43137"/>
                  </a:srgbClr>
                </a:outerShdw>
              </a:effectLst>
              <a:uLnTx/>
              <a:uFillTx/>
              <a:latin typeface="+mn-lt"/>
              <a:ea typeface="+mj-ea"/>
              <a:cs typeface="+mj-cs"/>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1600200"/>
          </a:xfrm>
        </p:spPr>
        <p:txBody>
          <a:bodyPr/>
          <a:lstStyle/>
          <a:p>
            <a:r>
              <a:rPr lang="en-US" dirty="0" smtClean="0"/>
              <a:t>V.  Conclusion </a:t>
            </a:r>
            <a:r>
              <a:rPr lang="en-US" sz="2000" i="1" dirty="0" smtClean="0"/>
              <a:t>(continued)…Do not write the questions.  Write in complete sentences.</a:t>
            </a:r>
            <a:endParaRPr lang="en-US" sz="2000" i="1" dirty="0"/>
          </a:p>
        </p:txBody>
      </p:sp>
      <p:sp>
        <p:nvSpPr>
          <p:cNvPr id="3" name="Content Placeholder 2"/>
          <p:cNvSpPr>
            <a:spLocks noGrp="1"/>
          </p:cNvSpPr>
          <p:nvPr>
            <p:ph idx="1"/>
          </p:nvPr>
        </p:nvSpPr>
        <p:spPr>
          <a:xfrm>
            <a:off x="0" y="1752600"/>
            <a:ext cx="8991600" cy="4876800"/>
          </a:xfrm>
        </p:spPr>
        <p:txBody>
          <a:bodyPr/>
          <a:lstStyle/>
          <a:p>
            <a:pPr marL="800100" lvl="1" indent="-342900" algn="l">
              <a:buFont typeface="+mj-lt"/>
              <a:buAutoNum type="alphaUcPeriod"/>
            </a:pPr>
            <a:r>
              <a:rPr lang="en-US" sz="2800" b="1" dirty="0" smtClean="0"/>
              <a:t>Restate the problem that you were solving.</a:t>
            </a:r>
            <a:endParaRPr lang="en-US" sz="2800" dirty="0" smtClean="0"/>
          </a:p>
          <a:p>
            <a:pPr marL="800100" lvl="1" indent="-342900" algn="l">
              <a:buFont typeface="+mj-lt"/>
              <a:buAutoNum type="alphaUcPeriod"/>
            </a:pPr>
            <a:r>
              <a:rPr lang="en-US" sz="2800" b="1" dirty="0" smtClean="0"/>
              <a:t>State your results.</a:t>
            </a:r>
            <a:endParaRPr lang="en-US" sz="2800" dirty="0" smtClean="0"/>
          </a:p>
          <a:p>
            <a:pPr marL="800100" lvl="1" indent="-342900" algn="l">
              <a:buFont typeface="+mj-lt"/>
              <a:buAutoNum type="alphaUcPeriod"/>
            </a:pPr>
            <a:r>
              <a:rPr lang="en-US" sz="2800" b="1" dirty="0" smtClean="0"/>
              <a:t>What do your results mean?  What is the relationship between salt concentration and the average growth of seeds germinating?</a:t>
            </a:r>
            <a:endParaRPr lang="en-US" sz="2800" dirty="0" smtClean="0"/>
          </a:p>
          <a:p>
            <a:pPr marL="800100" lvl="1" indent="-342900" algn="l">
              <a:buFont typeface="+mj-lt"/>
              <a:buAutoNum type="alphaUcPeriod"/>
            </a:pPr>
            <a:r>
              <a:rPr lang="en-US" sz="2800" b="1" dirty="0" smtClean="0"/>
              <a:t>Did you solve the problem or answer the question?  Explain.</a:t>
            </a:r>
            <a:endParaRPr lang="en-US" sz="2800" dirty="0" smtClean="0"/>
          </a:p>
          <a:p>
            <a:pPr marL="800100" lvl="1" indent="-342900" algn="l">
              <a:buFont typeface="+mj-lt"/>
              <a:buAutoNum type="alphaUcPeriod"/>
            </a:pPr>
            <a:r>
              <a:rPr lang="en-US" sz="2800" b="1" dirty="0" smtClean="0"/>
              <a:t>What was your hypothesis?</a:t>
            </a:r>
            <a:endParaRPr lang="en-US" sz="2800" dirty="0" smtClean="0"/>
          </a:p>
          <a:p>
            <a:pPr marL="800100" lvl="1" indent="-342900" algn="l">
              <a:buFont typeface="+mj-lt"/>
              <a:buAutoNum type="alphaUcPeriod"/>
            </a:pPr>
            <a:r>
              <a:rPr lang="en-US" sz="2800" b="1" dirty="0" smtClean="0"/>
              <a:t>Was your hypothesis correct?  Why or why not?  Refer to your experiment and/or data.</a:t>
            </a:r>
            <a:endParaRPr lang="en-US" sz="28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1600200"/>
          </a:xfrm>
        </p:spPr>
        <p:txBody>
          <a:bodyPr/>
          <a:lstStyle/>
          <a:p>
            <a:r>
              <a:rPr lang="en-US" dirty="0" smtClean="0"/>
              <a:t>V.  Conclusion </a:t>
            </a:r>
            <a:r>
              <a:rPr lang="en-US" sz="2000" i="1" dirty="0" smtClean="0"/>
              <a:t>(continued)…Do not write the questions.  Write in complete sentences.</a:t>
            </a:r>
            <a:endParaRPr lang="en-US" sz="2000" i="1" dirty="0"/>
          </a:p>
        </p:txBody>
      </p:sp>
      <p:sp>
        <p:nvSpPr>
          <p:cNvPr id="3" name="Content Placeholder 2"/>
          <p:cNvSpPr>
            <a:spLocks noGrp="1"/>
          </p:cNvSpPr>
          <p:nvPr>
            <p:ph idx="1"/>
          </p:nvPr>
        </p:nvSpPr>
        <p:spPr>
          <a:xfrm>
            <a:off x="0" y="1600200"/>
            <a:ext cx="8991600" cy="4876800"/>
          </a:xfrm>
        </p:spPr>
        <p:txBody>
          <a:bodyPr/>
          <a:lstStyle/>
          <a:p>
            <a:pPr marL="800100" lvl="1" indent="-342900" algn="l">
              <a:buNone/>
            </a:pPr>
            <a:r>
              <a:rPr lang="en-US" sz="2400" b="1" dirty="0" smtClean="0"/>
              <a:t>G.  Complete the following:</a:t>
            </a:r>
            <a:endParaRPr lang="en-US" sz="2400" dirty="0" smtClean="0"/>
          </a:p>
          <a:p>
            <a:pPr marL="1257300" lvl="2" indent="-342900" algn="l">
              <a:buFont typeface="+mj-lt"/>
              <a:buAutoNum type="arabicPeriod"/>
            </a:pPr>
            <a:r>
              <a:rPr lang="en-US" sz="2400" b="1" dirty="0" smtClean="0"/>
              <a:t>“Before this lab, I never knew…”</a:t>
            </a:r>
            <a:endParaRPr lang="en-US" sz="2400" dirty="0" smtClean="0"/>
          </a:p>
          <a:p>
            <a:pPr marL="1257300" lvl="2" indent="-342900" algn="l">
              <a:buFont typeface="+mj-lt"/>
              <a:buAutoNum type="arabicPeriod"/>
            </a:pPr>
            <a:r>
              <a:rPr lang="en-US" sz="2400" b="1" dirty="0" smtClean="0"/>
              <a:t>“As a result of this lab, I learned…”</a:t>
            </a:r>
            <a:endParaRPr lang="en-US" sz="2400" dirty="0" smtClean="0"/>
          </a:p>
          <a:p>
            <a:pPr marL="1257300" lvl="2" indent="-342900" algn="l">
              <a:buFont typeface="+mj-lt"/>
              <a:buAutoNum type="arabicPeriod"/>
            </a:pPr>
            <a:r>
              <a:rPr lang="en-US" sz="2400" b="1" dirty="0" smtClean="0"/>
              <a:t>“Because of this lab, I would like to learn more about…”</a:t>
            </a:r>
            <a:endParaRPr lang="en-US" sz="2400" dirty="0" smtClean="0"/>
          </a:p>
          <a:p>
            <a:pPr marL="800100" lvl="1" indent="-342900" algn="l">
              <a:buNone/>
            </a:pPr>
            <a:r>
              <a:rPr lang="en-US" sz="2400" b="1" dirty="0" smtClean="0"/>
              <a:t>H.  Reflection.  </a:t>
            </a:r>
            <a:endParaRPr lang="en-US" sz="2400" dirty="0" smtClean="0"/>
          </a:p>
          <a:p>
            <a:pPr marL="1257300" lvl="2" indent="-342900" algn="l">
              <a:buFont typeface="+mj-lt"/>
              <a:buAutoNum type="arabicPeriod"/>
            </a:pPr>
            <a:r>
              <a:rPr lang="en-US" sz="2400" b="1" dirty="0" smtClean="0"/>
              <a:t>What did you think of the lab or activity? </a:t>
            </a:r>
            <a:endParaRPr lang="en-US" sz="2400" dirty="0" smtClean="0"/>
          </a:p>
          <a:p>
            <a:pPr marL="1257300" lvl="2" indent="-342900" algn="l">
              <a:buFont typeface="+mj-lt"/>
              <a:buAutoNum type="arabicPeriod"/>
            </a:pPr>
            <a:r>
              <a:rPr lang="en-US" sz="2400" b="1" dirty="0" smtClean="0"/>
              <a:t>What did you enjoy the most?  </a:t>
            </a:r>
            <a:endParaRPr lang="en-US" sz="2400" dirty="0" smtClean="0"/>
          </a:p>
          <a:p>
            <a:pPr marL="1257300" lvl="2" indent="-342900" algn="l">
              <a:buFont typeface="+mj-lt"/>
              <a:buAutoNum type="arabicPeriod"/>
            </a:pPr>
            <a:r>
              <a:rPr lang="en-US" sz="2400" b="1" dirty="0" smtClean="0"/>
              <a:t>The least enjoyable </a:t>
            </a:r>
            <a:r>
              <a:rPr lang="en-US" sz="2400" b="1" i="1" dirty="0" smtClean="0"/>
              <a:t>(do not say… “writing this report”. I want actual thought and reason)</a:t>
            </a:r>
            <a:endParaRPr lang="en-US" sz="2400" dirty="0" smtClean="0"/>
          </a:p>
          <a:p>
            <a:pPr marL="800100" lvl="1" indent="-342900" algn="l">
              <a:buNone/>
            </a:pPr>
            <a:r>
              <a:rPr lang="en-US" sz="2400" b="1" dirty="0" smtClean="0"/>
              <a:t>I.  If you had to do the lab or activity again, how would you improve it?  “Nothing” is unacceptable.  There is always room for change with everything we do in life.</a:t>
            </a:r>
            <a:endParaRPr lang="en-US" sz="2400" dirty="0" smtClean="0"/>
          </a:p>
          <a:p>
            <a:pPr algn="l"/>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914400"/>
          </a:xfrm>
        </p:spPr>
        <p:txBody>
          <a:bodyPr/>
          <a:lstStyle/>
          <a:p>
            <a:r>
              <a:rPr lang="en-US" sz="6000" dirty="0" smtClean="0">
                <a:latin typeface="+mn-lt"/>
              </a:rPr>
              <a:t>Other information…</a:t>
            </a:r>
            <a:endParaRPr lang="en-US" sz="6000" dirty="0">
              <a:latin typeface="+mn-lt"/>
            </a:endParaRPr>
          </a:p>
        </p:txBody>
      </p:sp>
      <p:sp>
        <p:nvSpPr>
          <p:cNvPr id="3" name="Content Placeholder 2"/>
          <p:cNvSpPr>
            <a:spLocks noGrp="1"/>
          </p:cNvSpPr>
          <p:nvPr>
            <p:ph idx="1"/>
          </p:nvPr>
        </p:nvSpPr>
        <p:spPr>
          <a:xfrm>
            <a:off x="381000" y="1752600"/>
            <a:ext cx="8305800" cy="4267200"/>
          </a:xfrm>
        </p:spPr>
        <p:txBody>
          <a:bodyPr/>
          <a:lstStyle/>
          <a:p>
            <a:pPr algn="l"/>
            <a:r>
              <a:rPr lang="en-US" sz="2800" dirty="0" smtClean="0"/>
              <a:t>You will have 1 control group (if it dies you get no higher than a D grade) 4 cups for the experimental group.</a:t>
            </a:r>
          </a:p>
          <a:p>
            <a:pPr algn="l"/>
            <a:r>
              <a:rPr lang="en-US" sz="2800" dirty="0" smtClean="0"/>
              <a:t>In the materials section of your lab report, you will list the materials in a table, bullet style</a:t>
            </a:r>
          </a:p>
          <a:p>
            <a:pPr algn="l"/>
            <a:r>
              <a:rPr lang="en-US" sz="2800" dirty="0" smtClean="0"/>
              <a:t>You will pre-mix all salt solutions and store in water bottles</a:t>
            </a:r>
          </a:p>
          <a:p>
            <a:pPr algn="l"/>
            <a:r>
              <a:rPr lang="en-US" sz="2800" dirty="0" smtClean="0"/>
              <a:t>Remember the activity “Can it be replicated?”  Write detailed and precise procedures (use Step 1, Step 2).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914400"/>
          </a:xfrm>
        </p:spPr>
        <p:txBody>
          <a:bodyPr/>
          <a:lstStyle/>
          <a:p>
            <a:r>
              <a:rPr lang="en-US" sz="6000" dirty="0" smtClean="0">
                <a:latin typeface="+mn-lt"/>
              </a:rPr>
              <a:t>Other information</a:t>
            </a:r>
            <a:r>
              <a:rPr lang="en-US" sz="3000" dirty="0" smtClean="0">
                <a:latin typeface="+mn-lt"/>
              </a:rPr>
              <a:t>…(continued)</a:t>
            </a:r>
            <a:endParaRPr lang="en-US" sz="3000" dirty="0">
              <a:latin typeface="+mn-lt"/>
            </a:endParaRPr>
          </a:p>
        </p:txBody>
      </p:sp>
      <p:sp>
        <p:nvSpPr>
          <p:cNvPr id="3" name="Content Placeholder 2"/>
          <p:cNvSpPr>
            <a:spLocks noGrp="1"/>
          </p:cNvSpPr>
          <p:nvPr>
            <p:ph idx="1"/>
          </p:nvPr>
        </p:nvSpPr>
        <p:spPr>
          <a:xfrm>
            <a:off x="381000" y="1752600"/>
            <a:ext cx="8305800" cy="4267200"/>
          </a:xfrm>
        </p:spPr>
        <p:txBody>
          <a:bodyPr/>
          <a:lstStyle/>
          <a:p>
            <a:pPr lvl="0" algn="l"/>
            <a:r>
              <a:rPr lang="en-US" sz="2700" dirty="0" smtClean="0"/>
              <a:t>I must initial your table/chart each day measurements and observations are taken.</a:t>
            </a:r>
          </a:p>
          <a:p>
            <a:pPr lvl="0" algn="l"/>
            <a:r>
              <a:rPr lang="en-US" sz="2700" dirty="0" smtClean="0"/>
              <a:t>You will have to scan the original data table/chart that has my initials and put it into your report.</a:t>
            </a:r>
          </a:p>
          <a:p>
            <a:pPr lvl="0" algn="l"/>
            <a:r>
              <a:rPr lang="en-US" sz="2700" dirty="0" smtClean="0"/>
              <a:t>You will include pictures.  Ok to use cell phone</a:t>
            </a:r>
          </a:p>
          <a:p>
            <a:pPr algn="l"/>
            <a:r>
              <a:rPr lang="en-US" sz="2700" dirty="0" smtClean="0"/>
              <a:t> Your data will be placed into a graph.  If you do your graph on graphing paper, it must be scanned and put it into your report.</a:t>
            </a:r>
          </a:p>
          <a:p>
            <a:pPr algn="l"/>
            <a:r>
              <a:rPr lang="en-US" sz="2700" dirty="0" smtClean="0"/>
              <a:t>I must see the table/chart you will use to collect your data before you begin the experiment.  The table/chart must includes labels and titles</a:t>
            </a:r>
          </a:p>
          <a:p>
            <a:pPr algn="l"/>
            <a:endParaRPr lang="en-US" sz="32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914400"/>
          </a:xfrm>
        </p:spPr>
        <p:txBody>
          <a:bodyPr/>
          <a:lstStyle/>
          <a:p>
            <a:r>
              <a:rPr lang="en-US" sz="6000" dirty="0" smtClean="0">
                <a:latin typeface="+mn-lt"/>
              </a:rPr>
              <a:t>Other information</a:t>
            </a:r>
            <a:r>
              <a:rPr lang="en-US" sz="3000" dirty="0" smtClean="0">
                <a:latin typeface="+mn-lt"/>
              </a:rPr>
              <a:t>…(continued)</a:t>
            </a:r>
            <a:endParaRPr lang="en-US" sz="3000" dirty="0">
              <a:latin typeface="+mn-lt"/>
            </a:endParaRPr>
          </a:p>
        </p:txBody>
      </p:sp>
      <p:sp>
        <p:nvSpPr>
          <p:cNvPr id="3" name="Content Placeholder 2"/>
          <p:cNvSpPr>
            <a:spLocks noGrp="1"/>
          </p:cNvSpPr>
          <p:nvPr>
            <p:ph idx="1"/>
          </p:nvPr>
        </p:nvSpPr>
        <p:spPr>
          <a:xfrm>
            <a:off x="381000" y="1752600"/>
            <a:ext cx="8305800" cy="4267200"/>
          </a:xfrm>
        </p:spPr>
        <p:txBody>
          <a:bodyPr/>
          <a:lstStyle/>
          <a:p>
            <a:pPr lvl="0" algn="l"/>
            <a:r>
              <a:rPr lang="en-US" sz="3200" dirty="0" smtClean="0"/>
              <a:t>Show me your list of materials needed.  I will tell you what I have and what you need to bring it.</a:t>
            </a:r>
          </a:p>
          <a:p>
            <a:pPr lvl="0" algn="l"/>
            <a:r>
              <a:rPr lang="en-US" sz="3200" dirty="0" smtClean="0"/>
              <a:t>We start this Wednesday/Thursday.</a:t>
            </a:r>
          </a:p>
          <a:p>
            <a:pPr algn="l"/>
            <a:endParaRPr lang="en-US" sz="3200" b="1" dirty="0"/>
          </a:p>
        </p:txBody>
      </p:sp>
    </p:spTree>
  </p:cSld>
  <p:clrMapOvr>
    <a:masterClrMapping/>
  </p:clrMapOvr>
  <p:transition advTm="10000">
    <p:fade/>
  </p:transition>
  <p:timing>
    <p:tnLst>
      <p:par>
        <p:cTn id="1" dur="indefinite" restart="never" nodeType="tmRoot"/>
      </p:par>
    </p:tnLst>
  </p:timing>
</p:sld>
</file>

<file path=ppt/theme/theme1.xml><?xml version="1.0" encoding="utf-8"?>
<a:theme xmlns:a="http://schemas.openxmlformats.org/drawingml/2006/main" name="Presentation for science fair project">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Verdana"/>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ScienceTemplate</Template>
  <TotalTime>186</TotalTime>
  <Words>746</Words>
  <Application>Microsoft Office PowerPoint</Application>
  <PresentationFormat>On-screen Show (4:3)</PresentationFormat>
  <Paragraphs>60</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Presentation for science fair project</vt:lpstr>
      <vt:lpstr>Salinity &amp; Mung Beans</vt:lpstr>
      <vt:lpstr>The Scenario</vt:lpstr>
      <vt:lpstr>Your Job</vt:lpstr>
      <vt:lpstr>The Requirements</vt:lpstr>
      <vt:lpstr>Lab Report Format for this Class</vt:lpstr>
      <vt:lpstr>Slide 6</vt:lpstr>
      <vt:lpstr>V.  Conclusion (continued)…Do not write the questions.  Write in complete sentences.</vt:lpstr>
      <vt:lpstr>V.  Conclusion (continued)…Do not write the questions.  Write in complete sentences.</vt:lpstr>
      <vt:lpstr>Other information…</vt:lpstr>
      <vt:lpstr>Other information…(continued)</vt:lpstr>
      <vt:lpstr>Other information…(continued)</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Salinity &amp; Mung Beans</dc:title>
  <dc:creator>henriquesd</dc:creator>
  <cp:lastModifiedBy>henriquesd</cp:lastModifiedBy>
  <cp:revision>21</cp:revision>
  <dcterms:created xsi:type="dcterms:W3CDTF">2010-08-23T03:01:15Z</dcterms:created>
  <dcterms:modified xsi:type="dcterms:W3CDTF">2011-08-15T20:12:19Z</dcterms:modified>
</cp:coreProperties>
</file>