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4" r:id="rId3"/>
    <p:sldId id="256" r:id="rId4"/>
    <p:sldId id="273"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2" d="100"/>
          <a:sy n="52" d="100"/>
        </p:scale>
        <p:origin x="-523"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2DC2241-B50A-4E60-B353-DD646EA65570}" type="datetimeFigureOut">
              <a:rPr lang="en-US"/>
              <a:pPr>
                <a:defRPr/>
              </a:pPr>
              <a:t>11/30/2009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44A524-240E-4BA0-945E-9E50BEDEA46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5D4994B-DE68-48DE-89E2-D29B3E264234}" type="datetimeFigureOut">
              <a:rPr lang="en-US"/>
              <a:pPr>
                <a:defRPr/>
              </a:pPr>
              <a:t>11/30/2009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AA34C0-5F2D-407A-8BC9-0902752B9FD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6570A3A-BBAD-4559-B7F7-E243B2C14514}" type="datetimeFigureOut">
              <a:rPr lang="en-US"/>
              <a:pPr>
                <a:defRPr/>
              </a:pPr>
              <a:t>11/30/2009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D99196-4E0A-430D-B798-C47297C0EC4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6BBA53B-73F7-444B-B4FE-C9BC9A503DA8}" type="datetimeFigureOut">
              <a:rPr lang="en-US"/>
              <a:pPr>
                <a:defRPr/>
              </a:pPr>
              <a:t>11/30/2009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DEBC9E5-86C8-42AB-8BCA-82D8B81CF15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DBD14E2-C62D-4F1E-9E19-330D9C9B05FD}" type="datetimeFigureOut">
              <a:rPr lang="en-US"/>
              <a:pPr>
                <a:defRPr/>
              </a:pPr>
              <a:t>11/30/2009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412FAEC-00FE-4511-A4B0-23A5EE6494A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9755E24-171F-4803-A33D-FA4BA2431BF4}" type="datetimeFigureOut">
              <a:rPr lang="en-US"/>
              <a:pPr>
                <a:defRPr/>
              </a:pPr>
              <a:t>11/30/2009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510B678-CCF4-4752-AECB-3A532BED843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E030965-BE12-4FA7-8E07-D17F9059A362}" type="datetimeFigureOut">
              <a:rPr lang="en-US"/>
              <a:pPr>
                <a:defRPr/>
              </a:pPr>
              <a:t>11/30/2009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EC7056F-827B-4579-9CF3-B6E1999F019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F3CF6C3-58D3-46E2-BC61-477386137FA7}" type="datetimeFigureOut">
              <a:rPr lang="en-US"/>
              <a:pPr>
                <a:defRPr/>
              </a:pPr>
              <a:t>11/30/2009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4D13470-5C6E-4415-848F-0EE851EBE17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FE7528-07DB-4E9D-8ADA-BB8F676FC7A7}" type="datetimeFigureOut">
              <a:rPr lang="en-US"/>
              <a:pPr>
                <a:defRPr/>
              </a:pPr>
              <a:t>11/30/2009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BFEE74C-51D6-47DF-8CE3-50AA371DF58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9F48C77-4A01-4406-A050-FD378DAA50D5}" type="datetimeFigureOut">
              <a:rPr lang="en-US"/>
              <a:pPr>
                <a:defRPr/>
              </a:pPr>
              <a:t>11/30/2009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B38C634-A995-4EBF-9BAD-0A9798CC1D5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3B85D7E-D3D9-4A44-A51A-592420F70EE5}" type="datetimeFigureOut">
              <a:rPr lang="en-US"/>
              <a:pPr>
                <a:defRPr/>
              </a:pPr>
              <a:t>11/30/2009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223BD02-B05D-4BA2-8089-1C0A76BDC6B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3175F6A6-3A1D-4A41-8C20-69C462D1482D}" type="datetimeFigureOut">
              <a:rPr lang="en-US"/>
              <a:pPr>
                <a:defRPr/>
              </a:pPr>
              <a:t>11/30/2009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52D494A5-B90E-47F0-94C9-A0B677D3B39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mtv.com/videos/mtv-cribs-season-15-ep-7-50-cent-special/1574770/playlist.j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pbs.org/wgbh/nova/worldbalance/mate-sources.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r>
              <a:rPr lang="en-US" smtClean="0"/>
              <a:t>Materialism</a:t>
            </a:r>
          </a:p>
        </p:txBody>
      </p:sp>
      <p:sp>
        <p:nvSpPr>
          <p:cNvPr id="13314" name="Content Placeholder 2"/>
          <p:cNvSpPr>
            <a:spLocks noGrp="1"/>
          </p:cNvSpPr>
          <p:nvPr>
            <p:ph idx="1"/>
          </p:nvPr>
        </p:nvSpPr>
        <p:spPr/>
        <p:txBody>
          <a:bodyPr/>
          <a:lstStyle/>
          <a:p>
            <a:pPr marL="609600" indent="-609600">
              <a:buFont typeface="Arial" charset="0"/>
              <a:buAutoNum type="arabicPeriod"/>
            </a:pPr>
            <a:r>
              <a:rPr lang="en-US" smtClean="0"/>
              <a:t>What do you think materialism means?</a:t>
            </a:r>
          </a:p>
          <a:p>
            <a:pPr marL="609600" indent="-609600">
              <a:buFont typeface="Arial" charset="0"/>
              <a:buAutoNum type="arabicPeriod"/>
            </a:pPr>
            <a:r>
              <a:rPr lang="en-US" smtClean="0"/>
              <a:t>Think of all your families possessions- could they all be displayed on the sidewalk outside the house or apartment? Explain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a:spLocks noGrp="1"/>
          </p:cNvSpPr>
          <p:nvPr>
            <p:ph idx="1"/>
          </p:nvPr>
        </p:nvSpPr>
        <p:spPr>
          <a:xfrm>
            <a:off x="457200" y="4572000"/>
            <a:ext cx="2286000" cy="1981200"/>
          </a:xfrm>
        </p:spPr>
        <p:txBody>
          <a:bodyPr/>
          <a:lstStyle/>
          <a:p>
            <a:pPr>
              <a:buFont typeface="Arial" charset="0"/>
              <a:buNone/>
            </a:pPr>
            <a:r>
              <a:rPr lang="en-US" sz="2000" smtClean="0">
                <a:hlinkClick r:id="rId2"/>
              </a:rPr>
              <a:t>http://www.mtv.com/videos/mtv-cribs-season-15-ep-7-50-cent-special/1574770/playlist.jhtml</a:t>
            </a:r>
            <a:endParaRPr lang="en-US" sz="2000" smtClean="0"/>
          </a:p>
          <a:p>
            <a:pPr>
              <a:buFont typeface="Arial" charset="0"/>
              <a:buNone/>
            </a:pPr>
            <a:endParaRPr lang="en-US" smtClean="0"/>
          </a:p>
        </p:txBody>
      </p:sp>
      <p:pic>
        <p:nvPicPr>
          <p:cNvPr id="14338" name="Picture 2"/>
          <p:cNvPicPr>
            <a:picLocks noChangeAspect="1" noChangeArrowheads="1"/>
          </p:cNvPicPr>
          <p:nvPr/>
        </p:nvPicPr>
        <p:blipFill>
          <a:blip r:embed="rId3"/>
          <a:srcRect/>
          <a:stretch>
            <a:fillRect/>
          </a:stretch>
        </p:blipFill>
        <p:spPr bwMode="auto">
          <a:xfrm>
            <a:off x="4572000" y="0"/>
            <a:ext cx="4572000" cy="6915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r>
              <a:rPr lang="en-US" smtClean="0"/>
              <a:t>A Material World</a:t>
            </a:r>
          </a:p>
        </p:txBody>
      </p:sp>
      <p:sp>
        <p:nvSpPr>
          <p:cNvPr id="3" name="Subtitle 2"/>
          <p:cNvSpPr>
            <a:spLocks noGrp="1"/>
          </p:cNvSpPr>
          <p:nvPr>
            <p:ph type="subTitle" idx="1"/>
          </p:nvPr>
        </p:nvSpPr>
        <p:spPr/>
        <p:txBody>
          <a:bodyPr>
            <a:normAutofit/>
          </a:bodyPr>
          <a:lstStyle/>
          <a:p>
            <a:r>
              <a:rPr lang="en-US" smtClean="0">
                <a:solidFill>
                  <a:srgbClr val="898989"/>
                </a:solidFill>
              </a:rPr>
              <a:t>Examining photos by Peter Menzel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Material World </a:t>
            </a:r>
            <a:br>
              <a:rPr lang="en-US" dirty="0" smtClean="0"/>
            </a:br>
            <a:endParaRPr lang="en-US" dirty="0"/>
          </a:p>
        </p:txBody>
      </p:sp>
      <p:sp>
        <p:nvSpPr>
          <p:cNvPr id="3" name="Content Placeholder 2"/>
          <p:cNvSpPr>
            <a:spLocks noGrp="1"/>
          </p:cNvSpPr>
          <p:nvPr>
            <p:ph idx="1"/>
          </p:nvPr>
        </p:nvSpPr>
        <p:spPr>
          <a:xfrm>
            <a:off x="0" y="914400"/>
            <a:ext cx="7315200" cy="5943600"/>
          </a:xfrm>
        </p:spPr>
        <p:txBody>
          <a:bodyPr rtlCol="0">
            <a:normAutofit fontScale="70000" lnSpcReduction="20000"/>
          </a:bodyPr>
          <a:lstStyle/>
          <a:p>
            <a:pPr fontAlgn="auto">
              <a:spcAft>
                <a:spcPts val="0"/>
              </a:spcAft>
              <a:buFont typeface="Arial" pitchFamily="34" charset="0"/>
              <a:buNone/>
              <a:defRPr/>
            </a:pPr>
            <a:endParaRPr lang="en-US" sz="3400" dirty="0" smtClean="0"/>
          </a:p>
          <a:p>
            <a:pPr fontAlgn="auto">
              <a:spcAft>
                <a:spcPts val="0"/>
              </a:spcAft>
              <a:buFont typeface="Arial" pitchFamily="34" charset="0"/>
              <a:buChar char="•"/>
              <a:defRPr/>
            </a:pPr>
            <a:r>
              <a:rPr lang="en-US" sz="3400" dirty="0" smtClean="0"/>
              <a:t>In the early 1990s, after hearing a story about "Material Girl" Madonna's latest self-promotional enterprise, photojournalist Peter </a:t>
            </a:r>
            <a:r>
              <a:rPr lang="en-US" sz="3400" dirty="0" err="1" smtClean="0"/>
              <a:t>Menzel</a:t>
            </a:r>
            <a:r>
              <a:rPr lang="en-US" sz="3400" dirty="0" smtClean="0"/>
              <a:t> had a vision: Rather than take viewers into the mansions of the rich or the "cribs" of MTV celebrities, he wanted to capture the material life of average families around the globe. </a:t>
            </a:r>
          </a:p>
          <a:p>
            <a:pPr fontAlgn="auto">
              <a:spcAft>
                <a:spcPts val="0"/>
              </a:spcAft>
              <a:buFont typeface="Arial" pitchFamily="34" charset="0"/>
              <a:buChar char="•"/>
              <a:defRPr/>
            </a:pPr>
            <a:r>
              <a:rPr lang="en-US" sz="3400" dirty="0" smtClean="0"/>
              <a:t>His resulting book, </a:t>
            </a:r>
            <a:r>
              <a:rPr lang="en-US" sz="3400" i="1" dirty="0" smtClean="0"/>
              <a:t>Material World,</a:t>
            </a:r>
            <a:r>
              <a:rPr lang="en-US" sz="3400" dirty="0" smtClean="0"/>
              <a:t> offers extraordinary images of families in front of their dwellings with all (or nearly all) of their possessions. Experts at the United Nations and World Bank helped determine the criteria for average families according to location (urban, rural, suburban, small town, or village), type of dwelling, family size, annual income, occupation, and religion. Here, we present five of the photographs </a:t>
            </a:r>
            <a:r>
              <a:rPr lang="en-US" sz="3400" dirty="0" err="1" smtClean="0"/>
              <a:t>Menzel</a:t>
            </a:r>
            <a:r>
              <a:rPr lang="en-US" sz="3400" dirty="0" smtClean="0"/>
              <a:t> and his team produced, along with updated statistical data for each country.—</a:t>
            </a:r>
            <a:r>
              <a:rPr lang="en-US" sz="3400" i="1" dirty="0" smtClean="0"/>
              <a:t>Susan K. Lewis</a:t>
            </a:r>
            <a:r>
              <a:rPr lang="en-US" sz="3400" dirty="0" smtClean="0"/>
              <a:t> </a:t>
            </a:r>
          </a:p>
          <a:p>
            <a:pPr fontAlgn="auto">
              <a:spcAft>
                <a:spcPts val="0"/>
              </a:spcAft>
              <a:buFont typeface="Arial" pitchFamily="34" charset="0"/>
              <a:buChar char="•"/>
              <a:defRPr/>
            </a:pPr>
            <a:endParaRPr lang="en-US" dirty="0"/>
          </a:p>
        </p:txBody>
      </p:sp>
      <p:pic>
        <p:nvPicPr>
          <p:cNvPr id="16387" name="Picture 2"/>
          <p:cNvPicPr>
            <a:picLocks noChangeAspect="1" noChangeArrowheads="1"/>
          </p:cNvPicPr>
          <p:nvPr/>
        </p:nvPicPr>
        <p:blipFill>
          <a:blip r:embed="rId2"/>
          <a:srcRect/>
          <a:stretch>
            <a:fillRect/>
          </a:stretch>
        </p:blipFill>
        <p:spPr bwMode="auto">
          <a:xfrm>
            <a:off x="7400925" y="1371600"/>
            <a:ext cx="1743075" cy="2371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b="1" smtClean="0">
                <a:solidFill>
                  <a:srgbClr val="FF0000"/>
                </a:solidFill>
              </a:rPr>
              <a:t>China: The Wu Family</a:t>
            </a:r>
            <a:endParaRPr lang="en-US" smtClean="0">
              <a:solidFill>
                <a:srgbClr val="FF0000"/>
              </a:solidFill>
            </a:endParaRPr>
          </a:p>
        </p:txBody>
      </p:sp>
      <p:sp>
        <p:nvSpPr>
          <p:cNvPr id="5" name="Content Placeholder 4"/>
          <p:cNvSpPr>
            <a:spLocks noGrp="1"/>
          </p:cNvSpPr>
          <p:nvPr>
            <p:ph idx="1"/>
          </p:nvPr>
        </p:nvSpPr>
        <p:spPr/>
        <p:txBody>
          <a:bodyPr rtlCol="0">
            <a:normAutofit fontScale="77500" lnSpcReduction="20000"/>
          </a:bodyPr>
          <a:lstStyle/>
          <a:p>
            <a:pPr fontAlgn="auto">
              <a:spcAft>
                <a:spcPts val="0"/>
              </a:spcAft>
              <a:buFont typeface="Arial" pitchFamily="34" charset="0"/>
              <a:buChar char="•"/>
              <a:defRPr/>
            </a:pPr>
            <a:r>
              <a:rPr lang="en-US" dirty="0" smtClean="0"/>
              <a:t>The nine members of this extended family—father Wu </a:t>
            </a:r>
            <a:r>
              <a:rPr lang="en-US" dirty="0" err="1" smtClean="0"/>
              <a:t>Ba</a:t>
            </a:r>
            <a:r>
              <a:rPr lang="en-US" dirty="0" smtClean="0"/>
              <a:t> </a:t>
            </a:r>
            <a:r>
              <a:rPr lang="en-US" dirty="0" err="1" smtClean="0"/>
              <a:t>Jiu</a:t>
            </a:r>
            <a:r>
              <a:rPr lang="en-US" dirty="0" smtClean="0"/>
              <a:t> (59), mother </a:t>
            </a:r>
            <a:r>
              <a:rPr lang="en-US" dirty="0" err="1" smtClean="0"/>
              <a:t>Guo</a:t>
            </a:r>
            <a:r>
              <a:rPr lang="en-US" dirty="0" smtClean="0"/>
              <a:t> Yu Xian (57), their sons, daughters-in-law, and three grandchildren—live in a three-bedroom, 600-square-foot dwelling in rural Yunnan Province. </a:t>
            </a:r>
          </a:p>
          <a:p>
            <a:pPr fontAlgn="auto">
              <a:spcAft>
                <a:spcPts val="0"/>
              </a:spcAft>
              <a:buFont typeface="Arial" pitchFamily="34" charset="0"/>
              <a:buChar char="•"/>
              <a:defRPr/>
            </a:pPr>
            <a:r>
              <a:rPr lang="en-US" dirty="0" smtClean="0"/>
              <a:t>While they have no telephone, they get news and images of a wider world through two radios and the family's most prized possession, a television. </a:t>
            </a:r>
          </a:p>
          <a:p>
            <a:pPr fontAlgn="auto">
              <a:spcAft>
                <a:spcPts val="0"/>
              </a:spcAft>
              <a:buFont typeface="Arial" pitchFamily="34" charset="0"/>
              <a:buChar char="•"/>
              <a:defRPr/>
            </a:pPr>
            <a:r>
              <a:rPr lang="en-US" dirty="0" smtClean="0"/>
              <a:t>In the future, they hope to get one with a 30-inch screen as well as a VCR, a refrigerator, and drugs to combat diseases in the carp they raise in their ponds. </a:t>
            </a:r>
          </a:p>
          <a:p>
            <a:pPr fontAlgn="auto">
              <a:spcAft>
                <a:spcPts val="0"/>
              </a:spcAft>
              <a:buFont typeface="Arial" pitchFamily="34" charset="0"/>
              <a:buChar char="•"/>
              <a:defRPr/>
            </a:pPr>
            <a:r>
              <a:rPr lang="en-US" dirty="0" smtClean="0"/>
              <a:t>Not included in the photo are their 100 mandarin trees, vegetable patch, and three pigs.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Grp="1" noChangeAspect="1" noChangeArrowheads="1"/>
          </p:cNvPicPr>
          <p:nvPr>
            <p:ph idx="1"/>
          </p:nvPr>
        </p:nvPicPr>
        <p:blipFill>
          <a:blip r:embed="rId2"/>
          <a:srcRect/>
          <a:stretch>
            <a:fillRect/>
          </a:stretch>
        </p:blipFill>
        <p:spPr>
          <a:xfrm>
            <a:off x="0" y="0"/>
            <a:ext cx="9144000" cy="6888163"/>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b="1" smtClean="0">
                <a:solidFill>
                  <a:srgbClr val="FF0000"/>
                </a:solidFill>
              </a:rPr>
              <a:t>China Stats</a:t>
            </a:r>
            <a:endParaRPr lang="en-US" smtClean="0">
              <a:solidFill>
                <a:srgbClr val="FF0000"/>
              </a:solidFill>
            </a:endParaRP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None/>
              <a:defRPr/>
            </a:pPr>
            <a:r>
              <a:rPr lang="en-US" dirty="0" smtClean="0"/>
              <a:t/>
            </a:r>
            <a:br>
              <a:rPr lang="en-US" dirty="0" smtClean="0"/>
            </a:br>
            <a:r>
              <a:rPr lang="en-US" dirty="0" smtClean="0"/>
              <a:t>Population: 1.3 billion</a:t>
            </a:r>
            <a:br>
              <a:rPr lang="en-US" dirty="0" smtClean="0"/>
            </a:br>
            <a:r>
              <a:rPr lang="en-US" dirty="0" smtClean="0"/>
              <a:t>Population density: 627 people per sq. km.</a:t>
            </a:r>
            <a:br>
              <a:rPr lang="en-US" dirty="0" smtClean="0"/>
            </a:br>
            <a:r>
              <a:rPr lang="en-US" dirty="0" smtClean="0"/>
              <a:t>Total fertility rate: 1.7 children per woman</a:t>
            </a:r>
            <a:br>
              <a:rPr lang="en-US" dirty="0" smtClean="0"/>
            </a:br>
            <a:r>
              <a:rPr lang="en-US" dirty="0" smtClean="0"/>
              <a:t>Population doubling time: 67 years</a:t>
            </a:r>
            <a:br>
              <a:rPr lang="en-US" dirty="0" smtClean="0"/>
            </a:br>
            <a:r>
              <a:rPr lang="en-US" dirty="0" smtClean="0"/>
              <a:t>Percentage urban/rural: 37% urban, 63% rural</a:t>
            </a:r>
            <a:br>
              <a:rPr lang="en-US" dirty="0" smtClean="0"/>
            </a:br>
            <a:r>
              <a:rPr lang="en-US" dirty="0" smtClean="0"/>
              <a:t>Per capita energy use: 905 kg. oil equivalent</a:t>
            </a:r>
            <a:br>
              <a:rPr lang="en-US" dirty="0" smtClean="0"/>
            </a:br>
            <a:r>
              <a:rPr lang="en-US" dirty="0" smtClean="0"/>
              <a:t>Infant mortality: 32 deaths per 1,000 births</a:t>
            </a:r>
            <a:br>
              <a:rPr lang="en-US" dirty="0" smtClean="0"/>
            </a:br>
            <a:r>
              <a:rPr lang="en-US" dirty="0" smtClean="0"/>
              <a:t>Life expectancy: 69 (male), 73 (female)</a:t>
            </a:r>
            <a:br>
              <a:rPr lang="en-US" dirty="0" smtClean="0"/>
            </a:br>
            <a:r>
              <a:rPr lang="en-US" dirty="0" smtClean="0"/>
              <a:t>Adult illiteracy: 7.9% (male), 22.1% (female)</a:t>
            </a:r>
            <a:br>
              <a:rPr lang="en-US" dirty="0" smtClean="0"/>
            </a:br>
            <a:r>
              <a:rPr lang="en-US" dirty="0" smtClean="0"/>
              <a:t>Internet users: 46 million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solidFill>
                  <a:schemeClr val="accent3">
                    <a:lumMod val="75000"/>
                  </a:schemeClr>
                </a:solidFill>
              </a:rPr>
              <a:t>India: The </a:t>
            </a:r>
            <a:r>
              <a:rPr lang="en-US" dirty="0" err="1" smtClean="0">
                <a:solidFill>
                  <a:schemeClr val="accent3">
                    <a:lumMod val="75000"/>
                  </a:schemeClr>
                </a:solidFill>
              </a:rPr>
              <a:t>Yadev</a:t>
            </a:r>
            <a:r>
              <a:rPr lang="en-US" dirty="0" smtClean="0">
                <a:solidFill>
                  <a:schemeClr val="accent3">
                    <a:lumMod val="75000"/>
                  </a:schemeClr>
                </a:solidFill>
              </a:rPr>
              <a:t> Family</a:t>
            </a:r>
            <a:endParaRPr lang="en-US" dirty="0">
              <a:solidFill>
                <a:schemeClr val="accent3">
                  <a:lumMod val="75000"/>
                </a:schemeClr>
              </a:solidFill>
            </a:endParaRPr>
          </a:p>
        </p:txBody>
      </p:sp>
      <p:sp>
        <p:nvSpPr>
          <p:cNvPr id="20482" name="Content Placeholder 2"/>
          <p:cNvSpPr>
            <a:spLocks noGrp="1"/>
          </p:cNvSpPr>
          <p:nvPr>
            <p:ph idx="1"/>
          </p:nvPr>
        </p:nvSpPr>
        <p:spPr>
          <a:xfrm>
            <a:off x="457200" y="1219200"/>
            <a:ext cx="8229600" cy="5410200"/>
          </a:xfrm>
        </p:spPr>
        <p:txBody>
          <a:bodyPr/>
          <a:lstStyle/>
          <a:p>
            <a:r>
              <a:rPr lang="en-US" sz="2500" smtClean="0"/>
              <a:t>At age 25, Mashre Yadev is already mother to four children, the oldest of whom was born when she was 17. </a:t>
            </a:r>
          </a:p>
          <a:p>
            <a:r>
              <a:rPr lang="en-US" sz="2500" smtClean="0"/>
              <a:t>Each morning at their home in rural Uttar Pradesh, she draws water from a well so that her older children can wash before school. She cooks over a wood fire in a windowless, six-by-nine-foot kitchen, and such labor-intensive domestic work keeps her busy from dawn to dusk. </a:t>
            </a:r>
          </a:p>
          <a:p>
            <a:r>
              <a:rPr lang="en-US" sz="2500" smtClean="0"/>
              <a:t>Her husband Bachau, 32, works roughly 56 hours a week, when he can find work. In rough times, family members have gone more than two weeks with little food. </a:t>
            </a:r>
          </a:p>
          <a:p>
            <a:r>
              <a:rPr lang="en-US" sz="2500" smtClean="0"/>
              <a:t>Everything they own—including two beds, three bags of rice, a broken bicycle, and their most cherished belonging, a print of Hindu gods—appears in this photograph.</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p:cNvPicPr>
            <a:picLocks noGrp="1" noChangeAspect="1" noChangeArrowheads="1"/>
          </p:cNvPicPr>
          <p:nvPr>
            <p:ph idx="1"/>
          </p:nvPr>
        </p:nvPicPr>
        <p:blipFill>
          <a:blip r:embed="rId2"/>
          <a:srcRect/>
          <a:stretch>
            <a:fillRect/>
          </a:stretch>
        </p:blipFill>
        <p:spPr>
          <a:xfrm>
            <a:off x="322263" y="15875"/>
            <a:ext cx="8516937" cy="6804025"/>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b="1" dirty="0" smtClean="0">
                <a:solidFill>
                  <a:schemeClr val="accent3">
                    <a:lumMod val="75000"/>
                  </a:schemeClr>
                </a:solidFill>
              </a:rPr>
              <a:t>India Stats</a:t>
            </a:r>
            <a:endParaRPr lang="en-US" dirty="0">
              <a:solidFill>
                <a:schemeClr val="accent3">
                  <a:lumMod val="75000"/>
                </a:schemeClr>
              </a:solidFill>
            </a:endParaRP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None/>
              <a:defRPr/>
            </a:pPr>
            <a:r>
              <a:rPr lang="en-US" dirty="0" smtClean="0"/>
              <a:t/>
            </a:r>
            <a:br>
              <a:rPr lang="en-US" dirty="0" smtClean="0"/>
            </a:br>
            <a:r>
              <a:rPr lang="en-US" dirty="0" smtClean="0"/>
              <a:t>Population: 1.0 billion</a:t>
            </a:r>
            <a:br>
              <a:rPr lang="en-US" dirty="0" smtClean="0"/>
            </a:br>
            <a:r>
              <a:rPr lang="en-US" dirty="0" smtClean="0"/>
              <a:t>Population density: 318 people per sq. km.</a:t>
            </a:r>
            <a:br>
              <a:rPr lang="en-US" dirty="0" smtClean="0"/>
            </a:br>
            <a:r>
              <a:rPr lang="en-US" dirty="0" smtClean="0"/>
              <a:t>Total fertility rate: 3.0 children per woman</a:t>
            </a:r>
            <a:br>
              <a:rPr lang="en-US" dirty="0" smtClean="0"/>
            </a:br>
            <a:r>
              <a:rPr lang="en-US" dirty="0" smtClean="0"/>
              <a:t>Population doubling time: 36 years</a:t>
            </a:r>
            <a:br>
              <a:rPr lang="en-US" dirty="0" smtClean="0"/>
            </a:br>
            <a:r>
              <a:rPr lang="en-US" dirty="0" smtClean="0"/>
              <a:t>Percentage urban/rural: 28% urban, 72% rural</a:t>
            </a:r>
            <a:br>
              <a:rPr lang="en-US" dirty="0" smtClean="0"/>
            </a:br>
            <a:r>
              <a:rPr lang="en-US" dirty="0" smtClean="0"/>
              <a:t>Per capita energy use: 494 kg. oil equivalent</a:t>
            </a:r>
            <a:br>
              <a:rPr lang="en-US" dirty="0" smtClean="0"/>
            </a:br>
            <a:r>
              <a:rPr lang="en-US" dirty="0" smtClean="0"/>
              <a:t>Infant mortality: 66 deaths per 1,000 births</a:t>
            </a:r>
            <a:br>
              <a:rPr lang="en-US" dirty="0" smtClean="0"/>
            </a:br>
            <a:r>
              <a:rPr lang="en-US" dirty="0" smtClean="0"/>
              <a:t>Life expectancy: 62 (male), 64 (female)</a:t>
            </a:r>
            <a:br>
              <a:rPr lang="en-US" dirty="0" smtClean="0"/>
            </a:br>
            <a:r>
              <a:rPr lang="en-US" dirty="0" smtClean="0"/>
              <a:t>Adult illiteracy: 32% (male), 55% (female)</a:t>
            </a:r>
            <a:br>
              <a:rPr lang="en-US" dirty="0" smtClean="0"/>
            </a:br>
            <a:r>
              <a:rPr lang="en-US" dirty="0" smtClean="0"/>
              <a:t>Internet users: 7 million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b="1" dirty="0" smtClean="0">
                <a:solidFill>
                  <a:schemeClr val="accent2">
                    <a:lumMod val="60000"/>
                    <a:lumOff val="40000"/>
                  </a:schemeClr>
                </a:solidFill>
              </a:rPr>
              <a:t>Japan: The </a:t>
            </a:r>
            <a:r>
              <a:rPr lang="en-US" b="1" dirty="0" err="1" smtClean="0">
                <a:solidFill>
                  <a:schemeClr val="accent2">
                    <a:lumMod val="60000"/>
                    <a:lumOff val="40000"/>
                  </a:schemeClr>
                </a:solidFill>
              </a:rPr>
              <a:t>Ukita</a:t>
            </a:r>
            <a:r>
              <a:rPr lang="en-US" b="1" dirty="0" smtClean="0">
                <a:solidFill>
                  <a:schemeClr val="accent2">
                    <a:lumMod val="60000"/>
                    <a:lumOff val="40000"/>
                  </a:schemeClr>
                </a:solidFill>
              </a:rPr>
              <a:t> Family</a:t>
            </a:r>
            <a:endParaRPr lang="en-US" dirty="0">
              <a:solidFill>
                <a:schemeClr val="accent2">
                  <a:lumMod val="60000"/>
                  <a:lumOff val="40000"/>
                </a:schemeClr>
              </a:solidFill>
            </a:endParaRPr>
          </a:p>
        </p:txBody>
      </p:sp>
      <p:sp>
        <p:nvSpPr>
          <p:cNvPr id="3" name="Content Placeholder 2"/>
          <p:cNvSpPr>
            <a:spLocks noGrp="1"/>
          </p:cNvSpPr>
          <p:nvPr>
            <p:ph idx="1"/>
          </p:nvPr>
        </p:nvSpPr>
        <p:spPr>
          <a:xfrm>
            <a:off x="457200" y="1600200"/>
            <a:ext cx="8229600" cy="4953000"/>
          </a:xfrm>
        </p:spPr>
        <p:txBody>
          <a:bodyPr rtlCol="0">
            <a:normAutofit fontScale="70000" lnSpcReduction="20000"/>
          </a:bodyPr>
          <a:lstStyle/>
          <a:p>
            <a:pPr fontAlgn="auto">
              <a:spcAft>
                <a:spcPts val="0"/>
              </a:spcAft>
              <a:buFont typeface="Arial" pitchFamily="34" charset="0"/>
              <a:buChar char="•"/>
              <a:defRPr/>
            </a:pPr>
            <a:r>
              <a:rPr lang="en-US" dirty="0" smtClean="0"/>
              <a:t>	</a:t>
            </a:r>
            <a:r>
              <a:rPr lang="en-US" sz="3400" dirty="0" smtClean="0"/>
              <a:t>Like many Japanese women, 43-year-old </a:t>
            </a:r>
            <a:r>
              <a:rPr lang="en-US" sz="3400" dirty="0" err="1" smtClean="0"/>
              <a:t>Sayo</a:t>
            </a:r>
            <a:r>
              <a:rPr lang="en-US" sz="3400" dirty="0" smtClean="0"/>
              <a:t> </a:t>
            </a:r>
            <a:r>
              <a:rPr lang="en-US" sz="3400" dirty="0" err="1" smtClean="0"/>
              <a:t>Ukita</a:t>
            </a:r>
            <a:r>
              <a:rPr lang="en-US" sz="3400" dirty="0" smtClean="0"/>
              <a:t> had children relatively late in life. Her youngest daughter is now in kindergarten, not yet burdened by the pressures of exams and Saturday "cram school" that face her nine-year-old sister. </a:t>
            </a:r>
          </a:p>
          <a:p>
            <a:pPr fontAlgn="auto">
              <a:spcAft>
                <a:spcPts val="0"/>
              </a:spcAft>
              <a:buFont typeface="Arial" pitchFamily="34" charset="0"/>
              <a:buChar char="•"/>
              <a:defRPr/>
            </a:pPr>
            <a:r>
              <a:rPr lang="en-US" sz="3400" dirty="0"/>
              <a:t>	</a:t>
            </a:r>
            <a:r>
              <a:rPr lang="en-US" sz="3400" dirty="0" err="1" smtClean="0"/>
              <a:t>Sayo</a:t>
            </a:r>
            <a:r>
              <a:rPr lang="en-US" sz="3400" dirty="0" smtClean="0"/>
              <a:t> is supremely well-organized, which helps her manage the busy schedules of her children and maintain order in their 1,421-square-foot Tokyo home stuffed with clothes, appliances, and an abundance of toys for both her daughters and dog. </a:t>
            </a:r>
          </a:p>
          <a:p>
            <a:pPr fontAlgn="auto">
              <a:spcAft>
                <a:spcPts val="0"/>
              </a:spcAft>
              <a:buFont typeface="Arial" pitchFamily="34" charset="0"/>
              <a:buChar char="•"/>
              <a:defRPr/>
            </a:pPr>
            <a:r>
              <a:rPr lang="en-US" sz="3400" dirty="0"/>
              <a:t>	</a:t>
            </a:r>
            <a:r>
              <a:rPr lang="en-US" sz="3400" dirty="0" smtClean="0"/>
              <a:t>She and her husband Kazuo, 45, have all the electronic and gas-powered conveniences of modern life, but their most cherished possessions are a ring and heirloom pottery. </a:t>
            </a:r>
          </a:p>
          <a:p>
            <a:pPr fontAlgn="auto">
              <a:spcAft>
                <a:spcPts val="0"/>
              </a:spcAft>
              <a:buFont typeface="Arial" pitchFamily="34" charset="0"/>
              <a:buChar char="•"/>
              <a:defRPr/>
            </a:pPr>
            <a:r>
              <a:rPr lang="en-US" sz="3400" dirty="0" smtClean="0"/>
              <a:t>	The family's wish for the future: a larger house with more storage space. </a:t>
            </a:r>
            <a:endParaRPr lang="en-US" sz="3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p:cNvPicPr>
            <a:picLocks noGrp="1" noChangeAspect="1" noChangeArrowheads="1"/>
          </p:cNvPicPr>
          <p:nvPr>
            <p:ph idx="1"/>
          </p:nvPr>
        </p:nvPicPr>
        <p:blipFill>
          <a:blip r:embed="rId2"/>
          <a:srcRect/>
          <a:stretch>
            <a:fillRect/>
          </a:stretch>
        </p:blipFill>
        <p:spPr>
          <a:xfrm>
            <a:off x="228600" y="0"/>
            <a:ext cx="8763000" cy="6858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b="1" dirty="0" smtClean="0">
                <a:solidFill>
                  <a:schemeClr val="accent2">
                    <a:lumMod val="60000"/>
                    <a:lumOff val="40000"/>
                  </a:schemeClr>
                </a:solidFill>
              </a:rPr>
              <a:t>Japan Stats</a:t>
            </a:r>
            <a:endParaRPr lang="en-US" dirty="0">
              <a:solidFill>
                <a:schemeClr val="accent2">
                  <a:lumMod val="60000"/>
                  <a:lumOff val="40000"/>
                </a:schemeClr>
              </a:solidFill>
            </a:endParaRP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None/>
              <a:defRPr/>
            </a:pPr>
            <a:r>
              <a:rPr lang="en-US" dirty="0" smtClean="0"/>
              <a:t/>
            </a:r>
            <a:br>
              <a:rPr lang="en-US" dirty="0" smtClean="0"/>
            </a:br>
            <a:r>
              <a:rPr lang="en-US" dirty="0" smtClean="0"/>
              <a:t>Population: 128 million</a:t>
            </a:r>
            <a:br>
              <a:rPr lang="en-US" dirty="0" smtClean="0"/>
            </a:br>
            <a:r>
              <a:rPr lang="en-US" dirty="0" smtClean="0"/>
              <a:t>Population density: 336 people per sq. km.</a:t>
            </a:r>
            <a:br>
              <a:rPr lang="en-US" dirty="0" smtClean="0"/>
            </a:br>
            <a:r>
              <a:rPr lang="en-US" dirty="0" smtClean="0"/>
              <a:t>Total fertility rate: 1.3 children per woman</a:t>
            </a:r>
            <a:br>
              <a:rPr lang="en-US" dirty="0" smtClean="0"/>
            </a:br>
            <a:r>
              <a:rPr lang="en-US" dirty="0" smtClean="0"/>
              <a:t>Population doubling time: 289 years</a:t>
            </a:r>
            <a:br>
              <a:rPr lang="en-US" dirty="0" smtClean="0"/>
            </a:br>
            <a:r>
              <a:rPr lang="en-US" dirty="0" smtClean="0"/>
              <a:t>Percentage urban/rural: 79% urban, 21% rural</a:t>
            </a:r>
            <a:br>
              <a:rPr lang="en-US" dirty="0" smtClean="0"/>
            </a:br>
            <a:r>
              <a:rPr lang="en-US" dirty="0" smtClean="0"/>
              <a:t>Per capita energy use: 4,316 kg. oil equivalent</a:t>
            </a:r>
            <a:br>
              <a:rPr lang="en-US" dirty="0" smtClean="0"/>
            </a:br>
            <a:r>
              <a:rPr lang="en-US" dirty="0" smtClean="0"/>
              <a:t>Infant mortality: 3 deaths per 1,000 births</a:t>
            </a:r>
            <a:br>
              <a:rPr lang="en-US" dirty="0" smtClean="0"/>
            </a:br>
            <a:r>
              <a:rPr lang="en-US" dirty="0" smtClean="0"/>
              <a:t>Life expectancy: 78 (male), 85 (female)</a:t>
            </a:r>
            <a:br>
              <a:rPr lang="en-US" dirty="0" smtClean="0"/>
            </a:br>
            <a:r>
              <a:rPr lang="en-US" dirty="0" smtClean="0"/>
              <a:t>Adult illiteracy: 1% (male), 1% (female)</a:t>
            </a:r>
            <a:br>
              <a:rPr lang="en-US" dirty="0" smtClean="0"/>
            </a:br>
            <a:r>
              <a:rPr lang="en-US" dirty="0" smtClean="0"/>
              <a:t>Internet users: 56 million</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solidFill>
                  <a:schemeClr val="tx2">
                    <a:lumMod val="60000"/>
                    <a:lumOff val="40000"/>
                  </a:schemeClr>
                </a:solidFill>
              </a:rPr>
              <a:t>Mali: The </a:t>
            </a:r>
            <a:r>
              <a:rPr lang="en-US" dirty="0" err="1" smtClean="0">
                <a:solidFill>
                  <a:schemeClr val="tx2">
                    <a:lumMod val="60000"/>
                    <a:lumOff val="40000"/>
                  </a:schemeClr>
                </a:solidFill>
              </a:rPr>
              <a:t>Natomo</a:t>
            </a:r>
            <a:r>
              <a:rPr lang="en-US" dirty="0" smtClean="0">
                <a:solidFill>
                  <a:schemeClr val="tx2">
                    <a:lumMod val="60000"/>
                    <a:lumOff val="40000"/>
                  </a:schemeClr>
                </a:solidFill>
              </a:rPr>
              <a:t> Family</a:t>
            </a:r>
            <a:endParaRPr lang="en-US" dirty="0">
              <a:solidFill>
                <a:schemeClr val="tx2">
                  <a:lumMod val="60000"/>
                  <a:lumOff val="40000"/>
                </a:schemeClr>
              </a:solidFill>
            </a:endParaRPr>
          </a:p>
        </p:txBody>
      </p:sp>
      <p:sp>
        <p:nvSpPr>
          <p:cNvPr id="3" name="Content Placeholder 2"/>
          <p:cNvSpPr>
            <a:spLocks noGrp="1"/>
          </p:cNvSpPr>
          <p:nvPr>
            <p:ph idx="1"/>
          </p:nvPr>
        </p:nvSpPr>
        <p:spPr>
          <a:xfrm>
            <a:off x="457200" y="1295400"/>
            <a:ext cx="8229600" cy="5257800"/>
          </a:xfrm>
        </p:spPr>
        <p:txBody>
          <a:bodyPr rtlCol="0">
            <a:normAutofit fontScale="77500" lnSpcReduction="20000"/>
          </a:bodyPr>
          <a:lstStyle/>
          <a:p>
            <a:pPr fontAlgn="auto">
              <a:spcAft>
                <a:spcPts val="0"/>
              </a:spcAft>
              <a:buFont typeface="Arial" pitchFamily="34" charset="0"/>
              <a:buChar char="•"/>
              <a:defRPr/>
            </a:pPr>
            <a:r>
              <a:rPr lang="en-US" dirty="0" smtClean="0"/>
              <a:t>It is not unusual in this West African country for men to have two wives, as 39-year-old </a:t>
            </a:r>
            <a:r>
              <a:rPr lang="en-US" dirty="0" err="1" smtClean="0"/>
              <a:t>Soumana</a:t>
            </a:r>
            <a:r>
              <a:rPr lang="en-US" dirty="0" smtClean="0"/>
              <a:t> </a:t>
            </a:r>
            <a:r>
              <a:rPr lang="en-US" dirty="0" err="1" smtClean="0"/>
              <a:t>Natomo</a:t>
            </a:r>
            <a:r>
              <a:rPr lang="en-US" dirty="0" smtClean="0"/>
              <a:t> does. More wives mean more progeny—and a greater chance you will be supported in old age. </a:t>
            </a:r>
          </a:p>
          <a:p>
            <a:pPr fontAlgn="auto">
              <a:spcAft>
                <a:spcPts val="0"/>
              </a:spcAft>
              <a:buFont typeface="Arial" pitchFamily="34" charset="0"/>
              <a:buChar char="•"/>
              <a:defRPr/>
            </a:pPr>
            <a:r>
              <a:rPr lang="en-US" dirty="0" err="1" smtClean="0"/>
              <a:t>Soumana</a:t>
            </a:r>
            <a:r>
              <a:rPr lang="en-US" dirty="0" smtClean="0"/>
              <a:t> now has eight children, and his wives, </a:t>
            </a:r>
            <a:r>
              <a:rPr lang="en-US" dirty="0" err="1" smtClean="0"/>
              <a:t>Pama</a:t>
            </a:r>
            <a:r>
              <a:rPr lang="en-US" dirty="0" smtClean="0"/>
              <a:t> Kondo (28) and </a:t>
            </a:r>
            <a:r>
              <a:rPr lang="en-US" dirty="0" err="1" smtClean="0"/>
              <a:t>Fatouma</a:t>
            </a:r>
            <a:r>
              <a:rPr lang="en-US" dirty="0" smtClean="0"/>
              <a:t> </a:t>
            </a:r>
            <a:r>
              <a:rPr lang="en-US" dirty="0" err="1" smtClean="0"/>
              <a:t>Niangani</a:t>
            </a:r>
            <a:r>
              <a:rPr lang="en-US" dirty="0" smtClean="0"/>
              <a:t> </a:t>
            </a:r>
            <a:r>
              <a:rPr lang="en-US" dirty="0" err="1" smtClean="0"/>
              <a:t>Toure</a:t>
            </a:r>
            <a:r>
              <a:rPr lang="en-US" dirty="0" smtClean="0"/>
              <a:t> (26), will likely have more. How many of these children will survive, though, is uncertain: Mali's infant mortality rate ranks among the ten highest in the world.</a:t>
            </a:r>
          </a:p>
          <a:p>
            <a:pPr fontAlgn="auto">
              <a:spcAft>
                <a:spcPts val="0"/>
              </a:spcAft>
              <a:buFont typeface="Arial" pitchFamily="34" charset="0"/>
              <a:buChar char="•"/>
              <a:defRPr/>
            </a:pPr>
            <a:r>
              <a:rPr lang="en-US" dirty="0" smtClean="0"/>
              <a:t> Some of the family's possessions are not included in this photo—another mortar and pestle for pounding grain, two wooden mattress platforms, 30 mango trees, and old radio batteries that the children use as toys. </a:t>
            </a:r>
          </a:p>
          <a:p>
            <a:pPr fontAlgn="auto">
              <a:spcAft>
                <a:spcPts val="0"/>
              </a:spcAft>
              <a:buFont typeface="Arial" pitchFamily="34" charset="0"/>
              <a:buChar char="•"/>
              <a:defRPr/>
            </a:pPr>
            <a:r>
              <a:rPr lang="en-US" dirty="0" smtClean="0"/>
              <a:t>(Note: The </a:t>
            </a:r>
            <a:r>
              <a:rPr lang="en-US" dirty="0" err="1" smtClean="0"/>
              <a:t>Natomos</a:t>
            </a:r>
            <a:r>
              <a:rPr lang="en-US" dirty="0" smtClean="0"/>
              <a:t> appear on the adobe roof of their house in </a:t>
            </a:r>
            <a:r>
              <a:rPr lang="en-US" dirty="0" err="1" smtClean="0"/>
              <a:t>Kouakourou</a:t>
            </a:r>
            <a:r>
              <a:rPr lang="en-US" dirty="0" smtClean="0"/>
              <a:t>. An infant son is nestled in his mother's arms. One daughter is absent.)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p:cNvPicPr>
            <a:picLocks noGrp="1" noChangeAspect="1" noChangeArrowheads="1"/>
          </p:cNvPicPr>
          <p:nvPr>
            <p:ph idx="1"/>
          </p:nvPr>
        </p:nvPicPr>
        <p:blipFill>
          <a:blip r:embed="rId2"/>
          <a:srcRect/>
          <a:stretch>
            <a:fillRect/>
          </a:stretch>
        </p:blipFill>
        <p:spPr>
          <a:xfrm>
            <a:off x="152400" y="228600"/>
            <a:ext cx="8851900" cy="66294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b="1" dirty="0" smtClean="0">
                <a:solidFill>
                  <a:schemeClr val="tx2">
                    <a:lumMod val="60000"/>
                    <a:lumOff val="40000"/>
                  </a:schemeClr>
                </a:solidFill>
              </a:rPr>
              <a:t>Mali Stats</a:t>
            </a:r>
            <a:endParaRPr lang="en-US" dirty="0">
              <a:solidFill>
                <a:schemeClr val="tx2">
                  <a:lumMod val="60000"/>
                  <a:lumOff val="40000"/>
                </a:schemeClr>
              </a:solidFill>
            </a:endParaRP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None/>
              <a:defRPr/>
            </a:pPr>
            <a:r>
              <a:rPr lang="en-US" dirty="0" smtClean="0"/>
              <a:t/>
            </a:r>
            <a:br>
              <a:rPr lang="en-US" dirty="0" smtClean="0"/>
            </a:br>
            <a:r>
              <a:rPr lang="en-US" dirty="0" smtClean="0"/>
              <a:t>Population: 12 million</a:t>
            </a:r>
            <a:br>
              <a:rPr lang="en-US" dirty="0" smtClean="0"/>
            </a:br>
            <a:r>
              <a:rPr lang="en-US" dirty="0" smtClean="0"/>
              <a:t>Population density: 9.1 people per sq. km.</a:t>
            </a:r>
            <a:br>
              <a:rPr lang="en-US" dirty="0" smtClean="0"/>
            </a:br>
            <a:r>
              <a:rPr lang="en-US" dirty="0" smtClean="0"/>
              <a:t>Total fertility rate: 7.0 children per woman</a:t>
            </a:r>
            <a:br>
              <a:rPr lang="en-US" dirty="0" smtClean="0"/>
            </a:br>
            <a:r>
              <a:rPr lang="en-US" dirty="0" smtClean="0"/>
              <a:t>Population doubling time: 23 years</a:t>
            </a:r>
            <a:br>
              <a:rPr lang="en-US" dirty="0" smtClean="0"/>
            </a:br>
            <a:r>
              <a:rPr lang="en-US" dirty="0" smtClean="0"/>
              <a:t>Percentage urban/rural: 26% urban, 64% rural</a:t>
            </a:r>
            <a:br>
              <a:rPr lang="en-US" dirty="0" smtClean="0"/>
            </a:br>
            <a:r>
              <a:rPr lang="en-US" dirty="0" smtClean="0"/>
              <a:t>Per capita energy use: 22 kg. oil equivalent</a:t>
            </a:r>
            <a:br>
              <a:rPr lang="en-US" dirty="0" smtClean="0"/>
            </a:br>
            <a:r>
              <a:rPr lang="en-US" dirty="0" smtClean="0"/>
              <a:t>Infant mortality: 118.7 deaths per 1,000 births</a:t>
            </a:r>
            <a:br>
              <a:rPr lang="en-US" dirty="0" smtClean="0"/>
            </a:br>
            <a:r>
              <a:rPr lang="en-US" dirty="0" smtClean="0"/>
              <a:t>Life expectancy: 48 (male), 49 (female)</a:t>
            </a:r>
            <a:br>
              <a:rPr lang="en-US" dirty="0" smtClean="0"/>
            </a:br>
            <a:r>
              <a:rPr lang="en-US" dirty="0" smtClean="0"/>
              <a:t>Adult illiteracy: 64% (male), 84% (female)</a:t>
            </a:r>
            <a:br>
              <a:rPr lang="en-US" dirty="0" smtClean="0"/>
            </a:br>
            <a:r>
              <a:rPr lang="en-US" dirty="0" smtClean="0"/>
              <a:t>Internet users: 30,000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b="1" smtClean="0">
                <a:solidFill>
                  <a:srgbClr val="FF0000"/>
                </a:solidFill>
              </a:rPr>
              <a:t>United States: The Skeen Family</a:t>
            </a:r>
            <a:endParaRPr lang="en-US" smtClean="0">
              <a:solidFill>
                <a:srgbClr val="FF0000"/>
              </a:solidFill>
            </a:endParaRPr>
          </a:p>
        </p:txBody>
      </p:sp>
      <p:sp>
        <p:nvSpPr>
          <p:cNvPr id="3" name="Content Placeholder 2"/>
          <p:cNvSpPr>
            <a:spLocks noGrp="1"/>
          </p:cNvSpPr>
          <p:nvPr>
            <p:ph idx="1"/>
          </p:nvPr>
        </p:nvSpPr>
        <p:spPr>
          <a:xfrm>
            <a:off x="457200" y="1219200"/>
            <a:ext cx="8229600" cy="5410200"/>
          </a:xfrm>
        </p:spPr>
        <p:txBody>
          <a:bodyPr rtlCol="0">
            <a:normAutofit fontScale="77500" lnSpcReduction="20000"/>
          </a:bodyPr>
          <a:lstStyle/>
          <a:p>
            <a:pPr fontAlgn="auto">
              <a:spcAft>
                <a:spcPts val="0"/>
              </a:spcAft>
              <a:buFont typeface="Arial" pitchFamily="34" charset="0"/>
              <a:buChar char="•"/>
              <a:defRPr/>
            </a:pPr>
            <a:r>
              <a:rPr lang="en-US" dirty="0" smtClean="0"/>
              <a:t>Rick and Pattie Skeen's 1,600-square-foot house lies on a cul-de-sac in Pearland, Texas, a suburb of Houston. </a:t>
            </a:r>
          </a:p>
          <a:p>
            <a:pPr fontAlgn="auto">
              <a:spcAft>
                <a:spcPts val="0"/>
              </a:spcAft>
              <a:buFont typeface="Arial" pitchFamily="34" charset="0"/>
              <a:buChar char="•"/>
              <a:defRPr/>
            </a:pPr>
            <a:r>
              <a:rPr lang="en-US" dirty="0" smtClean="0"/>
              <a:t>The fire hydrant in this photo is real, but not working—a souvenir from Rick's days as a firefighter. Rick, 36, now splices cables for a phone company. Pattie, 34, teaches school at a Christian academy. </a:t>
            </a:r>
          </a:p>
          <a:p>
            <a:pPr fontAlgn="auto">
              <a:spcAft>
                <a:spcPts val="0"/>
              </a:spcAft>
              <a:buFont typeface="Arial" pitchFamily="34" charset="0"/>
              <a:buChar char="•"/>
              <a:defRPr/>
            </a:pPr>
            <a:r>
              <a:rPr lang="en-US" dirty="0" smtClean="0"/>
              <a:t>To get the picture, photographers hoisted the family up in a cherry picker. Yet the image still leaves out a refrigerator-freezer, camcorder, woodworking tools, computer, glass butterfly collection, trampoline, fishing equipment, and the rifles Rick uses for deer hunting, among other things. </a:t>
            </a:r>
          </a:p>
          <a:p>
            <a:pPr fontAlgn="auto">
              <a:spcAft>
                <a:spcPts val="0"/>
              </a:spcAft>
              <a:buFont typeface="Arial" pitchFamily="34" charset="0"/>
              <a:buChar char="•"/>
              <a:defRPr/>
            </a:pPr>
            <a:r>
              <a:rPr lang="en-US" dirty="0" smtClean="0"/>
              <a:t>Though rich with possessions, nothing is as important to the </a:t>
            </a:r>
            <a:r>
              <a:rPr lang="en-US" dirty="0" err="1" smtClean="0"/>
              <a:t>Skeens</a:t>
            </a:r>
            <a:r>
              <a:rPr lang="en-US" dirty="0" smtClean="0"/>
              <a:t> as their Bible. For this devoutly Baptist family, like many families around the world, it is a spiritual—rather than material—life that matters most.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p:cNvPicPr>
            <a:picLocks noGrp="1" noChangeAspect="1" noChangeArrowheads="1"/>
          </p:cNvPicPr>
          <p:nvPr>
            <p:ph idx="1"/>
          </p:nvPr>
        </p:nvPicPr>
        <p:blipFill>
          <a:blip r:embed="rId2"/>
          <a:srcRect/>
          <a:stretch>
            <a:fillRect/>
          </a:stretch>
        </p:blipFill>
        <p:spPr>
          <a:xfrm>
            <a:off x="228600" y="228600"/>
            <a:ext cx="8686800" cy="6477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b="1" smtClean="0">
                <a:solidFill>
                  <a:srgbClr val="FF0000"/>
                </a:solidFill>
              </a:rPr>
              <a:t>U.S. Stats</a:t>
            </a:r>
            <a:endParaRPr lang="en-US" smtClean="0">
              <a:solidFill>
                <a:srgbClr val="FF0000"/>
              </a:solidFill>
            </a:endParaRP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None/>
              <a:defRPr/>
            </a:pPr>
            <a:r>
              <a:rPr lang="en-US" dirty="0" smtClean="0"/>
              <a:t/>
            </a:r>
            <a:br>
              <a:rPr lang="en-US" dirty="0" smtClean="0"/>
            </a:br>
            <a:r>
              <a:rPr lang="en-US" dirty="0" smtClean="0"/>
              <a:t>Population: 292 million</a:t>
            </a:r>
            <a:br>
              <a:rPr lang="en-US" dirty="0" smtClean="0"/>
            </a:br>
            <a:r>
              <a:rPr lang="en-US" dirty="0" smtClean="0"/>
              <a:t>Population density: 29 people per sq. km.</a:t>
            </a:r>
            <a:br>
              <a:rPr lang="en-US" dirty="0" smtClean="0"/>
            </a:br>
            <a:r>
              <a:rPr lang="en-US" dirty="0" smtClean="0"/>
              <a:t>Total fertility rate: 2.0 children per woman</a:t>
            </a:r>
            <a:br>
              <a:rPr lang="en-US" dirty="0" smtClean="0"/>
            </a:br>
            <a:r>
              <a:rPr lang="en-US" dirty="0" smtClean="0"/>
              <a:t>Population doubling time: 116 years</a:t>
            </a:r>
            <a:br>
              <a:rPr lang="en-US" dirty="0" smtClean="0"/>
            </a:br>
            <a:r>
              <a:rPr lang="en-US" dirty="0" smtClean="0"/>
              <a:t>Percentage urban/rural: 78% urban, 22% rural</a:t>
            </a:r>
            <a:br>
              <a:rPr lang="en-US" dirty="0" smtClean="0"/>
            </a:br>
            <a:r>
              <a:rPr lang="en-US" dirty="0" smtClean="0"/>
              <a:t>Per capita energy use: 8,148 kg. oil equivalent</a:t>
            </a:r>
            <a:br>
              <a:rPr lang="en-US" dirty="0" smtClean="0"/>
            </a:br>
            <a:r>
              <a:rPr lang="en-US" dirty="0" smtClean="0"/>
              <a:t>Infant mortality: 6.7 deaths per 1,000 births</a:t>
            </a:r>
            <a:br>
              <a:rPr lang="en-US" dirty="0" smtClean="0"/>
            </a:br>
            <a:r>
              <a:rPr lang="en-US" dirty="0" smtClean="0"/>
              <a:t>Life expectancy: 74 (male), 80 (female)</a:t>
            </a:r>
            <a:br>
              <a:rPr lang="en-US" dirty="0" smtClean="0"/>
            </a:br>
            <a:r>
              <a:rPr lang="en-US" dirty="0" smtClean="0"/>
              <a:t>Adult illiteracy: 3% (male), 3% (female)</a:t>
            </a:r>
            <a:br>
              <a:rPr lang="en-US" dirty="0" smtClean="0"/>
            </a:br>
            <a:r>
              <a:rPr lang="en-US" dirty="0" smtClean="0"/>
              <a:t>Internet users: 165 million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smtClean="0"/>
              <a:t>Sources</a:t>
            </a:r>
          </a:p>
        </p:txBody>
      </p:sp>
      <p:sp>
        <p:nvSpPr>
          <p:cNvPr id="3" name="Content Placeholder 2"/>
          <p:cNvSpPr>
            <a:spLocks noGrp="1"/>
          </p:cNvSpPr>
          <p:nvPr>
            <p:ph idx="1"/>
          </p:nvPr>
        </p:nvSpPr>
        <p:spPr/>
        <p:txBody>
          <a:bodyPr rtlCol="0">
            <a:normAutofit fontScale="70000" lnSpcReduction="20000"/>
          </a:bodyPr>
          <a:lstStyle/>
          <a:p>
            <a:pPr fontAlgn="auto">
              <a:spcAft>
                <a:spcPts val="0"/>
              </a:spcAft>
              <a:buFont typeface="Arial" pitchFamily="34" charset="0"/>
              <a:buChar char="•"/>
              <a:defRPr/>
            </a:pPr>
            <a:r>
              <a:rPr lang="en-US" i="1" dirty="0" smtClean="0"/>
              <a:t>Material World: A Global Family Portrait</a:t>
            </a:r>
            <a:r>
              <a:rPr lang="en-US" dirty="0" smtClean="0"/>
              <a:t> by Peter </a:t>
            </a:r>
            <a:r>
              <a:rPr lang="en-US" dirty="0" err="1" smtClean="0"/>
              <a:t>Menzel</a:t>
            </a:r>
            <a:r>
              <a:rPr lang="en-US" dirty="0" smtClean="0"/>
              <a:t>. San Francisco: Sierra Club Books, 1994 </a:t>
            </a:r>
          </a:p>
          <a:p>
            <a:pPr fontAlgn="auto">
              <a:spcAft>
                <a:spcPts val="0"/>
              </a:spcAft>
              <a:buFont typeface="Arial" pitchFamily="34" charset="0"/>
              <a:buChar char="•"/>
              <a:defRPr/>
            </a:pPr>
            <a:r>
              <a:rPr lang="en-US" dirty="0" smtClean="0">
                <a:hlinkClick r:id="rId2"/>
              </a:rPr>
              <a:t>http://www.pbs.org/wgbh/nova/worldbalance/mate-sources.html</a:t>
            </a:r>
            <a:endParaRPr lang="en-US" dirty="0" smtClean="0"/>
          </a:p>
          <a:p>
            <a:pPr fontAlgn="auto">
              <a:spcAft>
                <a:spcPts val="0"/>
              </a:spcAft>
              <a:buFont typeface="Arial" pitchFamily="34" charset="0"/>
              <a:buChar char="•"/>
              <a:defRPr/>
            </a:pPr>
            <a:r>
              <a:rPr lang="en-US" b="1" dirty="0" smtClean="0"/>
              <a:t>Sources of Country Statistics</a:t>
            </a:r>
            <a:r>
              <a:rPr lang="en-US" dirty="0" smtClean="0"/>
              <a:t> </a:t>
            </a:r>
          </a:p>
          <a:p>
            <a:pPr fontAlgn="auto">
              <a:spcAft>
                <a:spcPts val="0"/>
              </a:spcAft>
              <a:buFont typeface="Arial" pitchFamily="34" charset="0"/>
              <a:buChar char="•"/>
              <a:defRPr/>
            </a:pPr>
            <a:r>
              <a:rPr lang="en-US" dirty="0" smtClean="0"/>
              <a:t>Population Reference Bureau's </a:t>
            </a:r>
            <a:r>
              <a:rPr lang="en-US" i="1" dirty="0" smtClean="0"/>
              <a:t>2003 World Population Data Sheet</a:t>
            </a:r>
            <a:r>
              <a:rPr lang="en-US" dirty="0" smtClean="0"/>
              <a:t> </a:t>
            </a:r>
          </a:p>
          <a:p>
            <a:pPr fontAlgn="auto">
              <a:spcAft>
                <a:spcPts val="0"/>
              </a:spcAft>
              <a:buFont typeface="Arial" pitchFamily="34" charset="0"/>
              <a:buChar char="•"/>
              <a:defRPr/>
            </a:pPr>
            <a:r>
              <a:rPr lang="en-US" dirty="0" smtClean="0"/>
              <a:t>United Nations Population Division's </a:t>
            </a:r>
            <a:r>
              <a:rPr lang="en-US" i="1" dirty="0" smtClean="0"/>
              <a:t>World Population Prospects: The 2002 Revision</a:t>
            </a:r>
            <a:r>
              <a:rPr lang="en-US" dirty="0" smtClean="0"/>
              <a:t> and </a:t>
            </a:r>
            <a:r>
              <a:rPr lang="en-US" i="1" dirty="0" smtClean="0"/>
              <a:t>World Urbanization Prospects: The 2001 Revision</a:t>
            </a:r>
            <a:r>
              <a:rPr lang="en-US" dirty="0" smtClean="0"/>
              <a:t> </a:t>
            </a:r>
          </a:p>
          <a:p>
            <a:pPr fontAlgn="auto">
              <a:spcAft>
                <a:spcPts val="0"/>
              </a:spcAft>
              <a:buFont typeface="Arial" pitchFamily="34" charset="0"/>
              <a:buChar char="•"/>
              <a:defRPr/>
            </a:pPr>
            <a:r>
              <a:rPr lang="en-US" dirty="0" smtClean="0"/>
              <a:t>The Central Intelligence Agency's </a:t>
            </a:r>
            <a:r>
              <a:rPr lang="en-US" i="1" dirty="0" smtClean="0"/>
              <a:t>World </a:t>
            </a:r>
            <a:r>
              <a:rPr lang="en-US" i="1" dirty="0" err="1" smtClean="0"/>
              <a:t>Factbook</a:t>
            </a:r>
            <a:r>
              <a:rPr lang="en-US" i="1" dirty="0" smtClean="0"/>
              <a:t> 2003,</a:t>
            </a:r>
            <a:r>
              <a:rPr lang="en-US" dirty="0" smtClean="0"/>
              <a:t> an online atlas containing current political, demographic, and cultural information </a:t>
            </a:r>
          </a:p>
          <a:p>
            <a:pPr fontAlgn="auto">
              <a:spcAft>
                <a:spcPts val="0"/>
              </a:spcAft>
              <a:buFont typeface="Arial" pitchFamily="34" charset="0"/>
              <a:buChar char="•"/>
              <a:defRPr/>
            </a:pPr>
            <a:r>
              <a:rPr lang="en-US" i="1" dirty="0" smtClean="0"/>
              <a:t>The Population and Development Database,</a:t>
            </a:r>
            <a:r>
              <a:rPr lang="en-US" dirty="0" smtClean="0"/>
              <a:t> an online resource produced in 1998 by Population Concern </a:t>
            </a:r>
          </a:p>
          <a:p>
            <a:pPr fontAlgn="auto">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1177</Words>
  <Application>Microsoft Office PowerPoint</Application>
  <PresentationFormat>On-screen Show (4:3)</PresentationFormat>
  <Paragraphs>53</Paragraphs>
  <Slides>20</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20</vt:i4>
      </vt:variant>
    </vt:vector>
  </HeadingPairs>
  <TitlesOfParts>
    <vt:vector size="23" baseType="lpstr">
      <vt:lpstr>Calibri</vt:lpstr>
      <vt:lpstr>Arial</vt:lpstr>
      <vt:lpstr>Office Theme</vt:lpstr>
      <vt:lpstr>Materialism</vt:lpstr>
      <vt:lpstr>Slide 2</vt:lpstr>
      <vt:lpstr>A Material World</vt:lpstr>
      <vt:lpstr>Material World  </vt:lpstr>
      <vt:lpstr>China: The Wu Family</vt:lpstr>
      <vt:lpstr>Slide 6</vt:lpstr>
      <vt:lpstr>China Stats</vt:lpstr>
      <vt:lpstr>India: The Yadev Family</vt:lpstr>
      <vt:lpstr>Slide 9</vt:lpstr>
      <vt:lpstr>India Stats</vt:lpstr>
      <vt:lpstr>Japan: The Ukita Family</vt:lpstr>
      <vt:lpstr>Slide 12</vt:lpstr>
      <vt:lpstr>Japan Stats</vt:lpstr>
      <vt:lpstr>Mali: The Natomo Family</vt:lpstr>
      <vt:lpstr>Slide 15</vt:lpstr>
      <vt:lpstr>Mali Stats</vt:lpstr>
      <vt:lpstr>United States: The Skeen Family</vt:lpstr>
      <vt:lpstr>Slide 18</vt:lpstr>
      <vt:lpstr>U.S. Stats</vt:lpstr>
      <vt:lpstr>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Material World</dc:title>
  <dc:creator>Heather</dc:creator>
  <cp:lastModifiedBy>Duenise L. Shute</cp:lastModifiedBy>
  <cp:revision>8</cp:revision>
  <dcterms:created xsi:type="dcterms:W3CDTF">2009-11-30T00:20:40Z</dcterms:created>
  <dcterms:modified xsi:type="dcterms:W3CDTF">2009-11-30T16:23:24Z</dcterms:modified>
</cp:coreProperties>
</file>