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E407DAF-801D-485E-8506-8F995DE87306}" type="datetimeFigureOut">
              <a:rPr lang="en-US" smtClean="0"/>
              <a:pPr/>
              <a:t>10/20/2011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2C0304D-E48A-4F0A-A278-2ADF8E9FAC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google.com/imgres?imgurl=http://www.generation-europe.eu.com/drupal_prev_v1/system/files/images/democracy.jpg&amp;imgrefurl=http://www.generation-europe.eu.com/drupal_prev_v1/node/582&amp;usg=__Xq0LV1V-YOtNU4-ANSm00SowHW8=&amp;h=477&amp;w=459&amp;sz=73&amp;hl=en&amp;start=17&amp;tbnid=00OAIfFTyNxr7M:&amp;tbnh=129&amp;tbnw=124&amp;prev=/images?q=democracy&amp;gbv=2&amp;ndsp=20&amp;hl=en&amp;sa=X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m/imgres?imgurl=http://blogs.mysanantonio.com/weblogs/clockingin/american-idol-1.jpg&amp;imgrefurl=http://blogs.mysanantonio.com/weblogs/clockingin/2009/05/&amp;usg=__m2afy9ognrttgWnq48Tg-OuSRqA=&amp;h=300&amp;w=500&amp;sz=108&amp;hl=en&amp;start=4&amp;tbnid=81z5WtRvBVHaOM:&amp;tbnh=78&amp;tbnw=130&amp;prev=/images?q=american+idol+logo&amp;gbv=2&amp;hl=en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google.com/imgres?imgurl=http://media-cdn.tripadvisor.com/media/photo-s/00/14/60/12/parthenon-remains-athens.jpg&amp;imgrefurl=http://www.tripadvisor.com/LocationPhotos-g189400-Athens_Attica.html&amp;usg=__U0ZtFgnTcBvP4Ic896Le9BO7Bh4=&amp;h=412&amp;w=550&amp;sz=43&amp;hl=en&amp;start=2&amp;tbnid=_hACVBreJP7DZM:&amp;tbnh=100&amp;tbnw=133&amp;prev=/images?q=athens&amp;gbv=2&amp;hl=en&amp;sa=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://images.google.com/imgres?imgurl=http://www.visitingdc.com/images/lincoln-memorial-picture.jpg&amp;imgrefurl=http://www.visitingdc.com/memorial/lincoln-memorial-picture.htm&amp;usg=__dpjRU8FHA83OZelzzvpxhlmMCmc=&amp;h=423&amp;w=780&amp;sz=165&amp;hl=en&amp;start=1&amp;tbnid=ooUFhHmYDuTRfM:&amp;tbnh=77&amp;tbnw=142&amp;prev=/images?q=lincoln+memorial&amp;gbv=2&amp;hl=en&amp;sa=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google.com/imgres?imgurl=http://www.acmefilmworks.com/images/stories/images/cache/073_shays_rebellion_260x195.jpg&amp;imgrefurl=http://www.acmefilmworks.com/director/1/15/plympton.html&amp;usg=__yxjHrfQI1IpIeYTTJRnLnv5Mt6Y=&amp;h=195&amp;w=260&amp;sz=11&amp;hl=en&amp;start=8&amp;tbnid=l4YD5xDz8jZ3pM:&amp;tbnh=84&amp;tbnw=112&amp;prev=/images?q=shays+rebellion&amp;gbv=2&amp;hl=en&amp;sa=X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lefteyeonthemedia.files.wordpress.com/2008/12/photo-we-the-people-american-constitution.jpg&amp;imgrefurl=http://thesteadydrip.blogspot.com/2009_04_01_archive.html&amp;usg=__Vclc0olmS82zojzgGVCkfZN3CAc=&amp;h=292&amp;w=436&amp;sz=133&amp;hl=en&amp;start=12&amp;um=1&amp;tbnid=iOO63jD1fxN82M:&amp;tbnh=84&amp;tbnw=126&amp;prev=/images?q=u.s.+constitution&amp;hl=en&amp;rlz=1R2ADBF_enUS344&amp;sa=G&amp;um=1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.google.com/imgres?imgurl=http://www.constitutionday.com/images/founding_fathers/signer_jonathan_dayton.jpg&amp;imgrefurl=http://www.constitutionday.com/constitution-founding-fathers.html&amp;usg=__hi0sIuIio2v7pmOJO60_y_1QuOM=&amp;h=177&amp;w=171&amp;sz=8&amp;hl=en&amp;start=4&amp;um=1&amp;tbnid=Jy_pYS7oDhvvvM:&amp;tbnh=101&amp;tbnw=98&amp;prev=/images?q=u.s.+constitution,+jonathan+dayton&amp;hl=en&amp;rlz=1R2ADBF_enUS344&amp;sa=X&amp;um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images.google.com/imgres?imgurl=http://www.synthstuff.com/mt/archives/ben_franklin.jpg&amp;imgrefurl=http://www.synthstuff.com/mt/archives/2006_09.html&amp;usg=__OB09KmpReGFd9PKR2srh7BR-u9U=&amp;h=296&amp;w=300&amp;sz=15&amp;hl=en&amp;start=3&amp;tbnid=DCVa8GKs4s7XtM:&amp;tbnh=114&amp;tbnw=116&amp;prev=/images?q=benjamin+franklin&amp;gbv=2&amp;hl=en&amp;sa=X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images.google.com/imgres?imgurl=http://4.bp.blogspot.com/_E8lY4dztCuU/SOVVtZdv8JI/AAAAAAAAAAs/NbDY7ciKs4U/S1600-R/virginiaplan.jpg&amp;imgrefurl=http://virginiaplan.blogspot.com/2008/10/advantages-of-virginia-plan.html&amp;usg=__RaLrzbJU7T4PF-rLFk29HyjIomg=&amp;h=210&amp;w=420&amp;sz=26&amp;hl=en&amp;start=17&amp;um=1&amp;tbnid=qswg2j4LSOv99M:&amp;tbnh=63&amp;tbnw=125&amp;prev=/images?q=virginia+plan&amp;hl=en&amp;rlz=1R2ADBF_enUS344&amp;sa=G&amp;um=1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images.google.com/imgres?imgurl=http://www.maximumeyewear.com/productfolder/celebrity-sunglasses/movie-sunglasses/twilight-edward-cullen-sunglasses/robert-patterson-sunglasses.jpg&amp;imgrefurl=http://www.maximumeyewear.com/productfolder/celebrity-sunglasses/movie-sunglasses/twilight-edward-cullen-sunglasses/twilight-edward-cullen-sunglasses.html&amp;usg=__lTgWbftq_A6Vg87iyqBWMVAFrow=&amp;h=396&amp;w=500&amp;sz=103&amp;hl=en&amp;start=6&amp;um=1&amp;tbnid=qNp5Hq4Eb8sRCM:&amp;tbnh=103&amp;tbnw=130&amp;prev=/images?q=robert+patterson+twilight&amp;ndsp=20&amp;hl=en&amp;rlz=1R2ADBF_enUS344&amp;sa=N&amp;um=1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images.google.com/imgres?imgurl=http://home.comcast.net/~allturners//pwpimages/.__320_254_us_constitution_flag.jpg&amp;imgrefurl=http://home.comcast.net/~allturners/site/?/blog/&amp;usg=__DrwVA1lRekYmpk71BHBD-5DJNGk=&amp;h=254&amp;w=320&amp;sz=38&amp;hl=en&amp;start=10&amp;um=1&amp;tbnid=9ZPXc0GpKehLoM:&amp;tbnh=94&amp;tbnw=118&amp;prev=/images?q=u.s.+constitution&amp;hl=en&amp;rlz=1R2ADBF_enUS344&amp;sa=G&amp;um=1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images.google.com/imgres?imgurl=http://rightwingchicky.files.wordpress.com/2009/03/389px-an_advertisement_of_the_federalist_-_project_gutenberg_etext_16960.jpg&amp;imgrefurl=http://rightwingchicky.wordpress.com/2009/03/04/the-federalist-papers/&amp;usg=__-yuJBtBtt7DkEiIn1dtsELgVY-w=&amp;h=599&amp;w=389&amp;sz=84&amp;hl=en&amp;start=2&amp;um=1&amp;tbnid=BduKr1bAy4oTPM:&amp;tbnh=135&amp;tbnw=88&amp;prev=/images?q=federalist+papers&amp;hl=en&amp;rlz=1R2ADBF_enUS344&amp;sa=G&amp;um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Confederation &amp; the Constitution , 1781-1790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819400"/>
            <a:ext cx="7772400" cy="1508760"/>
          </a:xfrm>
        </p:spPr>
        <p:txBody>
          <a:bodyPr/>
          <a:lstStyle/>
          <a:p>
            <a:r>
              <a:rPr lang="en-US" dirty="0" smtClean="0"/>
              <a:t>APUSH Chapter 9</a:t>
            </a:r>
          </a:p>
          <a:p>
            <a:r>
              <a:rPr lang="en-US" dirty="0" smtClean="0"/>
              <a:t> Topic 5: The Early Republic 1789-1815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Constitutional Convention</a:t>
            </a:r>
            <a:br>
              <a:rPr lang="en-US" b="1" dirty="0" smtClean="0"/>
            </a:br>
            <a:r>
              <a:rPr lang="en-US" b="1" dirty="0" smtClean="0"/>
              <a:t>&amp; The “ </a:t>
            </a:r>
            <a:r>
              <a:rPr lang="en-US" b="1" i="1" dirty="0" smtClean="0"/>
              <a:t>Real </a:t>
            </a:r>
            <a:r>
              <a:rPr lang="en-US" b="1" dirty="0" smtClean="0"/>
              <a:t>Revolution”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war is over… now what?</a:t>
            </a:r>
          </a:p>
          <a:p>
            <a:r>
              <a:rPr lang="en-US" dirty="0" smtClean="0"/>
              <a:t>Early Republican Period 1789-1812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“The Real Revolution…”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dirty="0" smtClean="0"/>
              <a:t>…</a:t>
            </a:r>
            <a:r>
              <a:rPr lang="en-US" sz="4000" i="1" dirty="0" smtClean="0"/>
              <a:t>was the radical change in the principles , opinions, sentiments, and affections of the people</a:t>
            </a:r>
            <a:r>
              <a:rPr lang="en-US" sz="4000" dirty="0" smtClean="0"/>
              <a:t>.” </a:t>
            </a:r>
          </a:p>
          <a:p>
            <a:pPr algn="r">
              <a:buNone/>
            </a:pPr>
            <a:r>
              <a:rPr lang="en-US" dirty="0" smtClean="0"/>
              <a:t>– John Adams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“Democracy”</a:t>
            </a:r>
            <a:endParaRPr lang="en-US" dirty="0"/>
          </a:p>
        </p:txBody>
      </p:sp>
      <p:pic>
        <p:nvPicPr>
          <p:cNvPr id="6" name="Picture 7" descr="democracy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1600200"/>
            <a:ext cx="3442586" cy="35814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u="sng" dirty="0"/>
              <a:t>Greek word meaning:</a:t>
            </a:r>
          </a:p>
          <a:p>
            <a:r>
              <a:rPr lang="en-US" dirty="0"/>
              <a:t>“demos” = people</a:t>
            </a:r>
          </a:p>
          <a:p>
            <a:r>
              <a:rPr lang="en-US" dirty="0"/>
              <a:t>“</a:t>
            </a:r>
            <a:r>
              <a:rPr lang="en-US" dirty="0" err="1"/>
              <a:t>kratos</a:t>
            </a:r>
            <a:r>
              <a:rPr lang="en-US" dirty="0"/>
              <a:t>” = power</a:t>
            </a:r>
          </a:p>
          <a:p>
            <a:r>
              <a:rPr lang="en-US" i="1" dirty="0"/>
              <a:t>The </a:t>
            </a:r>
            <a:r>
              <a:rPr lang="en-US" i="1" dirty="0" smtClean="0"/>
              <a:t>rule/power </a:t>
            </a:r>
            <a:r>
              <a:rPr lang="en-US" i="1" dirty="0"/>
              <a:t>of the people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“Direct Democracy”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smtClean="0"/>
              <a:t>A form of democracy in which citizens rule and make laws directly, rather than through representatives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5" name="Picture 6" descr="american-idol-1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057400"/>
            <a:ext cx="2921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“Representative Democracy”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smtClean="0"/>
              <a:t>A government in which leaders make decisions by winning a competitive struggle for the popular vote</a:t>
            </a:r>
          </a:p>
        </p:txBody>
      </p:sp>
      <p:pic>
        <p:nvPicPr>
          <p:cNvPr id="5" name="Picture 5" descr="MCj0231081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828800"/>
            <a:ext cx="351274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“Republic”??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government in which power rests with citizens who have the right to elect the leaders who make governmental decisions</a:t>
            </a:r>
          </a:p>
          <a:p>
            <a:endParaRPr lang="en-US" dirty="0"/>
          </a:p>
        </p:txBody>
      </p:sp>
      <p:pic>
        <p:nvPicPr>
          <p:cNvPr id="5" name="Picture 6" descr="parthenon-remains-athens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524000"/>
            <a:ext cx="283768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lincoln-memorial-pictur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4038600"/>
            <a:ext cx="2895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Republicanism &amp; Civic Duty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</a:t>
            </a:r>
            <a:r>
              <a:rPr lang="en-US" b="1" u="sng" dirty="0" smtClean="0"/>
              <a:t>“civic virtue” – </a:t>
            </a:r>
            <a:r>
              <a:rPr lang="en-US" dirty="0" smtClean="0"/>
              <a:t>democracy depends on the unselfish commitment of each citizen to public good</a:t>
            </a:r>
          </a:p>
          <a:p>
            <a:r>
              <a:rPr lang="en-US" dirty="0" smtClean="0"/>
              <a:t>2. </a:t>
            </a:r>
            <a:r>
              <a:rPr lang="en-US" b="1" u="sng" dirty="0" smtClean="0"/>
              <a:t>“Republican Motherhood</a:t>
            </a:r>
            <a:r>
              <a:rPr lang="en-US" dirty="0" smtClean="0"/>
              <a:t>” – women’s responsibility to rear socially responsible citizens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Articles of Confederation (1781)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attempt at constitution</a:t>
            </a:r>
            <a:endParaRPr lang="en-US" dirty="0"/>
          </a:p>
          <a:p>
            <a:r>
              <a:rPr lang="en-US" dirty="0"/>
              <a:t>Created a “league of friendship” rather than  a strong “nation”</a:t>
            </a:r>
          </a:p>
        </p:txBody>
      </p:sp>
      <p:pic>
        <p:nvPicPr>
          <p:cNvPr id="5" name="Picture 9" descr="image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52999" y="1676400"/>
            <a:ext cx="3194841" cy="43434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Articles of Confederation…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Reserved the right of each STATE (not National Government)</a:t>
            </a:r>
          </a:p>
          <a:p>
            <a:r>
              <a:rPr lang="en-US" dirty="0" smtClean="0"/>
              <a:t>“</a:t>
            </a:r>
            <a:r>
              <a:rPr lang="en-US" i="1" dirty="0" smtClean="0"/>
              <a:t>sovereignty, freedom, and independence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pic>
        <p:nvPicPr>
          <p:cNvPr id="5" name="Picture 9" descr="image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22913" y="2466181"/>
            <a:ext cx="2305050" cy="313372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Weaknesses of the Articles of Confederation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Congress could not regulate commerce</a:t>
            </a:r>
          </a:p>
          <a:p>
            <a:r>
              <a:rPr lang="en-US" dirty="0" smtClean="0"/>
              <a:t>2. Congress could not levy taxes</a:t>
            </a:r>
          </a:p>
          <a:p>
            <a:r>
              <a:rPr lang="en-US" dirty="0" smtClean="0"/>
              <a:t>3. Each state retained sovereignty &amp; independence</a:t>
            </a:r>
          </a:p>
          <a:p>
            <a:r>
              <a:rPr lang="en-US" dirty="0" smtClean="0"/>
              <a:t>4. no national judiciary system</a:t>
            </a:r>
          </a:p>
          <a:p>
            <a:r>
              <a:rPr lang="en-US" dirty="0" smtClean="0"/>
              <a:t>5. all 13 colonies had to </a:t>
            </a:r>
            <a:r>
              <a:rPr lang="en-US" dirty="0" smtClean="0"/>
              <a:t>agree when voting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 </a:t>
            </a:r>
            <a:r>
              <a:rPr lang="en-US" dirty="0" smtClean="0"/>
              <a:t>could ONLY…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i="1" dirty="0" smtClean="0"/>
              <a:t>raise</a:t>
            </a:r>
            <a:r>
              <a:rPr lang="en-US" dirty="0" smtClean="0"/>
              <a:t> armies</a:t>
            </a:r>
          </a:p>
          <a:p>
            <a:r>
              <a:rPr lang="en-US" dirty="0" smtClean="0"/>
              <a:t>2. declare war</a:t>
            </a:r>
          </a:p>
          <a:p>
            <a:r>
              <a:rPr lang="en-US" dirty="0" smtClean="0"/>
              <a:t>3. sign treaties</a:t>
            </a:r>
          </a:p>
          <a:p>
            <a:endParaRPr lang="en-US" dirty="0"/>
          </a:p>
        </p:txBody>
      </p:sp>
      <p:pic>
        <p:nvPicPr>
          <p:cNvPr id="5" name="Picture 5" descr="tak11_pow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343400" y="1600200"/>
            <a:ext cx="3810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Shay’s Rebellion, January 1787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ex-revolutionary soldiers</a:t>
            </a:r>
          </a:p>
          <a:p>
            <a:r>
              <a:rPr lang="en-US" b="1" dirty="0" smtClean="0"/>
              <a:t>Led by: </a:t>
            </a:r>
            <a:r>
              <a:rPr lang="en-US" dirty="0" smtClean="0"/>
              <a:t>Daniel Shays</a:t>
            </a:r>
          </a:p>
          <a:p>
            <a:r>
              <a:rPr lang="en-US" dirty="0" smtClean="0"/>
              <a:t> Protested </a:t>
            </a:r>
            <a:r>
              <a:rPr lang="en-US" dirty="0"/>
              <a:t>debt, high taxes</a:t>
            </a:r>
          </a:p>
          <a:p>
            <a:r>
              <a:rPr lang="en-US" dirty="0" smtClean="0"/>
              <a:t>Feared </a:t>
            </a:r>
            <a:r>
              <a:rPr lang="en-US" dirty="0"/>
              <a:t>losing properties </a:t>
            </a:r>
            <a:r>
              <a:rPr lang="en-US" dirty="0" smtClean="0"/>
              <a:t>to  </a:t>
            </a:r>
            <a:r>
              <a:rPr lang="en-US" dirty="0"/>
              <a:t>tax collectors</a:t>
            </a:r>
          </a:p>
          <a:p>
            <a:endParaRPr lang="en-US" dirty="0"/>
          </a:p>
        </p:txBody>
      </p:sp>
      <p:pic>
        <p:nvPicPr>
          <p:cNvPr id="5" name="Picture 7" descr="Shay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76800" y="1600200"/>
            <a:ext cx="3471576" cy="4038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Shays led…</a:t>
            </a:r>
            <a:endParaRPr lang="en-US" dirty="0"/>
          </a:p>
        </p:txBody>
      </p:sp>
      <p:pic>
        <p:nvPicPr>
          <p:cNvPr id="5" name="Picture 8" descr="img014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02830" y="1770063"/>
            <a:ext cx="3363215" cy="452596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1,000 farmers and working class </a:t>
            </a:r>
            <a:r>
              <a:rPr lang="en-US" dirty="0" smtClean="0"/>
              <a:t>men marched </a:t>
            </a:r>
            <a:endParaRPr lang="en-US" dirty="0"/>
          </a:p>
          <a:p>
            <a:r>
              <a:rPr lang="en-US" dirty="0" smtClean="0"/>
              <a:t>Towards  Boston</a:t>
            </a:r>
            <a:endParaRPr lang="en-US" dirty="0"/>
          </a:p>
          <a:p>
            <a:r>
              <a:rPr lang="en-US" dirty="0"/>
              <a:t>Governor of Massachusetts </a:t>
            </a:r>
            <a:r>
              <a:rPr lang="en-US" dirty="0" smtClean="0"/>
              <a:t>asked continental </a:t>
            </a:r>
            <a:r>
              <a:rPr lang="en-US" dirty="0"/>
              <a:t>congress to send troops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Response of Continental Congress: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Troops???What troops???</a:t>
            </a:r>
          </a:p>
          <a:p>
            <a:r>
              <a:rPr lang="en-US" dirty="0" smtClean="0"/>
              <a:t>No national army!!!</a:t>
            </a:r>
          </a:p>
          <a:p>
            <a:endParaRPr lang="en-US" dirty="0"/>
          </a:p>
        </p:txBody>
      </p:sp>
      <p:pic>
        <p:nvPicPr>
          <p:cNvPr id="6" name="Picture 4" descr="MCj043468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971800"/>
            <a:ext cx="299827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Shay’s Troops eventually …</a:t>
            </a:r>
            <a:endParaRPr lang="en-US" dirty="0"/>
          </a:p>
        </p:txBody>
      </p:sp>
      <p:pic>
        <p:nvPicPr>
          <p:cNvPr id="6" name="Picture 7" descr="073_shays_rebellion_260x195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2000" y="1447800"/>
            <a:ext cx="3429000" cy="41910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Disintegrated</a:t>
            </a:r>
            <a:endParaRPr lang="en-US" dirty="0"/>
          </a:p>
          <a:p>
            <a:r>
              <a:rPr lang="en-US" dirty="0"/>
              <a:t>Some captured &amp; punished</a:t>
            </a:r>
          </a:p>
          <a:p>
            <a:r>
              <a:rPr lang="en-US" dirty="0"/>
              <a:t>Shays eventually pardoned </a:t>
            </a:r>
          </a:p>
          <a:p>
            <a:r>
              <a:rPr lang="en-US" dirty="0" smtClean="0"/>
              <a:t>died </a:t>
            </a:r>
            <a:r>
              <a:rPr lang="en-US" dirty="0"/>
              <a:t>in poverty 1788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Ordinance 1785</a:t>
            </a:r>
            <a:endParaRPr lang="en-US" dirty="0"/>
          </a:p>
        </p:txBody>
      </p:sp>
      <p:pic>
        <p:nvPicPr>
          <p:cNvPr id="5" name="Picture 2" descr="http://en.academic.ru/pictures/enwiki/84/Theoreticaltownshipmap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5138" y="1847893"/>
            <a:ext cx="4038600" cy="437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Meant to establish “townships” six miles square as basic unit of settlement.</a:t>
            </a:r>
          </a:p>
          <a:p>
            <a:r>
              <a:rPr lang="en-US" dirty="0" smtClean="0"/>
              <a:t>“Land division”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Northwest Ordinance 1787</a:t>
            </a:r>
            <a:endParaRPr lang="en-US" dirty="0"/>
          </a:p>
        </p:txBody>
      </p:sp>
      <p:pic>
        <p:nvPicPr>
          <p:cNvPr id="5" name="Picture 2" descr="http://www.wfu.edu/~zulick/340/maps/usamapNWT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Steps for Statehood:</a:t>
            </a:r>
          </a:p>
          <a:p>
            <a:r>
              <a:rPr lang="en-US" dirty="0"/>
              <a:t>1. Congress appoints territorial Governor</a:t>
            </a:r>
          </a:p>
          <a:p>
            <a:r>
              <a:rPr lang="en-US" dirty="0"/>
              <a:t>2. 5,000 males can approve temporary constitution</a:t>
            </a:r>
          </a:p>
          <a:p>
            <a:r>
              <a:rPr lang="en-US" dirty="0"/>
              <a:t>3. Total Population of 60,000 can apply for statehood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Wide Latin" pitchFamily="18" charset="0"/>
              </a:rPr>
              <a:t>The Creation of the U.S. Constitution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 9</a:t>
            </a:r>
            <a:endParaRPr lang="en-US" dirty="0"/>
          </a:p>
        </p:txBody>
      </p:sp>
      <p:pic>
        <p:nvPicPr>
          <p:cNvPr id="8" name="Picture 6" descr="MCj014951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00200"/>
            <a:ext cx="6477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Constitutional Convention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Convened  May, 1787</a:t>
            </a:r>
          </a:p>
          <a:p>
            <a:r>
              <a:rPr lang="en-US" dirty="0" smtClean="0"/>
              <a:t>Every state </a:t>
            </a:r>
            <a:r>
              <a:rPr lang="en-US" b="1" u="sng" dirty="0" smtClean="0"/>
              <a:t>except</a:t>
            </a:r>
            <a:r>
              <a:rPr lang="en-US" dirty="0" smtClean="0"/>
              <a:t> Rhode Island sent delegates</a:t>
            </a:r>
          </a:p>
          <a:p>
            <a:r>
              <a:rPr lang="en-US" dirty="0" smtClean="0"/>
              <a:t>Independence Hall in Philadelphia</a:t>
            </a:r>
          </a:p>
          <a:p>
            <a:endParaRPr lang="en-US" dirty="0"/>
          </a:p>
        </p:txBody>
      </p:sp>
      <p:pic>
        <p:nvPicPr>
          <p:cNvPr id="4" name="Picture 5" descr="fa76af1e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343400"/>
            <a:ext cx="19812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the </a:t>
            </a:r>
            <a:r>
              <a:rPr lang="en-US" i="1" dirty="0" smtClean="0"/>
              <a:t>“Framers</a:t>
            </a:r>
            <a:r>
              <a:rPr lang="en-US" dirty="0" smtClean="0"/>
              <a:t>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Framers of the constitution  are the delegates who wrote it. </a:t>
            </a:r>
          </a:p>
          <a:p>
            <a:endParaRPr lang="en-US" dirty="0"/>
          </a:p>
        </p:txBody>
      </p:sp>
      <p:pic>
        <p:nvPicPr>
          <p:cNvPr id="4" name="Picture 5" descr="3440_history_cart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971800"/>
            <a:ext cx="3560496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photo-we-the-people-american-constitutio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048000"/>
            <a:ext cx="2895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 the Delegates…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55 delegates</a:t>
            </a:r>
            <a:r>
              <a:rPr lang="en-US" u="sng" dirty="0" smtClean="0"/>
              <a:t> </a:t>
            </a:r>
            <a:r>
              <a:rPr lang="en-US" dirty="0" smtClean="0"/>
              <a:t>in all</a:t>
            </a:r>
          </a:p>
          <a:p>
            <a:r>
              <a:rPr lang="en-US" dirty="0" smtClean="0"/>
              <a:t>Average age: 42</a:t>
            </a:r>
          </a:p>
          <a:p>
            <a:r>
              <a:rPr lang="en-US" dirty="0" smtClean="0"/>
              <a:t>Oldest : Benjamin Franklin , 81</a:t>
            </a:r>
          </a:p>
          <a:p>
            <a:r>
              <a:rPr lang="en-US" dirty="0" smtClean="0"/>
              <a:t>Youngest : Jonathan Dayton, 27</a:t>
            </a:r>
          </a:p>
          <a:p>
            <a:r>
              <a:rPr lang="en-US" dirty="0" smtClean="0"/>
              <a:t>Favored A “representative democracy”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7" descr="signer_jonathan_dayt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1" y="4747052"/>
            <a:ext cx="1752600" cy="180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ben_frankli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4724400"/>
            <a:ext cx="1752600" cy="172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 the Delegates…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31 / 55 college educated</a:t>
            </a:r>
          </a:p>
          <a:p>
            <a:r>
              <a:rPr lang="en-US" dirty="0" smtClean="0"/>
              <a:t>19  / 55 slave owners</a:t>
            </a:r>
          </a:p>
          <a:p>
            <a:r>
              <a:rPr lang="en-US" dirty="0" smtClean="0"/>
              <a:t>31 / 55 Lawyers</a:t>
            </a:r>
          </a:p>
          <a:p>
            <a:r>
              <a:rPr lang="en-US" dirty="0" smtClean="0"/>
              <a:t>Only 30 out 55 participate regularly</a:t>
            </a:r>
          </a:p>
          <a:p>
            <a:r>
              <a:rPr lang="en-US" dirty="0" smtClean="0"/>
              <a:t>None represented the poor</a:t>
            </a:r>
          </a:p>
          <a:p>
            <a:endParaRPr lang="en-US" dirty="0"/>
          </a:p>
        </p:txBody>
      </p:sp>
      <p:pic>
        <p:nvPicPr>
          <p:cNvPr id="4" name="Picture 4" descr="MCj015001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572000"/>
            <a:ext cx="268044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Debatable ISSUES…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Representation in Congress</a:t>
            </a:r>
          </a:p>
          <a:p>
            <a:r>
              <a:rPr lang="en-US" dirty="0" smtClean="0"/>
              <a:t>2. Slavery</a:t>
            </a:r>
          </a:p>
          <a:p>
            <a:r>
              <a:rPr lang="en-US" dirty="0" smtClean="0"/>
              <a:t>3. Who can vote?</a:t>
            </a:r>
          </a:p>
          <a:p>
            <a:r>
              <a:rPr lang="en-US" dirty="0" smtClean="0"/>
              <a:t>4. Economic Interests</a:t>
            </a:r>
          </a:p>
          <a:p>
            <a:r>
              <a:rPr lang="en-US" dirty="0" smtClean="0"/>
              <a:t>5. Individual Rights</a:t>
            </a:r>
          </a:p>
          <a:p>
            <a:endParaRPr lang="en-US" dirty="0"/>
          </a:p>
        </p:txBody>
      </p:sp>
      <p:pic>
        <p:nvPicPr>
          <p:cNvPr id="4" name="Picture 10" descr="MMj0174020000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819400"/>
            <a:ext cx="26765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The Virginia Plan : </a:t>
            </a:r>
            <a:r>
              <a:rPr lang="en-US" dirty="0" smtClean="0"/>
              <a:t>Strong national government divided into: legislative, executive, judicial</a:t>
            </a:r>
          </a:p>
          <a:p>
            <a:r>
              <a:rPr lang="en-US" dirty="0" smtClean="0"/>
              <a:t>James Madison</a:t>
            </a:r>
          </a:p>
          <a:p>
            <a:r>
              <a:rPr lang="en-US" dirty="0" smtClean="0"/>
              <a:t>1. national legislature has supreme powers</a:t>
            </a:r>
          </a:p>
          <a:p>
            <a:r>
              <a:rPr lang="en-US" dirty="0" smtClean="0"/>
              <a:t>2. 1 house of legislature elected by people.</a:t>
            </a:r>
          </a:p>
          <a:p>
            <a:r>
              <a:rPr lang="en-US" dirty="0" smtClean="0"/>
              <a:t>3. bicameral  legislature</a:t>
            </a:r>
          </a:p>
          <a:p>
            <a:endParaRPr lang="en-US" dirty="0"/>
          </a:p>
        </p:txBody>
      </p:sp>
      <p:pic>
        <p:nvPicPr>
          <p:cNvPr id="4" name="Picture 5" descr="virginiapla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5257800"/>
            <a:ext cx="2362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u="sng" dirty="0" smtClean="0"/>
              <a:t>The New Jersey Plan:  </a:t>
            </a:r>
            <a:r>
              <a:rPr lang="en-US" dirty="0" smtClean="0"/>
              <a:t>Weak national government</a:t>
            </a:r>
          </a:p>
          <a:p>
            <a:r>
              <a:rPr lang="en-US" dirty="0" smtClean="0"/>
              <a:t>William Paterson</a:t>
            </a:r>
          </a:p>
          <a:p>
            <a:r>
              <a:rPr lang="en-US" dirty="0" smtClean="0"/>
              <a:t>1. Single chamber congress</a:t>
            </a:r>
          </a:p>
          <a:p>
            <a:r>
              <a:rPr lang="en-US" dirty="0" smtClean="0"/>
              <a:t>2. Each state has an equal vote</a:t>
            </a:r>
          </a:p>
          <a:p>
            <a:endParaRPr lang="en-US" dirty="0"/>
          </a:p>
        </p:txBody>
      </p:sp>
      <p:pic>
        <p:nvPicPr>
          <p:cNvPr id="4" name="Picture 5" descr="robert-patterson-sunglass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5181600"/>
            <a:ext cx="12382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Compromises- 1787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1. The </a:t>
            </a:r>
            <a:r>
              <a:rPr lang="en-US" b="1" u="sng" dirty="0" smtClean="0"/>
              <a:t>Great Compromise:</a:t>
            </a:r>
          </a:p>
          <a:p>
            <a:r>
              <a:rPr lang="en-US" dirty="0" smtClean="0"/>
              <a:t>Equal representation in the </a:t>
            </a:r>
            <a:r>
              <a:rPr lang="en-US" b="1" dirty="0" smtClean="0"/>
              <a:t>Senate (</a:t>
            </a:r>
            <a:r>
              <a:rPr lang="en-US" dirty="0" smtClean="0"/>
              <a:t>2)</a:t>
            </a:r>
          </a:p>
          <a:p>
            <a:r>
              <a:rPr lang="en-US" dirty="0" smtClean="0"/>
              <a:t>Representation based on Population in</a:t>
            </a:r>
          </a:p>
          <a:p>
            <a:pPr>
              <a:buNone/>
            </a:pPr>
            <a:r>
              <a:rPr lang="en-US" b="1" dirty="0" smtClean="0"/>
              <a:t>   House of Representatives</a:t>
            </a:r>
          </a:p>
        </p:txBody>
      </p:sp>
      <p:pic>
        <p:nvPicPr>
          <p:cNvPr id="4" name="Picture 4" descr="MCj041346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657600"/>
            <a:ext cx="2219325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Compromises 1787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2.  </a:t>
            </a:r>
            <a:r>
              <a:rPr lang="en-US" b="1" u="sng" dirty="0" smtClean="0"/>
              <a:t>3/5’s</a:t>
            </a:r>
            <a:r>
              <a:rPr lang="en-US" dirty="0" smtClean="0"/>
              <a:t> </a:t>
            </a:r>
            <a:r>
              <a:rPr lang="en-US" b="1" u="sng" dirty="0" smtClean="0"/>
              <a:t>Compromise:</a:t>
            </a:r>
          </a:p>
          <a:p>
            <a:r>
              <a:rPr lang="en-US" dirty="0" smtClean="0"/>
              <a:t>Free states vs. slave states</a:t>
            </a:r>
          </a:p>
          <a:p>
            <a:r>
              <a:rPr lang="en-US" dirty="0" smtClean="0"/>
              <a:t>Counts 5 slaves as 3 people </a:t>
            </a:r>
          </a:p>
          <a:p>
            <a:r>
              <a:rPr lang="en-US" dirty="0" smtClean="0"/>
              <a:t>When determining each state’s representation in House of Reps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Executive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the President…</a:t>
            </a:r>
          </a:p>
          <a:p>
            <a:r>
              <a:rPr lang="en-US" dirty="0" smtClean="0"/>
              <a:t>1. be elected by congress ?</a:t>
            </a:r>
          </a:p>
          <a:p>
            <a:r>
              <a:rPr lang="en-US" dirty="0" smtClean="0"/>
              <a:t>2.be elected by state governors ?</a:t>
            </a:r>
          </a:p>
          <a:p>
            <a:r>
              <a:rPr lang="en-US" dirty="0" smtClean="0"/>
              <a:t>3. be paid $100,000 ?</a:t>
            </a:r>
          </a:p>
          <a:p>
            <a:r>
              <a:rPr lang="en-US" dirty="0" smtClean="0"/>
              <a:t>4. be elected by the people ?</a:t>
            </a:r>
          </a:p>
          <a:p>
            <a:endParaRPr lang="en-US" dirty="0"/>
          </a:p>
        </p:txBody>
      </p:sp>
      <p:pic>
        <p:nvPicPr>
          <p:cNvPr id="4" name="Picture 4" descr="MPj030964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724400"/>
            <a:ext cx="36576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Indirect Vote for President:</a:t>
            </a:r>
          </a:p>
          <a:p>
            <a:r>
              <a:rPr lang="en-US" dirty="0" smtClean="0"/>
              <a:t>State electors (electoral college)</a:t>
            </a:r>
          </a:p>
        </p:txBody>
      </p:sp>
      <p:pic>
        <p:nvPicPr>
          <p:cNvPr id="4" name="Picture 4" descr="MCj039713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657600"/>
            <a:ext cx="334131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Draft Of Constitution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Presented </a:t>
            </a:r>
            <a:r>
              <a:rPr lang="en-US" dirty="0" smtClean="0"/>
              <a:t>Sept. 17, 1787</a:t>
            </a:r>
          </a:p>
        </p:txBody>
      </p:sp>
      <p:pic>
        <p:nvPicPr>
          <p:cNvPr id="4" name="Picture 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905000" y="2438400"/>
            <a:ext cx="2835519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Powers</a:t>
            </a:r>
            <a:endParaRPr lang="en-US" dirty="0"/>
          </a:p>
        </p:txBody>
      </p:sp>
      <p:pic>
        <p:nvPicPr>
          <p:cNvPr id="4" name="Picture 6" descr="ChksBalnce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5138" y="2156523"/>
            <a:ext cx="4038600" cy="375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u="sng" dirty="0"/>
              <a:t>National Government</a:t>
            </a:r>
            <a:r>
              <a:rPr lang="en-US" dirty="0"/>
              <a:t>:</a:t>
            </a:r>
          </a:p>
          <a:p>
            <a:r>
              <a:rPr lang="en-US" dirty="0"/>
              <a:t>1. </a:t>
            </a:r>
            <a:r>
              <a:rPr lang="en-US" b="1" i="1" dirty="0"/>
              <a:t>Executive Branch </a:t>
            </a:r>
            <a:r>
              <a:rPr lang="en-US" dirty="0"/>
              <a:t>(President)</a:t>
            </a:r>
          </a:p>
          <a:p>
            <a:r>
              <a:rPr lang="en-US" dirty="0"/>
              <a:t>2. </a:t>
            </a:r>
            <a:r>
              <a:rPr lang="en-US" b="1" i="1" dirty="0"/>
              <a:t>Legislative Branch </a:t>
            </a:r>
            <a:r>
              <a:rPr lang="en-US" dirty="0"/>
              <a:t>(Congress)</a:t>
            </a:r>
          </a:p>
          <a:p>
            <a:r>
              <a:rPr lang="en-US" dirty="0"/>
              <a:t>3. </a:t>
            </a:r>
            <a:r>
              <a:rPr lang="en-US" b="1" i="1" dirty="0"/>
              <a:t>Judicial </a:t>
            </a:r>
            <a:r>
              <a:rPr lang="en-US" b="1" i="1" dirty="0" smtClean="0"/>
              <a:t>Branch </a:t>
            </a:r>
            <a:r>
              <a:rPr lang="en-US" dirty="0" smtClean="0"/>
              <a:t>(Supreme Court)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Branches of Government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1. Legislative:</a:t>
            </a:r>
            <a:r>
              <a:rPr lang="en-US" dirty="0" smtClean="0"/>
              <a:t> House of Reps + Senate  (Congress) </a:t>
            </a:r>
          </a:p>
          <a:p>
            <a:r>
              <a:rPr lang="en-US" dirty="0" smtClean="0"/>
              <a:t>make laws </a:t>
            </a:r>
          </a:p>
          <a:p>
            <a:r>
              <a:rPr lang="en-US" dirty="0" smtClean="0"/>
              <a:t>may override Presidential Veto</a:t>
            </a:r>
          </a:p>
          <a:p>
            <a:r>
              <a:rPr lang="en-US" dirty="0" smtClean="0"/>
              <a:t> confirms Presidential appointments and treaties</a:t>
            </a:r>
          </a:p>
          <a:p>
            <a:endParaRPr lang="en-US" dirty="0"/>
          </a:p>
        </p:txBody>
      </p:sp>
      <p:pic>
        <p:nvPicPr>
          <p:cNvPr id="6" name="Picture 4" descr="MCSY01004A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4876800"/>
            <a:ext cx="16002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Branches of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2. Executive:</a:t>
            </a:r>
            <a:r>
              <a:rPr lang="en-US" dirty="0" smtClean="0"/>
              <a:t> President …</a:t>
            </a:r>
          </a:p>
          <a:p>
            <a:r>
              <a:rPr lang="en-US" dirty="0" smtClean="0"/>
              <a:t>enforces laws </a:t>
            </a:r>
          </a:p>
          <a:p>
            <a:r>
              <a:rPr lang="en-US" dirty="0" smtClean="0"/>
              <a:t>conducts foreign policy,</a:t>
            </a:r>
          </a:p>
          <a:p>
            <a:r>
              <a:rPr lang="en-US" dirty="0" smtClean="0"/>
              <a:t>negotiates treaties</a:t>
            </a:r>
          </a:p>
          <a:p>
            <a:r>
              <a:rPr lang="en-US" dirty="0" smtClean="0"/>
              <a:t>Commander in Chief of army</a:t>
            </a:r>
          </a:p>
          <a:p>
            <a:r>
              <a:rPr lang="en-US" dirty="0" smtClean="0"/>
              <a:t>Appoints judges, and members of executive branch</a:t>
            </a:r>
            <a:endParaRPr lang="en-US" b="1" u="sng" dirty="0" smtClean="0"/>
          </a:p>
          <a:p>
            <a:endParaRPr lang="en-US" dirty="0"/>
          </a:p>
        </p:txBody>
      </p:sp>
      <p:pic>
        <p:nvPicPr>
          <p:cNvPr id="4" name="Picture 4" descr="MCj023107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524000"/>
            <a:ext cx="226612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Branches of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3. </a:t>
            </a:r>
            <a:r>
              <a:rPr lang="en-US" b="1" u="sng" dirty="0" smtClean="0"/>
              <a:t>Judicial:</a:t>
            </a:r>
            <a:r>
              <a:rPr lang="en-US" dirty="0" smtClean="0"/>
              <a:t> Supreme Court interprets constitution, &amp; the constitutionality of laws</a:t>
            </a:r>
          </a:p>
          <a:p>
            <a:r>
              <a:rPr lang="en-US" b="1" i="1" dirty="0" smtClean="0"/>
              <a:t>“supremacy clause</a:t>
            </a:r>
            <a:r>
              <a:rPr lang="en-US" dirty="0" smtClean="0"/>
              <a:t>” – article 6 of the constitution </a:t>
            </a:r>
            <a:r>
              <a:rPr lang="en-US" i="1" dirty="0" smtClean="0"/>
              <a:t>the constitution is the supreme law of the land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4" name="Picture 4" descr="MCj015001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038600"/>
            <a:ext cx="426347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 and Balances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Prevents any one branch from dominating the other</a:t>
            </a:r>
          </a:p>
          <a:p>
            <a:endParaRPr lang="en-US" dirty="0"/>
          </a:p>
        </p:txBody>
      </p:sp>
      <p:pic>
        <p:nvPicPr>
          <p:cNvPr id="4" name="Picture 5" descr="ChksBal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971800"/>
            <a:ext cx="471487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Ratification 1787-1788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Constitution needed  approval of  9/13 colonies </a:t>
            </a:r>
          </a:p>
          <a:p>
            <a:endParaRPr lang="en-US" dirty="0"/>
          </a:p>
        </p:txBody>
      </p:sp>
      <p:pic>
        <p:nvPicPr>
          <p:cNvPr id="5" name="Picture 5" descr="ist500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34608" y="1770063"/>
            <a:ext cx="268165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MCj044188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581400"/>
            <a:ext cx="254016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Arguments “for”, and “against”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u="sng" dirty="0" smtClean="0"/>
              <a:t>Federalists</a:t>
            </a:r>
          </a:p>
          <a:p>
            <a:r>
              <a:rPr lang="en-US" b="1" dirty="0" smtClean="0"/>
              <a:t>Favor</a:t>
            </a:r>
            <a:r>
              <a:rPr lang="en-US" dirty="0" smtClean="0"/>
              <a:t> Constitution</a:t>
            </a:r>
          </a:p>
          <a:p>
            <a:r>
              <a:rPr lang="en-US" dirty="0" smtClean="0"/>
              <a:t>Strong national government</a:t>
            </a:r>
          </a:p>
          <a:p>
            <a:endParaRPr lang="en-US" dirty="0" smtClean="0"/>
          </a:p>
          <a:p>
            <a:endParaRPr lang="en-US" b="1" i="1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u="sng" dirty="0" smtClean="0"/>
              <a:t>Anti-federalists</a:t>
            </a:r>
          </a:p>
          <a:p>
            <a:r>
              <a:rPr lang="en-US" b="1" dirty="0" smtClean="0"/>
              <a:t>Against</a:t>
            </a:r>
            <a:r>
              <a:rPr lang="en-US" dirty="0" smtClean="0"/>
              <a:t> Constitution</a:t>
            </a:r>
          </a:p>
          <a:p>
            <a:r>
              <a:rPr lang="en-US" dirty="0" smtClean="0"/>
              <a:t>Favor  Strong States rights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5" name="Picture 8" descr="MCj044132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1148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MCj0097899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343400"/>
            <a:ext cx="171132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The Federalist Papers </a:t>
            </a:r>
            <a:r>
              <a:rPr lang="en-US" dirty="0" smtClean="0"/>
              <a:t> -1787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85 Essays arguing for Constitution</a:t>
            </a:r>
          </a:p>
          <a:p>
            <a:r>
              <a:rPr lang="en-US" sz="3200" b="1" dirty="0" smtClean="0"/>
              <a:t>By: </a:t>
            </a:r>
            <a:r>
              <a:rPr lang="en-US" sz="3200" dirty="0" smtClean="0">
                <a:solidFill>
                  <a:srgbClr val="FF0000"/>
                </a:solidFill>
              </a:rPr>
              <a:t>A</a:t>
            </a:r>
            <a:r>
              <a:rPr lang="en-US" sz="3200" dirty="0" smtClean="0"/>
              <a:t>lexander Hamilton, John </a:t>
            </a:r>
            <a:r>
              <a:rPr lang="en-US" sz="3200" dirty="0" smtClean="0">
                <a:solidFill>
                  <a:srgbClr val="FF0000"/>
                </a:solidFill>
              </a:rPr>
              <a:t>Jay</a:t>
            </a:r>
            <a:r>
              <a:rPr lang="en-US" sz="3200" dirty="0" smtClean="0"/>
              <a:t>, </a:t>
            </a:r>
            <a:r>
              <a:rPr lang="en-US" sz="3200" dirty="0" smtClean="0">
                <a:solidFill>
                  <a:srgbClr val="FF0000"/>
                </a:solidFill>
              </a:rPr>
              <a:t>Jam</a:t>
            </a:r>
            <a:r>
              <a:rPr lang="en-US" sz="3200" dirty="0" smtClean="0"/>
              <a:t>es Madison (</a:t>
            </a:r>
            <a:r>
              <a:rPr lang="en-US" sz="3200" b="1" dirty="0" smtClean="0"/>
              <a:t>A. JAY JAM!)</a:t>
            </a:r>
          </a:p>
          <a:p>
            <a:endParaRPr lang="en-US" dirty="0"/>
          </a:p>
        </p:txBody>
      </p:sp>
      <p:pic>
        <p:nvPicPr>
          <p:cNvPr id="6" name="Picture 5" descr="389px-an_advertisement_of_the_federalist_-_project_gutenberg_etext_1696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810000"/>
            <a:ext cx="2590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Cj029356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373380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Federal Constitution Ratified June 21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, 1788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state (New Hampshire) approved</a:t>
            </a:r>
          </a:p>
          <a:p>
            <a:endParaRPr lang="en-US" dirty="0" smtClean="0"/>
          </a:p>
          <a:p>
            <a:r>
              <a:rPr lang="en-US" u="sng" dirty="0" smtClean="0"/>
              <a:t>The Presidency: </a:t>
            </a:r>
            <a:r>
              <a:rPr lang="en-US" dirty="0" smtClean="0"/>
              <a:t>Each state chose electors</a:t>
            </a:r>
          </a:p>
          <a:p>
            <a:r>
              <a:rPr lang="en-US" dirty="0" smtClean="0"/>
              <a:t>Electors voted for 2 men (Feb. 1789)</a:t>
            </a:r>
          </a:p>
          <a:p>
            <a:r>
              <a:rPr lang="en-US" dirty="0" smtClean="0"/>
              <a:t>Majority votes won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5" descr="MCj0149511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600200"/>
            <a:ext cx="3143061" cy="212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MCj033924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4114800"/>
            <a:ext cx="25098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Finally, A President!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828800"/>
            <a:ext cx="4038600" cy="4068763"/>
          </a:xfrm>
        </p:spPr>
        <p:txBody>
          <a:bodyPr/>
          <a:lstStyle/>
          <a:p>
            <a:r>
              <a:rPr lang="en-US" dirty="0" smtClean="0"/>
              <a:t>George Washington declared Winner -April, 1789</a:t>
            </a:r>
          </a:p>
          <a:p>
            <a:r>
              <a:rPr lang="en-US" dirty="0" smtClean="0"/>
              <a:t>John Adams (runner up) declared Vice President</a:t>
            </a:r>
          </a:p>
          <a:p>
            <a:endParaRPr lang="en-US" dirty="0"/>
          </a:p>
        </p:txBody>
      </p:sp>
      <p:pic>
        <p:nvPicPr>
          <p:cNvPr id="5" name="Content Placeholder 4" descr="MCj0397921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295400"/>
            <a:ext cx="229983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MCj0097633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4267200"/>
            <a:ext cx="1906375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Bill of Rights, 1791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b="1" dirty="0" smtClean="0"/>
              <a:t>10 amendments</a:t>
            </a:r>
            <a:r>
              <a:rPr lang="en-US" dirty="0" smtClean="0"/>
              <a:t> to constitution</a:t>
            </a:r>
          </a:p>
          <a:p>
            <a:r>
              <a:rPr lang="en-US" dirty="0" smtClean="0"/>
              <a:t>Guarantee of people’s liberties</a:t>
            </a:r>
          </a:p>
          <a:p>
            <a:endParaRPr lang="en-US" dirty="0"/>
          </a:p>
        </p:txBody>
      </p:sp>
      <p:pic>
        <p:nvPicPr>
          <p:cNvPr id="5" name="Content Placeholder 4" descr="MPj0341775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752600"/>
            <a:ext cx="3657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53</TotalTime>
  <Words>985</Words>
  <Application>Microsoft Office PowerPoint</Application>
  <PresentationFormat>On-screen Show (4:3)</PresentationFormat>
  <Paragraphs>171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Metro</vt:lpstr>
      <vt:lpstr>The Confederation &amp; the Constitution , 1781-1790</vt:lpstr>
      <vt:lpstr>Constitutional Convention &amp; The “ Real Revolution”</vt:lpstr>
      <vt:lpstr>“The Real Revolution…”</vt:lpstr>
      <vt:lpstr>Defining “Democracy”</vt:lpstr>
      <vt:lpstr>“Direct Democracy”</vt:lpstr>
      <vt:lpstr>“Representative Democracy”</vt:lpstr>
      <vt:lpstr>What is a “Republic”??</vt:lpstr>
      <vt:lpstr>Republicanism &amp; Civic Duty</vt:lpstr>
      <vt:lpstr>Articles of Confederation (1781)</vt:lpstr>
      <vt:lpstr>The Articles of Confederation…</vt:lpstr>
      <vt:lpstr>Weaknesses of the Articles of Confederation</vt:lpstr>
      <vt:lpstr>Congress could ONLY…</vt:lpstr>
      <vt:lpstr>Shay’s Rebellion, January 1787 </vt:lpstr>
      <vt:lpstr>Shays led…</vt:lpstr>
      <vt:lpstr>Response of Continental Congress:</vt:lpstr>
      <vt:lpstr>Shay’s Troops eventually …</vt:lpstr>
      <vt:lpstr>Land Ordinance 1785</vt:lpstr>
      <vt:lpstr>Northwest Ordinance 1787</vt:lpstr>
      <vt:lpstr>The Creation of the U.S. Constitution</vt:lpstr>
      <vt:lpstr>Constitutional Convention</vt:lpstr>
      <vt:lpstr>Who are the “Framers”?</vt:lpstr>
      <vt:lpstr>Meet the Delegates…</vt:lpstr>
      <vt:lpstr>Meet the Delegates…</vt:lpstr>
      <vt:lpstr>Debatable ISSUES…</vt:lpstr>
      <vt:lpstr>Proposal #1</vt:lpstr>
      <vt:lpstr>Proposal #2</vt:lpstr>
      <vt:lpstr>Compromises- 1787</vt:lpstr>
      <vt:lpstr>Compromises 1787</vt:lpstr>
      <vt:lpstr>The Executive Office</vt:lpstr>
      <vt:lpstr>Resolution</vt:lpstr>
      <vt:lpstr>Final Draft Of Constitution </vt:lpstr>
      <vt:lpstr>Separation of Powers</vt:lpstr>
      <vt:lpstr>Branches of Government</vt:lpstr>
      <vt:lpstr>Branches of Government</vt:lpstr>
      <vt:lpstr>Branches of Government</vt:lpstr>
      <vt:lpstr>Checks and Balances</vt:lpstr>
      <vt:lpstr>Ratification 1787-1788</vt:lpstr>
      <vt:lpstr>Arguments “for”, and “against”</vt:lpstr>
      <vt:lpstr>The Federalist Papers  -1787</vt:lpstr>
      <vt:lpstr>Federal Constitution Ratified June 21st, 1788 </vt:lpstr>
      <vt:lpstr>Finally, A President!</vt:lpstr>
      <vt:lpstr>Bill of Rights, 1791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Confederation &amp; the Constitution , 1781-1790</dc:title>
  <dc:creator>kcenteno</dc:creator>
  <cp:lastModifiedBy>Owner</cp:lastModifiedBy>
  <cp:revision>9</cp:revision>
  <dcterms:created xsi:type="dcterms:W3CDTF">2011-10-19T18:39:30Z</dcterms:created>
  <dcterms:modified xsi:type="dcterms:W3CDTF">2011-10-20T20:25:57Z</dcterms:modified>
</cp:coreProperties>
</file>