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7" r:id="rId22"/>
    <p:sldId id="296" r:id="rId23"/>
    <p:sldId id="278" r:id="rId24"/>
    <p:sldId id="279" r:id="rId25"/>
    <p:sldId id="280" r:id="rId26"/>
    <p:sldId id="281" r:id="rId27"/>
    <p:sldId id="287" r:id="rId28"/>
    <p:sldId id="292" r:id="rId29"/>
    <p:sldId id="290" r:id="rId30"/>
    <p:sldId id="282" r:id="rId31"/>
    <p:sldId id="283" r:id="rId32"/>
    <p:sldId id="284" r:id="rId33"/>
    <p:sldId id="285" r:id="rId34"/>
    <p:sldId id="286" r:id="rId35"/>
    <p:sldId id="297" r:id="rId3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34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9B2FEFA-740B-41E3-A525-C3176111B3E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1D45AE5-4504-4523-B36C-6C825FED7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44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educational+institutions&amp;source=images&amp;cd=&amp;cad=rja&amp;docid=6uzrxQFEiZmI9M&amp;tbnid=rdx0iToFprdE5M:&amp;ved=0CAUQjRw&amp;url=http://articles.economictimes.indiatimes.com/2012-07-22/news/32788503_1_indian-institute-qs-asian-university-global-rankings&amp;ei=FMI2UfO3MY_aqQGJ6YD4CA&amp;bvm=bv.43287494,d.aWc&amp;psig=AFQjCNHw9b7Dbblqie7Jhl-eXRdmpJeWkA&amp;ust=1362629474296425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choices&amp;source=images&amp;cd=&amp;cad=rja&amp;docid=zFa2GQEgYf8bkM&amp;tbnid=fopP-sQDSpW-5M:&amp;ved=0CAUQjRw&amp;url=http://kaplanmobray.com/10-for-the-road-making-powerful-choices-in-the-new-year/&amp;ei=au03UdbIJ6GFyQHp0YDABw&amp;bvm=bv.43287494,d.aWc&amp;psig=AFQjCNHsJVQ_aEX-VIwZYmHj3vQiU25eoQ&amp;ust=1362706140725246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tropical+rainforest&amp;source=images&amp;cd=&amp;cad=rja&amp;docid=UzsQFSYlOl5eVM&amp;tbnid=HvHfQAnwfie3ZM:&amp;ved=0CAUQjRw&amp;url=http://www.smscs.com/photo/rainforest_monkeys_desktop_wallpaper.html&amp;ei=c-43Ub-BDcrQyAGd3YHQBg&amp;bvm=bv.43287494,d.aWc&amp;psig=AFQjCNF2rKa6hoXXHPIv-HI6cDJ6YjaDJw&amp;ust=1362706396390669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does+it+make+sense&amp;source=images&amp;cd=&amp;cad=rja&amp;docid=PFCynrUsYUpbqM&amp;tbnid=eAqf-0WarTsOUM:&amp;ved=0CAUQjRw&amp;url=http://www.behance.net/gallery/Does-that-make-sense/4651519&amp;ei=4_A3UefeNfKDyAG4oIC4Bg&amp;bvm=bv.43287494,d.aWc&amp;psig=AFQjCNGB6UwlW34-9645tBlR-N5s3ABmug&amp;ust=1362707014999703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change+direction&amp;source=images&amp;cd=&amp;cad=rja&amp;docid=zeyroOqnhMsJIM&amp;tbnid=JpGdujEiH7WUvM:&amp;ved=0CAUQjRw&amp;url=http://www.thechangeblog.com/changing-direction-later-in-life/&amp;ei=Cvg3UZjPKer4yQHWjoGIBg&amp;bvm=bv.43287494,d.aWc&amp;psig=AFQjCNEkBzWcnEXNvtVBGyib-BvIWh-VZw&amp;ust=1362708860845380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om/url?sa=i&amp;rct=j&amp;q=neutral+face&amp;source=images&amp;cd=&amp;cad=rja&amp;docid=Ifkk0rJz-glMUM&amp;tbnid=vtGnlm1jLrNblM:&amp;ved=0CAUQjRw&amp;url=http%3A%2F%2Fwww.peterdaviespr.co.uk%2Fblog%2F&amp;ei=cVM5UYTeK-OEygG29IG4AQ&amp;bvm=bv.43287494,d.aWc&amp;psig=AFQjCNHtagPaIvK9HqHZPNQDQ4UIZy8rcg&amp;ust=136279779878596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angry+face&amp;source=images&amp;cd=&amp;cad=rja&amp;docid=s1pc3PAgjnGQ1M&amp;tbnid=DKxX_jNz6_-C3M:&amp;ved=0CAUQjRw&amp;url=http%3A%2F%2Fbodylanguagetechniques.blogspot.com%2F2011%2F05%2Fanger-body-language.html&amp;ei=61M5UZCUBsfBygGczoHoCQ&amp;bvm=bv.43287494,d.aWc&amp;psig=AFQjCNHbfVmzfydYmvME5E3XlA_trE8Y-g&amp;ust=1362797926328733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happy&amp;source=images&amp;cd=&amp;cad=rja&amp;docid=daYwOtlNshwvzM&amp;tbnid=Iwozxf1P5fkJeM:&amp;ved=0CAUQjRw&amp;url=http%3A%2F%2Fcreepypasta.wikia.com%2Fwiki%2FBe_Happy&amp;ei=olM5UfGMG4O4yQHRtoCwDg&amp;bvm=bv.43287494,d.aWc&amp;psig=AFQjCNFEN7ZA-JE7DoBkjJ3q5uwYmB0ZlA&amp;ust=136279785475354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bigger+smaller&amp;source=images&amp;cd=&amp;cad=rja&amp;docid=J-mMyo7YtzOTyM&amp;tbnid=GMF78AKbcVkR8M:&amp;ved=0CAUQjRw&amp;url=http%3A%2F%2Fwww.tower.com%2Fcurious-george-bigger-smaller-not-available-hardcover%2Fwapi%2F102020155&amp;ei=3lg5UfvaPKb_ygGhlYCQDQ&amp;bvm=bv.43287494,d.aWc&amp;psig=AFQjCNETqucPM_jQwfdOz6zTz_pubnhoJQ&amp;ust=1362799184548858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google.com/url?sa=i&amp;rct=j&amp;q=root+words&amp;source=images&amp;cd=&amp;cad=rja&amp;docid=4JZ7yXsDwAQhWM&amp;tbnid=o3e6CTmc8CXRxM:&amp;ved=0CAUQjRw&amp;url=http%3A%2F%2Flanguagearts.pppst.com%2Frootwords.html&amp;ei=OF05UfjTMMatqAGd0YDYAg&amp;bvm=bv.43287494,d.aWc&amp;psig=AFQjCNGcyymHR427eIUNsdfd1KEXXklH1w&amp;ust=1362799885403286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root+words&amp;source=images&amp;cd=&amp;cad=rja&amp;docid=7ccaSbF1RjwBxM&amp;tbnid=AzpUZZe_godDZM:&amp;ved=0CAUQjRw&amp;url=http%3A%2F%2Fmseffie.com%2Fassignments%2Froots%2Froots.html&amp;ei=sFs5UdGZEoqWqgHpzIDYAQ&amp;bvm=bv.43287494,d.aWc&amp;psig=AFQjCNGcyymHR427eIUNsdfd1KEXXklH1w&amp;ust=136279988540328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full+of+life&amp;source=images&amp;cd=&amp;cad=rja&amp;docid=aUx54tG468Ar1M&amp;tbnid=NYdy5KE8qwRMWM:&amp;ved=0CAUQjRw&amp;url=http://www.best-family-photography-tips.com/full-of-life.html&amp;ei=sL02UeLpNsSVrAGRvoD4DA&amp;bvm=bv.43287494,d.aWc&amp;psig=AFQjCNHYe-gg95GrF86YiabQnVz4mZUSIA&amp;ust=136262836865727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lackluster&amp;source=images&amp;cd=&amp;cad=rja&amp;docid=3CdxbUuUxmshtM&amp;tbnid=U_ob5tcyTDvSFM:&amp;ved=0CAUQjRw&amp;url=http://www.opticalsloth.com/?p=7976&amp;ei=eb02UYPoMNTdqAGE8ICQAQ&amp;bvm=bv.43287494,d.aWc&amp;psig=AFQjCNF-oxjdX_jOiECizUVVwuG8FAteYg&amp;ust=13626283183994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insatiable+definition&amp;source=images&amp;cd=&amp;cad=rja&amp;docid=cn8ZEOn1PYi-EM&amp;tbnid=F8BtWvVGmJAWTM:&amp;ved=0CAUQjRw&amp;url=http://sheddinglightonthepath.blogspot.com/2012/02/study-on-gluttony.html&amp;ei=r742Uey2B5TFqQGuqICICQ&amp;bvm=bv.43287494,d.aWc&amp;psig=AFQjCNHgvaAx1r2Qz1Kgs9-UgB6logxcfA&amp;ust=136262864948265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paper+cuttings&amp;source=images&amp;cd=&amp;cad=rja&amp;docid=-EMrp2SocRPHXM&amp;tbnid=dDix4SpRRoqoAM:&amp;ved=0CAUQjRw&amp;url=http://trudykauffman.papercutters.info/&amp;ei=E782UayXK5PaqwGIroDwAQ&amp;bvm=bv.43287494,d.aWc&amp;psig=AFQjCNFTungq2sIfVGLuUvcfaigi4ST4fg&amp;ust=1362628740397677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college+subjects&amp;source=images&amp;cd=&amp;cad=rja&amp;docid=pgWsXFUbwzideM&amp;tbnid=1NF3SxqA3FRkTM:&amp;ved=0CAUQjRw&amp;url=http://www.paperstore.net/plus/CPsubjectsearch.htm&amp;ei=HcE2Ua7ZMIn1qQHFu4DgAQ&amp;bvm=bv.43287494,d.aWc&amp;psig=AFQjCNE05kooi9HIEIdzplAq6opflJc4BA&amp;ust=1362629181437397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b="1" dirty="0" smtClean="0"/>
              <a:t>380 on Target! = </a:t>
            </a:r>
          </a:p>
          <a:p>
            <a:pPr algn="ctr"/>
            <a:r>
              <a:rPr lang="en-US" dirty="0" smtClean="0"/>
              <a:t>Ms. Garcia’s chocolate chip cookies!</a:t>
            </a:r>
          </a:p>
          <a:p>
            <a:pPr algn="ctr"/>
            <a:r>
              <a:rPr lang="en-US" b="1" dirty="0" smtClean="0"/>
              <a:t>YUM!</a:t>
            </a:r>
          </a:p>
          <a:p>
            <a:r>
              <a:rPr lang="en-US" dirty="0"/>
              <a:t>http://staff.esuhsd.org/danielle/english%20department%20lvillage/CAHSEEEnglish2.html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417320"/>
            <a:ext cx="5562600" cy="23042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Word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7177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Context Clues in Surrounding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76600" y="762000"/>
            <a:ext cx="5638800" cy="58674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/>
              <a:t>Sometimes the clues to a word’s meaning are not found in the same sentence. </a:t>
            </a:r>
            <a:r>
              <a:rPr lang="en-US" b="1" i="1" dirty="0">
                <a:solidFill>
                  <a:srgbClr val="7030A0"/>
                </a:solidFill>
              </a:rPr>
              <a:t>You must </a:t>
            </a:r>
            <a:r>
              <a:rPr lang="en-US" b="1" i="1" dirty="0" smtClean="0">
                <a:solidFill>
                  <a:srgbClr val="7030A0"/>
                </a:solidFill>
              </a:rPr>
              <a:t>read </a:t>
            </a:r>
            <a:r>
              <a:rPr lang="en-US" b="1" i="1" dirty="0">
                <a:solidFill>
                  <a:srgbClr val="7030A0"/>
                </a:solidFill>
              </a:rPr>
              <a:t>a few sentences before and/or after the sentence in which the word appears. </a:t>
            </a:r>
          </a:p>
          <a:p>
            <a:r>
              <a:rPr lang="en-US" dirty="0"/>
              <a:t>Read the following passage and </a:t>
            </a:r>
            <a:r>
              <a:rPr lang="en-US" b="1" u="sng" dirty="0"/>
              <a:t>underline</a:t>
            </a:r>
            <a:r>
              <a:rPr lang="en-US" u="sng" dirty="0"/>
              <a:t> </a:t>
            </a:r>
            <a:r>
              <a:rPr lang="en-US" dirty="0"/>
              <a:t>all of the words that provide clues to the </a:t>
            </a:r>
            <a:r>
              <a:rPr lang="en-US" dirty="0" smtClean="0"/>
              <a:t>meaning </a:t>
            </a:r>
            <a:r>
              <a:rPr lang="en-US" dirty="0"/>
              <a:t>of “institutions.”</a:t>
            </a:r>
          </a:p>
          <a:p>
            <a:pPr marL="0" algn="ctr">
              <a:buNone/>
            </a:pPr>
            <a:r>
              <a:rPr lang="en-US" dirty="0"/>
              <a:t>California has many </a:t>
            </a:r>
            <a:r>
              <a:rPr lang="en-US" b="1" u="sng" dirty="0"/>
              <a:t>educationa</a:t>
            </a:r>
            <a:r>
              <a:rPr lang="en-US" dirty="0"/>
              <a:t>l </a:t>
            </a:r>
            <a:r>
              <a:rPr lang="en-US" b="1" dirty="0"/>
              <a:t>institutions</a:t>
            </a:r>
            <a:r>
              <a:rPr lang="en-US" dirty="0"/>
              <a:t> that have been affected by the recent </a:t>
            </a:r>
            <a:r>
              <a:rPr lang="en-US" dirty="0" smtClean="0"/>
              <a:t>state </a:t>
            </a:r>
            <a:r>
              <a:rPr lang="en-US" dirty="0"/>
              <a:t>budget cuts. Its public universities have been badly hit and will need to </a:t>
            </a:r>
            <a:r>
              <a:rPr lang="en-US" dirty="0" smtClean="0"/>
              <a:t>increase </a:t>
            </a:r>
            <a:r>
              <a:rPr lang="en-US" dirty="0"/>
              <a:t>tuition. In addition, next year’s funding for elementary, middle, and high schools </a:t>
            </a:r>
            <a:r>
              <a:rPr lang="en-US" dirty="0" smtClean="0"/>
              <a:t>has </a:t>
            </a:r>
            <a:r>
              <a:rPr lang="en-US" dirty="0"/>
              <a:t>been cut </a:t>
            </a:r>
            <a:r>
              <a:rPr lang="en-US" dirty="0" smtClean="0"/>
              <a:t>significantly.</a:t>
            </a:r>
          </a:p>
          <a:p>
            <a:pPr algn="r">
              <a:buNone/>
            </a:pPr>
            <a:endParaRPr lang="en-US" b="1" dirty="0" smtClean="0"/>
          </a:p>
          <a:p>
            <a:pPr algn="r"/>
            <a:r>
              <a:rPr lang="en-US" b="1" dirty="0">
                <a:solidFill>
                  <a:srgbClr val="7030A0"/>
                </a:solidFill>
              </a:rPr>
              <a:t>Meaning of institution: </a:t>
            </a:r>
            <a:r>
              <a:rPr lang="en-US" b="1" dirty="0" smtClean="0">
                <a:solidFill>
                  <a:srgbClr val="7030A0"/>
                </a:solidFill>
              </a:rPr>
              <a:t>An organization </a:t>
            </a:r>
            <a:r>
              <a:rPr lang="en-US" b="1" dirty="0">
                <a:solidFill>
                  <a:srgbClr val="7030A0"/>
                </a:solidFill>
              </a:rPr>
              <a:t>founded for a religious, educational, social, or similar purpose.</a:t>
            </a:r>
          </a:p>
        </p:txBody>
      </p:sp>
      <p:pic>
        <p:nvPicPr>
          <p:cNvPr id="6" name="Picture 2" descr="http://economictimes.indiatimes.com/photo/15096155.cms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81114">
            <a:off x="265871" y="1216677"/>
            <a:ext cx="2743200" cy="4542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51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7615">
            <a:off x="1859907" y="4248712"/>
            <a:ext cx="1507165" cy="174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" y="0"/>
            <a:ext cx="9130145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Context clues often </a:t>
            </a:r>
            <a:r>
              <a:rPr lang="en-US" dirty="0" smtClean="0"/>
              <a:t>follow, </a:t>
            </a:r>
            <a:r>
              <a:rPr lang="en-US" b="1" dirty="0" smtClean="0">
                <a:solidFill>
                  <a:srgbClr val="7030A0"/>
                </a:solidFill>
              </a:rPr>
              <a:t>signal </a:t>
            </a:r>
            <a:r>
              <a:rPr lang="en-US" b="1" dirty="0">
                <a:solidFill>
                  <a:srgbClr val="7030A0"/>
                </a:solidFill>
              </a:rPr>
              <a:t>words </a:t>
            </a:r>
            <a:r>
              <a:rPr lang="en-US" b="1" dirty="0" smtClean="0">
                <a:solidFill>
                  <a:srgbClr val="7030A0"/>
                </a:solidFill>
              </a:rPr>
              <a:t>&amp; phrases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762000"/>
            <a:ext cx="4038600" cy="49377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These alert </a:t>
            </a:r>
            <a:r>
              <a:rPr lang="en-US" dirty="0" smtClean="0"/>
              <a:t>or </a:t>
            </a:r>
            <a:r>
              <a:rPr lang="en-US" dirty="0"/>
              <a:t>“signal to” </a:t>
            </a:r>
            <a:r>
              <a:rPr lang="en-US" b="1" dirty="0">
                <a:solidFill>
                  <a:srgbClr val="7030A0"/>
                </a:solidFill>
              </a:rPr>
              <a:t>the reader that an important clue is coming.</a:t>
            </a:r>
            <a:r>
              <a:rPr lang="en-US" dirty="0"/>
              <a:t> </a:t>
            </a:r>
            <a:r>
              <a:rPr lang="en-US" dirty="0" smtClean="0"/>
              <a:t>Pay </a:t>
            </a:r>
            <a:r>
              <a:rPr lang="en-US" dirty="0"/>
              <a:t>attention to these </a:t>
            </a:r>
            <a:r>
              <a:rPr lang="en-US" dirty="0" smtClean="0"/>
              <a:t>words; </a:t>
            </a:r>
            <a:r>
              <a:rPr lang="en-US" dirty="0"/>
              <a:t>they will help </a:t>
            </a:r>
            <a:r>
              <a:rPr lang="en-US" dirty="0" smtClean="0"/>
              <a:t>you </a:t>
            </a:r>
            <a:r>
              <a:rPr lang="en-US" b="1" dirty="0" smtClean="0">
                <a:solidFill>
                  <a:srgbClr val="7030A0"/>
                </a:solidFill>
              </a:rPr>
              <a:t>infer</a:t>
            </a:r>
            <a:r>
              <a:rPr lang="en-US" dirty="0" smtClean="0"/>
              <a:t> </a:t>
            </a:r>
            <a:r>
              <a:rPr lang="en-US" dirty="0"/>
              <a:t>the meaning of unfamiliar words.</a:t>
            </a:r>
          </a:p>
          <a:p>
            <a:r>
              <a:rPr lang="en-US" i="1" dirty="0"/>
              <a:t>Let’s reexamine an earlier </a:t>
            </a:r>
            <a:r>
              <a:rPr lang="en-US" i="1" dirty="0" smtClean="0"/>
              <a:t>example: </a:t>
            </a:r>
            <a:r>
              <a:rPr lang="en-US" b="1" dirty="0" smtClean="0"/>
              <a:t>Example</a:t>
            </a:r>
            <a:r>
              <a:rPr lang="en-US" b="1" dirty="0"/>
              <a:t>: </a:t>
            </a:r>
            <a:r>
              <a:rPr lang="en-US" b="1" u="sng" dirty="0"/>
              <a:t>Unlike</a:t>
            </a:r>
            <a:r>
              <a:rPr lang="en-US" dirty="0"/>
              <a:t> Robin, who is full of life, Rachel is </a:t>
            </a:r>
            <a:r>
              <a:rPr lang="en-US" dirty="0" smtClean="0"/>
              <a:t>lackluster.</a:t>
            </a:r>
          </a:p>
          <a:p>
            <a:r>
              <a:rPr lang="en-US" b="1" dirty="0" smtClean="0"/>
              <a:t>“</a:t>
            </a:r>
            <a:r>
              <a:rPr lang="en-US" b="1" dirty="0"/>
              <a:t>unlike” </a:t>
            </a:r>
            <a:r>
              <a:rPr lang="en-US" dirty="0"/>
              <a:t>is a signal </a:t>
            </a:r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762000"/>
            <a:ext cx="4480560" cy="5943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Example: </a:t>
            </a:r>
            <a:r>
              <a:rPr lang="en-US" dirty="0" smtClean="0"/>
              <a:t>In college, you can choose courses from a broad range of academic disciplines, </a:t>
            </a:r>
            <a:r>
              <a:rPr lang="en-US" b="1" u="sng" dirty="0" smtClean="0"/>
              <a:t>such as </a:t>
            </a:r>
            <a:r>
              <a:rPr lang="en-US" dirty="0" smtClean="0"/>
              <a:t>history, economics, mathematics, and psychology. </a:t>
            </a:r>
          </a:p>
          <a:p>
            <a:endParaRPr lang="en-US" dirty="0" smtClean="0"/>
          </a:p>
          <a:p>
            <a:r>
              <a:rPr lang="en-US" dirty="0" smtClean="0"/>
              <a:t>the phrase </a:t>
            </a:r>
            <a:r>
              <a:rPr lang="en-US" b="1" dirty="0" smtClean="0"/>
              <a:t>“such as” </a:t>
            </a:r>
            <a:r>
              <a:rPr lang="en-US" dirty="0" smtClean="0"/>
              <a:t>signals that examples of academic </a:t>
            </a:r>
            <a:r>
              <a:rPr lang="en-US" b="1" dirty="0" smtClean="0"/>
              <a:t>“disciplines” </a:t>
            </a:r>
            <a:r>
              <a:rPr lang="en-US" dirty="0" smtClean="0"/>
              <a:t>will follow. if you are unfamiliar with an academic discipline, you are probably familiar with </a:t>
            </a:r>
            <a:r>
              <a:rPr lang="en-US" b="1" dirty="0" smtClean="0"/>
              <a:t>(history, economics, mathematics, psychology). </a:t>
            </a:r>
          </a:p>
          <a:p>
            <a:r>
              <a:rPr lang="en-US" dirty="0" smtClean="0"/>
              <a:t>You can e conclude a </a:t>
            </a:r>
            <a:r>
              <a:rPr lang="en-US" b="1" dirty="0" smtClean="0"/>
              <a:t>“discipline” </a:t>
            </a:r>
            <a:r>
              <a:rPr lang="en-US" dirty="0" smtClean="0"/>
              <a:t>is a branch of instruction or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69791">
            <a:off x="3897996" y="3475648"/>
            <a:ext cx="3664527" cy="288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3533775" cy="914399"/>
          </a:xfrm>
        </p:spPr>
        <p:txBody>
          <a:bodyPr>
            <a:normAutofit/>
          </a:bodyPr>
          <a:lstStyle/>
          <a:p>
            <a:r>
              <a:rPr lang="en-US" b="1" dirty="0" smtClean="0"/>
              <a:t>Signal Words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00200"/>
            <a:ext cx="4251960" cy="4937760"/>
          </a:xfrm>
        </p:spPr>
        <p:txBody>
          <a:bodyPr/>
          <a:lstStyle/>
          <a:p>
            <a:pPr marL="0">
              <a:buNone/>
            </a:pPr>
            <a:r>
              <a:rPr lang="en-US" b="1" dirty="0" smtClean="0"/>
              <a:t>Signal Words for </a:t>
            </a:r>
            <a:r>
              <a:rPr lang="en-US" b="1" dirty="0" smtClean="0">
                <a:solidFill>
                  <a:srgbClr val="7030A0"/>
                </a:solidFill>
              </a:rPr>
              <a:t>Comparison</a:t>
            </a:r>
            <a:r>
              <a:rPr lang="en-US" b="1" dirty="0" smtClean="0"/>
              <a:t> (or </a:t>
            </a:r>
            <a:r>
              <a:rPr lang="en-US" b="1" dirty="0" smtClean="0">
                <a:solidFill>
                  <a:srgbClr val="7030A0"/>
                </a:solidFill>
              </a:rPr>
              <a:t>Synonyms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and</a:t>
            </a:r>
          </a:p>
          <a:p>
            <a:pPr>
              <a:buNone/>
            </a:pPr>
            <a:r>
              <a:rPr lang="en-US" dirty="0"/>
              <a:t>• such as</a:t>
            </a:r>
          </a:p>
          <a:p>
            <a:pPr>
              <a:buNone/>
            </a:pPr>
            <a:r>
              <a:rPr lang="en-US" dirty="0"/>
              <a:t>• like</a:t>
            </a:r>
          </a:p>
          <a:p>
            <a:pPr>
              <a:buNone/>
            </a:pPr>
            <a:r>
              <a:rPr lang="en-US" dirty="0"/>
              <a:t>• similar </a:t>
            </a:r>
            <a:r>
              <a:rPr lang="en-US" dirty="0" smtClean="0"/>
              <a:t>to</a:t>
            </a:r>
          </a:p>
          <a:p>
            <a:pPr>
              <a:buNone/>
            </a:pPr>
            <a:r>
              <a:rPr lang="en-US" b="1" dirty="0" smtClean="0"/>
              <a:t>Signal Words for </a:t>
            </a:r>
            <a:r>
              <a:rPr lang="en-US" b="1" dirty="0" smtClean="0">
                <a:solidFill>
                  <a:srgbClr val="7030A0"/>
                </a:solidFill>
              </a:rPr>
              <a:t>Explanation</a:t>
            </a:r>
          </a:p>
          <a:p>
            <a:pPr>
              <a:buNone/>
            </a:pPr>
            <a:r>
              <a:rPr lang="en-US" dirty="0" smtClean="0"/>
              <a:t>• because</a:t>
            </a:r>
          </a:p>
          <a:p>
            <a:pPr>
              <a:buNone/>
            </a:pPr>
            <a:r>
              <a:rPr lang="en-US" dirty="0" smtClean="0"/>
              <a:t>• because of</a:t>
            </a:r>
          </a:p>
          <a:p>
            <a:pPr>
              <a:buNone/>
            </a:pPr>
            <a:r>
              <a:rPr lang="en-US" dirty="0" smtClean="0"/>
              <a:t>• since</a:t>
            </a:r>
          </a:p>
          <a:p>
            <a:pPr>
              <a:buNone/>
            </a:pPr>
            <a:r>
              <a:rPr lang="en-US" dirty="0" smtClean="0"/>
              <a:t>• in other words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304800"/>
            <a:ext cx="4337339" cy="350520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sz="2400" b="1" dirty="0"/>
              <a:t>Example: </a:t>
            </a:r>
            <a:r>
              <a:rPr lang="en-US" sz="2400" dirty="0"/>
              <a:t>The Sacramento Bee is a </a:t>
            </a:r>
            <a:r>
              <a:rPr lang="en-US" sz="2400" b="1" dirty="0">
                <a:solidFill>
                  <a:srgbClr val="7030A0"/>
                </a:solidFill>
              </a:rPr>
              <a:t>quotidian</a:t>
            </a:r>
            <a:r>
              <a:rPr lang="en-US" sz="2400" dirty="0"/>
              <a:t> publication because it is put out every day.</a:t>
            </a:r>
          </a:p>
          <a:p>
            <a:pPr marL="0">
              <a:buNone/>
            </a:pPr>
            <a:endParaRPr lang="en-US" sz="2400" dirty="0" smtClean="0"/>
          </a:p>
          <a:p>
            <a:pPr marL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this sentence, </a:t>
            </a:r>
            <a:r>
              <a:rPr lang="en-US" sz="2400" b="1" dirty="0">
                <a:solidFill>
                  <a:srgbClr val="7030A0"/>
                </a:solidFill>
              </a:rPr>
              <a:t>“because” </a:t>
            </a:r>
            <a:r>
              <a:rPr lang="en-US" sz="2400" dirty="0"/>
              <a:t>is a signal word. It alerts the reader that an explanation </a:t>
            </a:r>
            <a:r>
              <a:rPr lang="en-US" sz="2400" dirty="0" smtClean="0"/>
              <a:t>follows. The </a:t>
            </a:r>
            <a:r>
              <a:rPr lang="en-US" sz="2400" dirty="0"/>
              <a:t>words </a:t>
            </a:r>
            <a:r>
              <a:rPr lang="en-US" sz="2400" b="1" dirty="0">
                <a:solidFill>
                  <a:srgbClr val="7030A0"/>
                </a:solidFill>
              </a:rPr>
              <a:t>“every day” </a:t>
            </a:r>
            <a:r>
              <a:rPr lang="en-US" sz="2400" dirty="0"/>
              <a:t>define </a:t>
            </a:r>
            <a:r>
              <a:rPr lang="en-US" sz="2400" dirty="0" smtClean="0"/>
              <a:t>“</a:t>
            </a:r>
            <a:r>
              <a:rPr lang="en-US" sz="2400" dirty="0"/>
              <a:t>quotidian.” </a:t>
            </a:r>
          </a:p>
          <a:p>
            <a:pPr marL="0">
              <a:buNone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1371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73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25146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3686175" cy="647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Signal Words for </a:t>
            </a:r>
            <a:r>
              <a:rPr lang="en-US" sz="2400" b="1" dirty="0">
                <a:solidFill>
                  <a:srgbClr val="7030A0"/>
                </a:solidFill>
              </a:rPr>
              <a:t>Contrast</a:t>
            </a:r>
          </a:p>
          <a:p>
            <a:pPr>
              <a:buNone/>
            </a:pPr>
            <a:r>
              <a:rPr lang="en-US" sz="2400" b="1" dirty="0"/>
              <a:t>• however</a:t>
            </a:r>
          </a:p>
          <a:p>
            <a:pPr>
              <a:buNone/>
            </a:pPr>
            <a:r>
              <a:rPr lang="en-US" sz="2400" b="1" dirty="0"/>
              <a:t>• although</a:t>
            </a:r>
          </a:p>
          <a:p>
            <a:pPr>
              <a:buNone/>
            </a:pPr>
            <a:r>
              <a:rPr lang="en-US" sz="2400" b="1" dirty="0"/>
              <a:t>• though</a:t>
            </a:r>
          </a:p>
          <a:p>
            <a:pPr>
              <a:buNone/>
            </a:pPr>
            <a:r>
              <a:rPr lang="en-US" sz="2400" b="1" dirty="0"/>
              <a:t>• despite</a:t>
            </a:r>
          </a:p>
          <a:p>
            <a:pPr>
              <a:buNone/>
            </a:pPr>
            <a:r>
              <a:rPr lang="en-US" sz="2400" b="1" dirty="0"/>
              <a:t>• but</a:t>
            </a:r>
          </a:p>
          <a:p>
            <a:pPr>
              <a:buNone/>
            </a:pPr>
            <a:r>
              <a:rPr lang="en-US" sz="2400" b="1" dirty="0"/>
              <a:t>• in contrast to</a:t>
            </a:r>
          </a:p>
          <a:p>
            <a:pPr>
              <a:buNone/>
            </a:pPr>
            <a:r>
              <a:rPr lang="en-US" sz="2400" b="1" dirty="0"/>
              <a:t>• rather</a:t>
            </a:r>
          </a:p>
          <a:p>
            <a:pPr>
              <a:buNone/>
            </a:pPr>
            <a:r>
              <a:rPr lang="en-US" sz="2400" b="1" dirty="0"/>
              <a:t>• unlike</a:t>
            </a:r>
          </a:p>
          <a:p>
            <a:pPr>
              <a:buNone/>
            </a:pPr>
            <a:r>
              <a:rPr lang="en-US" sz="2400" b="1" dirty="0"/>
              <a:t>• on the other hand</a:t>
            </a:r>
          </a:p>
          <a:p>
            <a:pPr>
              <a:buNone/>
            </a:pPr>
            <a:r>
              <a:rPr lang="en-US" sz="2400" b="1" dirty="0"/>
              <a:t>• as opposed to</a:t>
            </a:r>
          </a:p>
          <a:p>
            <a:pPr>
              <a:buNone/>
            </a:pPr>
            <a:r>
              <a:rPr lang="en-US" sz="2400" b="1" dirty="0"/>
              <a:t>• nevertheless</a:t>
            </a:r>
          </a:p>
          <a:p>
            <a:pPr>
              <a:buNone/>
            </a:pPr>
            <a:r>
              <a:rPr lang="en-US" sz="2400" b="1" dirty="0"/>
              <a:t>• yet</a:t>
            </a:r>
          </a:p>
          <a:p>
            <a:pPr>
              <a:buNone/>
            </a:pPr>
            <a:r>
              <a:rPr lang="en-US" sz="2400" b="1" dirty="0"/>
              <a:t>• while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81600" y="228600"/>
            <a:ext cx="3686175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Signal Words for </a:t>
            </a:r>
            <a:r>
              <a:rPr lang="en-US" sz="3200" b="1" dirty="0">
                <a:solidFill>
                  <a:srgbClr val="7030A0"/>
                </a:solidFill>
              </a:rPr>
              <a:t>Example</a:t>
            </a:r>
          </a:p>
          <a:p>
            <a:pPr>
              <a:buNone/>
            </a:pPr>
            <a:r>
              <a:rPr lang="en-US" sz="3200" b="1" dirty="0"/>
              <a:t>• for example</a:t>
            </a:r>
          </a:p>
          <a:p>
            <a:pPr>
              <a:buNone/>
            </a:pPr>
            <a:r>
              <a:rPr lang="en-US" sz="3200" b="1" dirty="0"/>
              <a:t>• for instance</a:t>
            </a:r>
          </a:p>
          <a:p>
            <a:pPr>
              <a:buNone/>
            </a:pPr>
            <a:r>
              <a:rPr lang="en-US" sz="3200" b="1" dirty="0"/>
              <a:t>• such as</a:t>
            </a:r>
          </a:p>
          <a:p>
            <a:pPr>
              <a:buNone/>
            </a:pPr>
            <a:r>
              <a:rPr lang="en-US" sz="3200" b="1" dirty="0"/>
              <a:t>• like</a:t>
            </a:r>
          </a:p>
          <a:p>
            <a:pPr>
              <a:buNone/>
            </a:pPr>
            <a:r>
              <a:rPr lang="en-US" sz="3200" b="1" dirty="0"/>
              <a:t>• other</a:t>
            </a:r>
          </a:p>
          <a:p>
            <a:pPr>
              <a:buNone/>
            </a:pPr>
            <a:r>
              <a:rPr lang="en-US" sz="3200" b="1" dirty="0"/>
              <a:t>• one kind</a:t>
            </a:r>
          </a:p>
          <a:p>
            <a:pPr>
              <a:buNone/>
            </a:pPr>
            <a:r>
              <a:rPr lang="en-US" sz="3200" b="1" dirty="0"/>
              <a:t>• includes, including</a:t>
            </a:r>
          </a:p>
        </p:txBody>
      </p:sp>
    </p:spTree>
    <p:extLst>
      <p:ext uri="{BB962C8B-B14F-4D97-AF65-F5344CB8AC3E}">
        <p14:creationId xmlns:p14="http://schemas.microsoft.com/office/powerpoint/2010/main" xmlns="" val="19614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76200"/>
            <a:ext cx="4405745" cy="68579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Punctuation </a:t>
            </a:r>
            <a:r>
              <a:rPr lang="en-US" b="1" dirty="0">
                <a:solidFill>
                  <a:srgbClr val="7030A0"/>
                </a:solidFill>
              </a:rPr>
              <a:t>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762000"/>
            <a:ext cx="4251960" cy="49377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1. Commas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</a:t>
            </a:r>
            <a:r>
              <a:rPr lang="en-US" b="1" dirty="0">
                <a:solidFill>
                  <a:srgbClr val="7030A0"/>
                </a:solidFill>
              </a:rPr>
              <a:t>Netsuke, </a:t>
            </a:r>
            <a:r>
              <a:rPr lang="en-US" dirty="0"/>
              <a:t>a small figure of ivory, wood, metal, or ceramic, </a:t>
            </a:r>
            <a:r>
              <a:rPr lang="en-US" dirty="0" smtClean="0"/>
              <a:t>is </a:t>
            </a:r>
            <a:r>
              <a:rPr lang="en-US" dirty="0"/>
              <a:t>a form of Japanese art.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>
                <a:solidFill>
                  <a:srgbClr val="7030A0"/>
                </a:solidFill>
              </a:rPr>
              <a:t>commas signa</a:t>
            </a:r>
            <a:r>
              <a:rPr lang="en-US" dirty="0" smtClean="0"/>
              <a:t>l </a:t>
            </a:r>
            <a:r>
              <a:rPr lang="en-US" dirty="0"/>
              <a:t>to the reader </a:t>
            </a:r>
            <a:r>
              <a:rPr lang="en-US" dirty="0" smtClean="0"/>
              <a:t>that </a:t>
            </a:r>
            <a:r>
              <a:rPr lang="en-US" b="1" dirty="0">
                <a:solidFill>
                  <a:srgbClr val="7030A0"/>
                </a:solidFill>
              </a:rPr>
              <a:t>a definition of the word </a:t>
            </a:r>
            <a:r>
              <a:rPr lang="en-US" dirty="0"/>
              <a:t>“netsuke” follows. </a:t>
            </a:r>
            <a:endParaRPr lang="en-US" dirty="0" smtClean="0"/>
          </a:p>
          <a:p>
            <a:pPr marL="342900" indent="-342900"/>
            <a:r>
              <a:rPr lang="en-US" b="1" dirty="0">
                <a:solidFill>
                  <a:srgbClr val="7030A0"/>
                </a:solidFill>
              </a:rPr>
              <a:t>, a small figure of ivory, wood, metal, or ceramic,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2400"/>
            <a:ext cx="4251960" cy="493776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2. Colons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  <a:r>
              <a:rPr lang="en-US" dirty="0"/>
              <a:t>There are many different types of</a:t>
            </a:r>
            <a:r>
              <a:rPr lang="en-US" b="1" dirty="0">
                <a:solidFill>
                  <a:srgbClr val="7030A0"/>
                </a:solidFill>
              </a:rPr>
              <a:t> professions </a:t>
            </a:r>
            <a:r>
              <a:rPr lang="en-US" dirty="0"/>
              <a:t>in </a:t>
            </a:r>
            <a:r>
              <a:rPr lang="en-US" dirty="0" smtClean="0"/>
              <a:t>society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  <a:r>
              <a:rPr lang="en-US" dirty="0" smtClean="0"/>
              <a:t>law</a:t>
            </a:r>
            <a:r>
              <a:rPr lang="en-US" dirty="0"/>
              <a:t>, medicine, accounting, and education.</a:t>
            </a:r>
          </a:p>
          <a:p>
            <a:pPr marL="342900" indent="-342900"/>
            <a:r>
              <a:rPr lang="en-US" dirty="0"/>
              <a:t>In the above sentence, </a:t>
            </a:r>
            <a:r>
              <a:rPr lang="en-US" b="1" dirty="0">
                <a:solidFill>
                  <a:srgbClr val="7030A0"/>
                </a:solidFill>
              </a:rPr>
              <a:t>the colon (:) signals </a:t>
            </a:r>
            <a:r>
              <a:rPr lang="en-US" b="1" dirty="0" smtClean="0">
                <a:solidFill>
                  <a:srgbClr val="7030A0"/>
                </a:solidFill>
              </a:rPr>
              <a:t>that </a:t>
            </a:r>
            <a:r>
              <a:rPr lang="en-US" b="1" dirty="0">
                <a:solidFill>
                  <a:srgbClr val="7030A0"/>
                </a:solidFill>
              </a:rPr>
              <a:t>a list </a:t>
            </a:r>
            <a:r>
              <a:rPr lang="en-US" b="1" dirty="0" smtClean="0">
                <a:solidFill>
                  <a:srgbClr val="7030A0"/>
                </a:solidFill>
              </a:rPr>
              <a:t>of </a:t>
            </a:r>
            <a:r>
              <a:rPr lang="en-US" b="1" dirty="0">
                <a:solidFill>
                  <a:srgbClr val="7030A0"/>
                </a:solidFill>
              </a:rPr>
              <a:t>examples will follow. </a:t>
            </a:r>
            <a:r>
              <a:rPr lang="en-US" dirty="0"/>
              <a:t>Law, medicine, teaching, and accounting </a:t>
            </a:r>
            <a:r>
              <a:rPr lang="en-US" dirty="0" smtClean="0"/>
              <a:t>are </a:t>
            </a:r>
            <a:r>
              <a:rPr lang="en-US" dirty="0"/>
              <a:t>all examples of professions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b="1" dirty="0">
                <a:solidFill>
                  <a:srgbClr val="7030A0"/>
                </a:solidFill>
              </a:rPr>
              <a:t>Jobs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2836">
            <a:off x="3528804" y="3856219"/>
            <a:ext cx="4648200" cy="27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"/>
            <a:ext cx="425196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3. Semicolons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Neil is such a </a:t>
            </a:r>
            <a:r>
              <a:rPr lang="en-US" b="1" dirty="0">
                <a:solidFill>
                  <a:srgbClr val="7030A0"/>
                </a:solidFill>
              </a:rPr>
              <a:t>cynic;</a:t>
            </a:r>
            <a:r>
              <a:rPr lang="en-US" dirty="0"/>
              <a:t> he finds it difficult to believe </a:t>
            </a:r>
            <a:r>
              <a:rPr lang="en-US" dirty="0" smtClean="0"/>
              <a:t>that I </a:t>
            </a:r>
            <a:r>
              <a:rPr lang="en-US" dirty="0"/>
              <a:t>would help him out of the goodness of my heart.</a:t>
            </a:r>
          </a:p>
          <a:p>
            <a:pPr marL="342900" indent="-342900"/>
            <a:r>
              <a:rPr lang="en-US" dirty="0" smtClean="0"/>
              <a:t>the </a:t>
            </a:r>
            <a:r>
              <a:rPr lang="en-US" dirty="0"/>
              <a:t>semi-colon (;) signals to the reader </a:t>
            </a:r>
            <a:r>
              <a:rPr lang="en-US" dirty="0" smtClean="0"/>
              <a:t>that </a:t>
            </a:r>
            <a:r>
              <a:rPr lang="en-US" dirty="0"/>
              <a:t>an </a:t>
            </a:r>
            <a:r>
              <a:rPr lang="en-US" dirty="0" smtClean="0"/>
              <a:t>explanation will </a:t>
            </a:r>
            <a:r>
              <a:rPr lang="en-US" dirty="0"/>
              <a:t>follow. </a:t>
            </a:r>
          </a:p>
          <a:p>
            <a:pPr marL="342900" indent="-342900"/>
            <a:r>
              <a:rPr lang="en-US" dirty="0"/>
              <a:t>The fact that Neil </a:t>
            </a:r>
            <a:r>
              <a:rPr lang="en-US" b="1" dirty="0">
                <a:solidFill>
                  <a:srgbClr val="7030A0"/>
                </a:solidFill>
              </a:rPr>
              <a:t>‘thinks the worst of everyone</a:t>
            </a:r>
            <a:r>
              <a:rPr lang="en-US" dirty="0">
                <a:solidFill>
                  <a:srgbClr val="7030A0"/>
                </a:solidFill>
              </a:rPr>
              <a:t>’</a:t>
            </a:r>
            <a:r>
              <a:rPr lang="en-US" dirty="0"/>
              <a:t> explains </a:t>
            </a:r>
            <a:r>
              <a:rPr lang="en-US" dirty="0" smtClean="0"/>
              <a:t>why the </a:t>
            </a:r>
            <a:r>
              <a:rPr lang="en-US" dirty="0"/>
              <a:t>author believes that he is a cynic. </a:t>
            </a:r>
            <a:endParaRPr lang="en-US" dirty="0" smtClean="0"/>
          </a:p>
          <a:p>
            <a:pPr marL="342900" indent="-342900"/>
            <a:r>
              <a:rPr lang="en-US" dirty="0" smtClean="0"/>
              <a:t>A </a:t>
            </a:r>
            <a:r>
              <a:rPr lang="en-US" b="1" dirty="0">
                <a:solidFill>
                  <a:srgbClr val="7030A0"/>
                </a:solidFill>
              </a:rPr>
              <a:t>cynic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b="1" dirty="0">
                <a:solidFill>
                  <a:srgbClr val="7030A0"/>
                </a:solidFill>
              </a:rPr>
              <a:t>someone </a:t>
            </a:r>
            <a:r>
              <a:rPr lang="en-US" b="1" dirty="0" smtClean="0">
                <a:solidFill>
                  <a:srgbClr val="7030A0"/>
                </a:solidFill>
              </a:rPr>
              <a:t>who </a:t>
            </a:r>
            <a:r>
              <a:rPr lang="en-US" b="1" dirty="0">
                <a:solidFill>
                  <a:srgbClr val="7030A0"/>
                </a:solidFill>
              </a:rPr>
              <a:t>believes that only selfishness motivates human actions.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92040" y="27708"/>
            <a:ext cx="4251960" cy="6144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4. Parenthesis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  <a:r>
              <a:rPr lang="en-US" dirty="0"/>
              <a:t>Damian was </a:t>
            </a:r>
            <a:r>
              <a:rPr lang="en-US" b="1" dirty="0">
                <a:solidFill>
                  <a:srgbClr val="7030A0"/>
                </a:solidFill>
              </a:rPr>
              <a:t>fatigued</a:t>
            </a:r>
            <a:r>
              <a:rPr lang="en-US" dirty="0"/>
              <a:t> (he hadn’t slept for two days) </a:t>
            </a:r>
            <a:r>
              <a:rPr lang="en-US" dirty="0" smtClean="0"/>
              <a:t>and </a:t>
            </a:r>
            <a:r>
              <a:rPr lang="en-US" dirty="0"/>
              <a:t>came straight home from school.</a:t>
            </a:r>
          </a:p>
          <a:p>
            <a:pPr marL="342900" indent="-342900"/>
            <a:r>
              <a:rPr lang="en-US" dirty="0" smtClean="0"/>
              <a:t>the </a:t>
            </a:r>
            <a:r>
              <a:rPr lang="en-US" b="1" dirty="0">
                <a:solidFill>
                  <a:srgbClr val="7030A0"/>
                </a:solidFill>
              </a:rPr>
              <a:t>parentheses ( ) signal </a:t>
            </a:r>
            <a:r>
              <a:rPr lang="en-US" b="1" dirty="0" smtClean="0">
                <a:solidFill>
                  <a:srgbClr val="7030A0"/>
                </a:solidFill>
              </a:rPr>
              <a:t>an </a:t>
            </a:r>
            <a:r>
              <a:rPr lang="en-US" b="1" dirty="0">
                <a:solidFill>
                  <a:srgbClr val="7030A0"/>
                </a:solidFill>
              </a:rPr>
              <a:t>explanation is provided.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en-US" dirty="0" smtClean="0"/>
              <a:t>you </a:t>
            </a:r>
            <a:r>
              <a:rPr lang="en-US" dirty="0"/>
              <a:t>may not </a:t>
            </a:r>
            <a:r>
              <a:rPr lang="en-US" dirty="0" smtClean="0"/>
              <a:t>know what </a:t>
            </a:r>
            <a:r>
              <a:rPr lang="en-US" dirty="0"/>
              <a:t>the word “fatigued” means, you can probably figure </a:t>
            </a:r>
            <a:r>
              <a:rPr lang="en-US" dirty="0" smtClean="0"/>
              <a:t>out its </a:t>
            </a:r>
            <a:r>
              <a:rPr lang="en-US" dirty="0"/>
              <a:t>meaning through the explanation contained within the parentheses </a:t>
            </a:r>
          </a:p>
          <a:p>
            <a:pPr marL="342900" indent="-342900"/>
            <a:r>
              <a:rPr lang="en-US" dirty="0" smtClean="0"/>
              <a:t>Someone </a:t>
            </a:r>
            <a:r>
              <a:rPr lang="en-US" dirty="0"/>
              <a:t>who hasn’t slept for days is </a:t>
            </a:r>
            <a:r>
              <a:rPr lang="en-US" dirty="0" smtClean="0"/>
              <a:t>most </a:t>
            </a:r>
            <a:r>
              <a:rPr lang="en-US" dirty="0"/>
              <a:t>probably </a:t>
            </a:r>
            <a:r>
              <a:rPr lang="en-US" b="1" dirty="0">
                <a:solidFill>
                  <a:srgbClr val="7030A0"/>
                </a:solidFill>
              </a:rPr>
              <a:t>very tired</a:t>
            </a:r>
            <a:r>
              <a:rPr lang="en-US" dirty="0"/>
              <a:t>, and that is exactly what “fatigued means.”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28701"/>
            <a:ext cx="2209800" cy="19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3532">
            <a:off x="2636741" y="4379090"/>
            <a:ext cx="3200400" cy="325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42519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5. Hyphens</a:t>
            </a:r>
          </a:p>
          <a:p>
            <a:pPr marL="0" indent="0">
              <a:buNone/>
            </a:pPr>
            <a:r>
              <a:rPr lang="en-US" sz="2400" b="1" dirty="0"/>
              <a:t>Example:</a:t>
            </a:r>
            <a:r>
              <a:rPr lang="en-US" sz="2400" dirty="0"/>
              <a:t> Once a nasal infection reaches the </a:t>
            </a:r>
            <a:r>
              <a:rPr lang="en-US" sz="2400" dirty="0">
                <a:solidFill>
                  <a:srgbClr val="7030A0"/>
                </a:solidFill>
              </a:rPr>
              <a:t>bronchial </a:t>
            </a:r>
            <a:r>
              <a:rPr lang="en-US" sz="2400" dirty="0" smtClean="0">
                <a:solidFill>
                  <a:srgbClr val="7030A0"/>
                </a:solidFill>
              </a:rPr>
              <a:t>tubes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7030A0"/>
                </a:solidFill>
              </a:rPr>
              <a:t>cilia</a:t>
            </a:r>
            <a:r>
              <a:rPr lang="en-US" sz="2400" dirty="0" smtClean="0"/>
              <a:t>—</a:t>
            </a:r>
            <a:r>
              <a:rPr lang="en-US" sz="2400" b="1" dirty="0" smtClean="0"/>
              <a:t>tiny </a:t>
            </a:r>
            <a:r>
              <a:rPr lang="en-US" sz="2400" b="1" dirty="0"/>
              <a:t>hair-like structures —</a:t>
            </a:r>
            <a:r>
              <a:rPr lang="en-US" sz="2400" dirty="0"/>
              <a:t> can act to prevent further damage.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b="1" dirty="0" smtClean="0">
                <a:solidFill>
                  <a:srgbClr val="7030A0"/>
                </a:solidFill>
              </a:rPr>
              <a:t>the </a:t>
            </a:r>
            <a:r>
              <a:rPr lang="en-US" sz="2400" b="1" dirty="0">
                <a:solidFill>
                  <a:srgbClr val="7030A0"/>
                </a:solidFill>
              </a:rPr>
              <a:t>hyphen (—) signals to the reader that </a:t>
            </a:r>
            <a:r>
              <a:rPr lang="en-US" sz="2400" b="1" dirty="0" smtClean="0">
                <a:solidFill>
                  <a:srgbClr val="7030A0"/>
                </a:solidFill>
              </a:rPr>
              <a:t>a </a:t>
            </a:r>
            <a:r>
              <a:rPr lang="en-US" sz="2400" b="1" dirty="0">
                <a:solidFill>
                  <a:srgbClr val="7030A0"/>
                </a:solidFill>
              </a:rPr>
              <a:t>definition follows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/>
            <a:r>
              <a:rPr lang="en-US" sz="2400" b="1" dirty="0" smtClean="0">
                <a:solidFill>
                  <a:srgbClr val="7030A0"/>
                </a:solidFill>
              </a:rPr>
              <a:t>“</a:t>
            </a:r>
            <a:r>
              <a:rPr lang="en-US" sz="2400" b="1" dirty="0">
                <a:solidFill>
                  <a:srgbClr val="7030A0"/>
                </a:solidFill>
              </a:rPr>
              <a:t>cilia” means </a:t>
            </a:r>
            <a:r>
              <a:rPr lang="en-US" sz="2400" b="1" dirty="0" smtClean="0">
                <a:solidFill>
                  <a:srgbClr val="7030A0"/>
                </a:solidFill>
              </a:rPr>
              <a:t>tiny </a:t>
            </a:r>
            <a:r>
              <a:rPr lang="en-US" sz="2400" b="1" dirty="0">
                <a:solidFill>
                  <a:srgbClr val="7030A0"/>
                </a:solidFill>
              </a:rPr>
              <a:t>hair-like structures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19749" y="22167"/>
            <a:ext cx="4251960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6. Dashes</a:t>
            </a:r>
          </a:p>
          <a:p>
            <a:pPr marL="0" indent="0">
              <a:buNone/>
            </a:pPr>
            <a:r>
              <a:rPr lang="en-US" sz="2400" b="1" dirty="0"/>
              <a:t>Example: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Neurology-</a:t>
            </a:r>
            <a:r>
              <a:rPr lang="en-US" sz="2400" dirty="0"/>
              <a:t>-the science of the nerves and the nervous system--</a:t>
            </a:r>
          </a:p>
          <a:p>
            <a:pPr marL="0" indent="0">
              <a:buNone/>
            </a:pPr>
            <a:r>
              <a:rPr lang="en-US" sz="2400" dirty="0"/>
              <a:t>is a popular major at our university.</a:t>
            </a:r>
          </a:p>
          <a:p>
            <a:pPr marL="342900" indent="-342900"/>
            <a:r>
              <a:rPr lang="en-US" sz="2400" b="1" dirty="0" smtClean="0">
                <a:solidFill>
                  <a:srgbClr val="7030A0"/>
                </a:solidFill>
              </a:rPr>
              <a:t>the </a:t>
            </a:r>
            <a:r>
              <a:rPr lang="en-US" sz="2400" b="1" dirty="0">
                <a:solidFill>
                  <a:srgbClr val="7030A0"/>
                </a:solidFill>
              </a:rPr>
              <a:t>dashes (--) signal to the reader that a </a:t>
            </a:r>
            <a:r>
              <a:rPr lang="en-US" sz="2400" b="1" dirty="0" smtClean="0">
                <a:solidFill>
                  <a:srgbClr val="7030A0"/>
                </a:solidFill>
              </a:rPr>
              <a:t>definition or </a:t>
            </a:r>
            <a:r>
              <a:rPr lang="en-US" sz="2400" b="1" dirty="0">
                <a:solidFill>
                  <a:srgbClr val="7030A0"/>
                </a:solidFill>
              </a:rPr>
              <a:t>explanation follows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/>
            <a:r>
              <a:rPr lang="en-US" sz="2400" b="1" dirty="0" smtClean="0">
                <a:solidFill>
                  <a:srgbClr val="7030A0"/>
                </a:solidFill>
              </a:rPr>
              <a:t>“</a:t>
            </a:r>
            <a:r>
              <a:rPr lang="en-US" sz="2400" b="1" dirty="0">
                <a:solidFill>
                  <a:srgbClr val="7030A0"/>
                </a:solidFill>
              </a:rPr>
              <a:t>neurology” </a:t>
            </a:r>
            <a:r>
              <a:rPr lang="en-US" sz="2400" b="1" dirty="0" smtClean="0">
                <a:solidFill>
                  <a:srgbClr val="7030A0"/>
                </a:solidFill>
              </a:rPr>
              <a:t>means </a:t>
            </a:r>
            <a:r>
              <a:rPr lang="en-US" sz="2400" b="1" dirty="0">
                <a:solidFill>
                  <a:srgbClr val="7030A0"/>
                </a:solidFill>
              </a:rPr>
              <a:t>the science of the nerves and the nervous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19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91550" cy="685799"/>
          </a:xfrm>
        </p:spPr>
        <p:txBody>
          <a:bodyPr/>
          <a:lstStyle/>
          <a:p>
            <a:r>
              <a:rPr lang="en-US" dirty="0" smtClean="0"/>
              <a:t>Exercise: Signal Words and Context Clues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8392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List all signal words (or punctuation marks) and context clues for each sentence; then guess the meaning of the </a:t>
            </a:r>
            <a:r>
              <a:rPr lang="en-US" b="1" u="sng" dirty="0" smtClean="0"/>
              <a:t>underlined</a:t>
            </a:r>
            <a:r>
              <a:rPr lang="en-US" dirty="0" smtClean="0"/>
              <a:t> word. </a:t>
            </a:r>
          </a:p>
          <a:p>
            <a:pPr marL="457200" indent="-457200">
              <a:buAutoNum type="arabicPeriod"/>
            </a:pPr>
            <a:r>
              <a:rPr lang="en-US" dirty="0" smtClean="0"/>
              <a:t>Working with a tutor may have many </a:t>
            </a:r>
            <a:r>
              <a:rPr lang="en-US" b="1" u="sng" dirty="0" smtClean="0">
                <a:solidFill>
                  <a:srgbClr val="7030A0"/>
                </a:solidFill>
              </a:rPr>
              <a:t>beneficial</a:t>
            </a:r>
            <a:r>
              <a:rPr lang="en-US" dirty="0" smtClean="0"/>
              <a:t> results</a:t>
            </a:r>
            <a:r>
              <a:rPr lang="en-US" b="1" dirty="0" smtClean="0">
                <a:solidFill>
                  <a:srgbClr val="7030A0"/>
                </a:solidFill>
              </a:rPr>
              <a:t>;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one positive outcome is</a:t>
            </a:r>
            <a:r>
              <a:rPr lang="en-US" b="1" dirty="0" smtClean="0"/>
              <a:t> </a:t>
            </a:r>
            <a:r>
              <a:rPr lang="en-US" dirty="0" smtClean="0"/>
              <a:t>that you may feel more comfortable asking questions in a one-on-one setting than you would in a large classroom. </a:t>
            </a:r>
          </a:p>
          <a:p>
            <a:pPr marL="0" indent="0"/>
            <a:r>
              <a:rPr lang="en-US" b="1" dirty="0" smtClean="0">
                <a:solidFill>
                  <a:srgbClr val="7030A0"/>
                </a:solidFill>
              </a:rPr>
              <a:t>Signal Word/s (or Marks):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	</a:t>
            </a:r>
            <a:r>
              <a:rPr lang="en-US" b="1" i="1" u="sng" dirty="0" smtClean="0">
                <a:solidFill>
                  <a:srgbClr val="7030A0"/>
                </a:solidFill>
              </a:rPr>
              <a:t>Semicolon (;) </a:t>
            </a:r>
          </a:p>
          <a:p>
            <a:pPr marL="0" indent="0"/>
            <a:r>
              <a:rPr lang="en-US" b="1" dirty="0" smtClean="0">
                <a:solidFill>
                  <a:srgbClr val="7030A0"/>
                </a:solidFill>
              </a:rPr>
              <a:t>Context Clue/s: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	</a:t>
            </a:r>
            <a:r>
              <a:rPr lang="en-US" b="1" i="1" u="sng" dirty="0" smtClean="0">
                <a:solidFill>
                  <a:srgbClr val="7030A0"/>
                </a:solidFill>
              </a:rPr>
              <a:t>one positive outcome is </a:t>
            </a:r>
          </a:p>
          <a:p>
            <a:pPr marL="0" indent="0"/>
            <a:r>
              <a:rPr lang="en-US" b="1" dirty="0" smtClean="0">
                <a:solidFill>
                  <a:srgbClr val="7030A0"/>
                </a:solidFill>
              </a:rPr>
              <a:t>Meaning of beneficial: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	</a:t>
            </a:r>
            <a:r>
              <a:rPr lang="en-US" b="1" i="1" u="sng" dirty="0" smtClean="0">
                <a:solidFill>
                  <a:srgbClr val="7030A0"/>
                </a:solidFill>
              </a:rPr>
              <a:t>positive, advantageous </a:t>
            </a:r>
            <a:endParaRPr lang="en-US" i="1" dirty="0" smtClean="0">
              <a:solidFill>
                <a:srgbClr val="7030A0"/>
              </a:solidFill>
            </a:endParaRPr>
          </a:p>
          <a:p>
            <a:pPr marL="457200" indent="-457200">
              <a:buNone/>
            </a:pPr>
            <a:endParaRPr lang="en-US" dirty="0" smtClean="0"/>
          </a:p>
        </p:txBody>
      </p:sp>
      <p:pic>
        <p:nvPicPr>
          <p:cNvPr id="1026" name="Picture 2" descr="C:\Users\Mike\AppData\Local\Microsoft\Windows\Temporary Internet Files\Content.IE5\LBZKBSJQ\MM900283542[1].gif"/>
          <p:cNvPicPr>
            <a:picLocks noGrp="1" noChangeAspect="1" noChangeArrowheads="1" noCro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83581">
            <a:off x="4926462" y="3012615"/>
            <a:ext cx="4052897" cy="3635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79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List all signal words (or punctuation marks) and context clues for each sentence; then guess the meaning of the </a:t>
            </a:r>
            <a:r>
              <a:rPr lang="en-US" sz="2400" b="1" u="sng" dirty="0" smtClean="0"/>
              <a:t>underlined</a:t>
            </a:r>
            <a:r>
              <a:rPr lang="en-US" sz="2400" dirty="0" smtClean="0"/>
              <a:t> word.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4251960" cy="2743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2. My </a:t>
            </a:r>
            <a:r>
              <a:rPr lang="en-US" b="1" i="1" u="sng" dirty="0" smtClean="0">
                <a:solidFill>
                  <a:srgbClr val="7030A0"/>
                </a:solidFill>
              </a:rPr>
              <a:t>itinerary</a:t>
            </a:r>
            <a:r>
              <a:rPr lang="en-US" b="1" dirty="0" smtClean="0">
                <a:solidFill>
                  <a:srgbClr val="7030A0"/>
                </a:solidFill>
              </a:rPr>
              <a:t> for this trip includes a three-day stay in Italy and a cruise to Greece.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Signal Word/s: __________________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Context Clue/s: _________________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Meaning of itinerary: ____________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3657600"/>
            <a:ext cx="4251960" cy="3048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3. In contrast to my sister, who is quite </a:t>
            </a:r>
            <a:r>
              <a:rPr lang="en-US" b="1" i="1" u="sng" dirty="0" smtClean="0">
                <a:solidFill>
                  <a:srgbClr val="7030A0"/>
                </a:solidFill>
              </a:rPr>
              <a:t>taciturn</a:t>
            </a:r>
            <a:r>
              <a:rPr lang="en-US" b="1" dirty="0" smtClean="0">
                <a:solidFill>
                  <a:srgbClr val="7030A0"/>
                </a:solidFill>
              </a:rPr>
              <a:t>, I am extremely talkative.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Signal Word/s: __________________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Context Clue/s: _________________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Meaning of taciturn: ____________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Mike\AppData\Local\Microsoft\Windows\Temporary Internet Files\Content.IE5\PUSBHEXJ\MM90028679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600"/>
            <a:ext cx="2743200" cy="2109486"/>
          </a:xfrm>
          <a:prstGeom prst="rect">
            <a:avLst/>
          </a:prstGeom>
          <a:noFill/>
        </p:spPr>
      </p:pic>
      <p:pic>
        <p:nvPicPr>
          <p:cNvPr id="2051" name="Picture 3" descr="C:\Users\Mike\AppData\Local\Microsoft\Windows\Temporary Internet Files\Content.IE5\VG8DWZCC\MM90023476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246304" cy="2590800"/>
          </a:xfrm>
          <a:prstGeom prst="rect">
            <a:avLst/>
          </a:prstGeom>
          <a:noFill/>
        </p:spPr>
      </p:pic>
      <p:sp>
        <p:nvSpPr>
          <p:cNvPr id="7" name="Multiply 6"/>
          <p:cNvSpPr/>
          <p:nvPr/>
        </p:nvSpPr>
        <p:spPr>
          <a:xfrm>
            <a:off x="990600" y="4114800"/>
            <a:ext cx="2438400" cy="19050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0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Vocabulary Strategy 2: Multiple-Choice Strategies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4251960" cy="493776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dirty="0" smtClean="0"/>
              <a:t>On the CAHSEE you will be asked to find the meaning of a word that appears in a sentence from a reading passage. Let’s look at two strategies for answering these types of questions on the CAHSEE: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67200" y="914400"/>
            <a:ext cx="4876800" cy="57912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Strategy A: Don’t look at the choices until the end.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7030A0"/>
                </a:solidFill>
              </a:rPr>
              <a:t>1. </a:t>
            </a:r>
            <a:r>
              <a:rPr lang="en-US" b="1" dirty="0" smtClean="0">
                <a:solidFill>
                  <a:srgbClr val="7030A0"/>
                </a:solidFill>
              </a:rPr>
              <a:t>Cover the answer </a:t>
            </a:r>
            <a:r>
              <a:rPr lang="en-US" dirty="0" smtClean="0">
                <a:solidFill>
                  <a:schemeClr val="tx1"/>
                </a:solidFill>
              </a:rPr>
              <a:t>choices with your hand. 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2. </a:t>
            </a:r>
            <a:r>
              <a:rPr lang="en-US" dirty="0" smtClean="0">
                <a:solidFill>
                  <a:schemeClr val="tx1"/>
                </a:solidFill>
              </a:rPr>
              <a:t>Go back to the passage to </a:t>
            </a:r>
            <a:r>
              <a:rPr lang="en-US" b="1" dirty="0" smtClean="0">
                <a:solidFill>
                  <a:srgbClr val="7030A0"/>
                </a:solidFill>
              </a:rPr>
              <a:t>determine how the word is used in context (the sentence). </a:t>
            </a:r>
          </a:p>
          <a:p>
            <a:pPr marL="0">
              <a:spcBef>
                <a:spcPts val="0"/>
              </a:spcBef>
              <a:buNone/>
            </a:pPr>
            <a:endParaRPr lang="en-US" sz="800" b="1" dirty="0" smtClean="0">
              <a:solidFill>
                <a:srgbClr val="7030A0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sz="1400" b="1" dirty="0" smtClean="0"/>
              <a:t>(Note: These clues may appear in the same sentence or in the sentence/s before and/or after the word.) </a:t>
            </a:r>
          </a:p>
          <a:p>
            <a:pPr marL="0" algn="ctr">
              <a:spcBef>
                <a:spcPts val="0"/>
              </a:spcBef>
              <a:buNone/>
            </a:pPr>
            <a:endParaRPr lang="en-US" sz="800" b="1" dirty="0" smtClean="0"/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3. </a:t>
            </a:r>
            <a:r>
              <a:rPr lang="en-US" b="1" u="sng" dirty="0" smtClean="0">
                <a:solidFill>
                  <a:srgbClr val="7030A0"/>
                </a:solidFill>
              </a:rPr>
              <a:t>Underline clue words.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4. </a:t>
            </a:r>
            <a:r>
              <a:rPr lang="en-US" dirty="0" smtClean="0">
                <a:solidFill>
                  <a:schemeClr val="tx1"/>
                </a:solidFill>
              </a:rPr>
              <a:t>Before looking at the answer choices, </a:t>
            </a:r>
            <a:r>
              <a:rPr lang="en-US" b="1" dirty="0" smtClean="0">
                <a:solidFill>
                  <a:srgbClr val="7030A0"/>
                </a:solidFill>
              </a:rPr>
              <a:t>write what you think the word means. 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/>
              <a:t>(What word would fit in the context?) </a:t>
            </a:r>
          </a:p>
          <a:p>
            <a:pPr marL="0">
              <a:spcBef>
                <a:spcPts val="0"/>
              </a:spcBef>
              <a:buNone/>
            </a:pPr>
            <a:endParaRPr lang="en-US" b="1" dirty="0" smtClean="0"/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5. Examine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b="1" dirty="0" smtClean="0">
                <a:solidFill>
                  <a:srgbClr val="7030A0"/>
                </a:solidFill>
              </a:rPr>
              <a:t> choices. Eliminate choices </a:t>
            </a:r>
            <a:r>
              <a:rPr lang="en-US" dirty="0" smtClean="0">
                <a:solidFill>
                  <a:schemeClr val="tx1"/>
                </a:solidFill>
              </a:rPr>
              <a:t>that are very</a:t>
            </a:r>
            <a:r>
              <a:rPr lang="en-US" b="1" dirty="0" smtClean="0">
                <a:solidFill>
                  <a:srgbClr val="7030A0"/>
                </a:solidFill>
              </a:rPr>
              <a:t> different from your word. Pick </a:t>
            </a:r>
            <a:r>
              <a:rPr lang="en-US" dirty="0" smtClean="0">
                <a:solidFill>
                  <a:schemeClr val="tx1"/>
                </a:solidFill>
              </a:rPr>
              <a:t>the answer choice that </a:t>
            </a:r>
            <a:r>
              <a:rPr lang="en-US" b="1" dirty="0" smtClean="0">
                <a:solidFill>
                  <a:srgbClr val="7030A0"/>
                </a:solidFill>
              </a:rPr>
              <a:t>most closely matches your word. </a:t>
            </a:r>
          </a:p>
          <a:p>
            <a:endParaRPr lang="en-US" dirty="0"/>
          </a:p>
        </p:txBody>
      </p:sp>
      <p:pic>
        <p:nvPicPr>
          <p:cNvPr id="21506" name="Picture 2" descr="http://kaplanmobray.com/wp-content/uploads/2013/01/choices-76070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3683951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57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Word Analysis?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When we read, we often come upon unfamiliar words.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we </a:t>
            </a:r>
            <a:r>
              <a:rPr lang="en-US" dirty="0" smtClean="0"/>
              <a:t>figure </a:t>
            </a:r>
            <a:r>
              <a:rPr lang="en-US" dirty="0"/>
              <a:t>out the meaning? </a:t>
            </a:r>
            <a:endParaRPr lang="en-US" dirty="0" smtClean="0"/>
          </a:p>
          <a:p>
            <a:r>
              <a:rPr lang="en-US" dirty="0"/>
              <a:t>Word Analysis refers to strategies used to figure out the meaning of </a:t>
            </a:r>
            <a:r>
              <a:rPr lang="en-US" dirty="0" smtClean="0"/>
              <a:t>unfamiliar </a:t>
            </a:r>
            <a:r>
              <a:rPr lang="en-US" dirty="0"/>
              <a:t>words.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packet, you will learn seven such strategies.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953" y="2118026"/>
            <a:ext cx="3304318" cy="32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29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3276600" y="228600"/>
            <a:ext cx="5715000" cy="6477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/>
              <a:t>Example:</a:t>
            </a:r>
            <a:endParaRPr lang="en-US" b="1" i="1" dirty="0" smtClean="0"/>
          </a:p>
          <a:p>
            <a:pPr marL="0">
              <a:spcBef>
                <a:spcPts val="0"/>
              </a:spcBef>
              <a:buNone/>
            </a:pPr>
            <a:r>
              <a:rPr lang="en-US" b="1" i="1" dirty="0" smtClean="0"/>
              <a:t>Tragically, many tropical rain forests are so threatened by overdevelopment that they may be completely </a:t>
            </a:r>
            <a:r>
              <a:rPr lang="en-US" b="1" i="1" u="sng" dirty="0" smtClean="0">
                <a:solidFill>
                  <a:srgbClr val="7030A0"/>
                </a:solidFill>
              </a:rPr>
              <a:t>eradicated </a:t>
            </a:r>
            <a:r>
              <a:rPr lang="en-US" b="1" i="1" dirty="0" smtClean="0"/>
              <a:t>by the end of the century. </a:t>
            </a:r>
          </a:p>
          <a:p>
            <a:pPr marL="0">
              <a:spcBef>
                <a:spcPts val="0"/>
              </a:spcBef>
              <a:buNone/>
            </a:pPr>
            <a:endParaRPr lang="en-US" sz="1100" b="1" i="1" dirty="0" smtClean="0"/>
          </a:p>
          <a:p>
            <a:pPr marL="283464" indent="-457200">
              <a:spcBef>
                <a:spcPts val="0"/>
              </a:spcBef>
              <a:buAutoNum type="arabicPeriod"/>
            </a:pPr>
            <a:r>
              <a:rPr lang="en-US" dirty="0" smtClean="0"/>
              <a:t>Cover the answer choices with your hand. </a:t>
            </a:r>
          </a:p>
          <a:p>
            <a:pPr marL="283464" indent="-457200">
              <a:spcBef>
                <a:spcPts val="0"/>
              </a:spcBef>
              <a:buNone/>
            </a:pPr>
            <a:endParaRPr lang="en-US" sz="1100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2. Look at the passage to see how the word is used in context. </a:t>
            </a:r>
          </a:p>
          <a:p>
            <a:pPr marL="0">
              <a:spcBef>
                <a:spcPts val="0"/>
              </a:spcBef>
              <a:buNone/>
            </a:pPr>
            <a:endParaRPr lang="en-US" sz="1100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3. Underline clue words in the sentence. </a:t>
            </a:r>
          </a:p>
          <a:p>
            <a:pPr marL="0">
              <a:spcBef>
                <a:spcPts val="0"/>
              </a:spcBef>
              <a:buNone/>
            </a:pPr>
            <a:endParaRPr lang="en-US" sz="1100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4. Write in a word that would fit the context. </a:t>
            </a:r>
            <a:r>
              <a:rPr lang="en-US" b="1" u="sng" dirty="0" smtClean="0"/>
              <a:t>_______________ </a:t>
            </a:r>
          </a:p>
          <a:p>
            <a:pPr marL="0">
              <a:spcBef>
                <a:spcPts val="0"/>
              </a:spcBef>
              <a:buNone/>
            </a:pPr>
            <a:endParaRPr lang="en-US" b="1" u="sng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5. Now look at the answer choices. Cross out all answer choices that are not synonymous with your word. </a:t>
            </a:r>
          </a:p>
          <a:p>
            <a:pPr marL="283464" indent="-457200">
              <a:spcBef>
                <a:spcPts val="0"/>
              </a:spcBef>
              <a:buNone/>
            </a:pPr>
            <a:r>
              <a:rPr lang="en-US" dirty="0" smtClean="0"/>
              <a:t>A. isolated B. destroyed C. rejuvenated </a:t>
            </a:r>
          </a:p>
          <a:p>
            <a:pPr marL="283464" indent="-457200">
              <a:spcBef>
                <a:spcPts val="0"/>
              </a:spcBef>
              <a:buNone/>
            </a:pPr>
            <a:r>
              <a:rPr lang="en-US" dirty="0" smtClean="0"/>
              <a:t>D. expanded</a:t>
            </a:r>
          </a:p>
          <a:p>
            <a:pPr marL="283464" indent="-457200">
              <a:spcBef>
                <a:spcPts val="0"/>
              </a:spcBef>
              <a:buAutoNum type="alphaUcPeriod"/>
            </a:pPr>
            <a:endParaRPr lang="en-US" sz="1800" dirty="0" smtClean="0"/>
          </a:p>
          <a:p>
            <a:pPr marL="283464" indent="-45720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Eradicated=Destroyed</a:t>
            </a:r>
          </a:p>
          <a:p>
            <a:pPr marL="283464" indent="-457200">
              <a:spcBef>
                <a:spcPts val="0"/>
              </a:spcBef>
              <a:buNone/>
            </a:pPr>
            <a:endParaRPr lang="en-US" sz="1800" dirty="0" smtClean="0"/>
          </a:p>
          <a:p>
            <a:pPr marL="0">
              <a:spcBef>
                <a:spcPts val="0"/>
              </a:spcBef>
              <a:buNone/>
            </a:pPr>
            <a:endParaRPr lang="en-US" sz="1800" b="1" u="sng" dirty="0" smtClean="0"/>
          </a:p>
        </p:txBody>
      </p:sp>
      <p:pic>
        <p:nvPicPr>
          <p:cNvPr id="8" name="Picture 2" descr="http://t3.gstatic.com/images?q=tbn:ANd9GcSDWNZg0Oj5812GcBtlpC1Z7QoAh3ImMOeiCSFGHFTW5_WxK2n8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43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Strategy B: Try out each choice in the original sentence.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5029200" cy="60198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1. Read the sentence or paragraph </a:t>
            </a:r>
            <a:r>
              <a:rPr lang="en-US" dirty="0" smtClean="0"/>
              <a:t>in which the word appears.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2. When you get to </a:t>
            </a:r>
            <a:r>
              <a:rPr lang="en-US" b="1" dirty="0" smtClean="0">
                <a:solidFill>
                  <a:srgbClr val="7030A0"/>
                </a:solidFill>
              </a:rPr>
              <a:t>word</a:t>
            </a:r>
            <a:r>
              <a:rPr lang="en-US" dirty="0" smtClean="0"/>
              <a:t> in question, </a:t>
            </a:r>
            <a:r>
              <a:rPr lang="en-US" b="1" dirty="0" smtClean="0">
                <a:solidFill>
                  <a:srgbClr val="7030A0"/>
                </a:solidFill>
              </a:rPr>
              <a:t>cover it with your hand. </a:t>
            </a:r>
          </a:p>
          <a:p>
            <a:pPr marL="0">
              <a:spcBef>
                <a:spcPts val="0"/>
              </a:spcBef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3. </a:t>
            </a:r>
            <a:r>
              <a:rPr lang="en-US" b="1" dirty="0" smtClean="0">
                <a:solidFill>
                  <a:srgbClr val="7030A0"/>
                </a:solidFill>
              </a:rPr>
              <a:t>Substitute each </a:t>
            </a:r>
            <a:r>
              <a:rPr lang="en-US" dirty="0" smtClean="0"/>
              <a:t>of the </a:t>
            </a:r>
            <a:r>
              <a:rPr lang="en-US" b="1" dirty="0" smtClean="0">
                <a:solidFill>
                  <a:srgbClr val="7030A0"/>
                </a:solidFill>
              </a:rPr>
              <a:t>answer choices for the word </a:t>
            </a:r>
            <a:r>
              <a:rPr lang="en-US" dirty="0" smtClean="0"/>
              <a:t>you have covered and </a:t>
            </a:r>
            <a:r>
              <a:rPr lang="en-US" b="1" dirty="0" smtClean="0">
                <a:solidFill>
                  <a:srgbClr val="7030A0"/>
                </a:solidFill>
              </a:rPr>
              <a:t>read the sentence. </a:t>
            </a:r>
          </a:p>
          <a:p>
            <a:pPr marL="0">
              <a:spcBef>
                <a:spcPts val="0"/>
              </a:spcBef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4. </a:t>
            </a:r>
            <a:r>
              <a:rPr lang="en-US" b="1" dirty="0" smtClean="0">
                <a:solidFill>
                  <a:srgbClr val="7030A0"/>
                </a:solidFill>
              </a:rPr>
              <a:t>Ask</a:t>
            </a:r>
            <a:r>
              <a:rPr lang="en-US" b="1" dirty="0" smtClean="0"/>
              <a:t> </a:t>
            </a:r>
            <a:r>
              <a:rPr lang="en-US" dirty="0" smtClean="0"/>
              <a:t>yourself, </a:t>
            </a:r>
            <a:r>
              <a:rPr lang="en-US" b="1" dirty="0" smtClean="0">
                <a:solidFill>
                  <a:srgbClr val="7030A0"/>
                </a:solidFill>
              </a:rPr>
              <a:t>“Does this word make sense in the sentence?” </a:t>
            </a:r>
          </a:p>
          <a:p>
            <a:pPr marL="0">
              <a:spcBef>
                <a:spcPts val="0"/>
              </a:spcBef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5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b="1" dirty="0" smtClean="0">
                <a:solidFill>
                  <a:srgbClr val="7030A0"/>
                </a:solidFill>
              </a:rPr>
              <a:t>Cross out </a:t>
            </a:r>
            <a:r>
              <a:rPr lang="en-US" dirty="0" smtClean="0"/>
              <a:t>those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words that do not fit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choose</a:t>
            </a:r>
            <a:r>
              <a:rPr lang="en-US" b="1" dirty="0" smtClean="0"/>
              <a:t> </a:t>
            </a: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word</a:t>
            </a:r>
            <a:r>
              <a:rPr lang="en-US" b="1" dirty="0" smtClean="0"/>
              <a:t> </a:t>
            </a:r>
            <a:r>
              <a:rPr lang="en-US" dirty="0" smtClean="0"/>
              <a:t>that makes the </a:t>
            </a:r>
            <a:r>
              <a:rPr lang="en-US" b="1" dirty="0" smtClean="0">
                <a:solidFill>
                  <a:srgbClr val="7030A0"/>
                </a:solidFill>
              </a:rPr>
              <a:t>most sense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in the sentence. </a:t>
            </a:r>
            <a:endParaRPr lang="en-US" dirty="0"/>
          </a:p>
        </p:txBody>
      </p:sp>
      <p:pic>
        <p:nvPicPr>
          <p:cNvPr id="6" name="Picture 2" descr="http://behance.vo.llnwd.net/profiles9/870909/projects/4651519/d516f46f15f5953f6f60f68b02a59055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09792">
            <a:off x="4977283" y="1821815"/>
            <a:ext cx="4251325" cy="3323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9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667000" y="152400"/>
            <a:ext cx="6200775" cy="65532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/>
              <a:t>CAHSEE Example </a:t>
            </a:r>
          </a:p>
          <a:p>
            <a:pPr marL="0">
              <a:spcBef>
                <a:spcPts val="0"/>
              </a:spcBef>
              <a:buNone/>
            </a:pPr>
            <a:r>
              <a:rPr lang="en-US" i="1" dirty="0" smtClean="0"/>
              <a:t>But in captivity, when their keepers unknowingly were giving them leaves </a:t>
            </a:r>
            <a:r>
              <a:rPr lang="en-US" b="1" i="1" dirty="0" smtClean="0">
                <a:solidFill>
                  <a:srgbClr val="7030A0"/>
                </a:solidFill>
              </a:rPr>
              <a:t>contaminated</a:t>
            </a:r>
            <a:r>
              <a:rPr lang="en-US" i="1" dirty="0" smtClean="0"/>
              <a:t> with acid, the koalas were left with only two options: eat the poisonous leaves or starve. </a:t>
            </a:r>
          </a:p>
          <a:p>
            <a:pPr marL="0">
              <a:spcBef>
                <a:spcPts val="0"/>
              </a:spcBef>
              <a:buNone/>
            </a:pPr>
            <a:endParaRPr lang="en-US" sz="1100" i="1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A. carried with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B. polished with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C. poisoned with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D. grown from </a:t>
            </a:r>
          </a:p>
          <a:p>
            <a:pPr marL="0">
              <a:spcBef>
                <a:spcPts val="0"/>
              </a:spcBef>
              <a:buNone/>
            </a:pPr>
            <a:endParaRPr lang="en-US" sz="1100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1. </a:t>
            </a:r>
            <a:r>
              <a:rPr lang="en-US" b="1" dirty="0" smtClean="0"/>
              <a:t>Read</a:t>
            </a:r>
            <a:r>
              <a:rPr lang="en-US" dirty="0" smtClean="0"/>
              <a:t> the entire sentence.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2.</a:t>
            </a:r>
            <a:r>
              <a:rPr lang="en-US" b="1" dirty="0" smtClean="0"/>
              <a:t> Cover </a:t>
            </a:r>
            <a:r>
              <a:rPr lang="en-US" dirty="0" smtClean="0"/>
              <a:t>the word “contaminated” with your hand.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3. </a:t>
            </a:r>
            <a:r>
              <a:rPr lang="en-US" b="1" dirty="0" smtClean="0"/>
              <a:t>Substitute</a:t>
            </a:r>
            <a:r>
              <a:rPr lang="en-US" dirty="0" smtClean="0"/>
              <a:t> each of the choices and read the sentence.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4. </a:t>
            </a:r>
            <a:r>
              <a:rPr lang="en-US" b="1" dirty="0" smtClean="0"/>
              <a:t>Ask</a:t>
            </a:r>
            <a:r>
              <a:rPr lang="en-US" dirty="0" smtClean="0"/>
              <a:t> yourself, “Does this word make sense in the sentence?”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5. Cross out choices that do not make sense and choose the word that makes the most sense in the sentence.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Contaminated = Poisoned with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53249" name="Picture 1" descr="C:\Users\Mike\AppData\Local\Microsoft\Windows\Temporary Internet Files\Content.IE5\VG8DWZCC\MC900186204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91550" cy="685799"/>
          </a:xfrm>
        </p:spPr>
        <p:txBody>
          <a:bodyPr/>
          <a:lstStyle/>
          <a:p>
            <a:r>
              <a:rPr lang="en-US" dirty="0" smtClean="0"/>
              <a:t>Vocabulary Strategy 3: Structural Clues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685800"/>
            <a:ext cx="4375785" cy="60198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• </a:t>
            </a:r>
            <a:r>
              <a:rPr lang="en-US" b="1" dirty="0" smtClean="0">
                <a:solidFill>
                  <a:srgbClr val="7030A0"/>
                </a:solidFill>
              </a:rPr>
              <a:t>How does the word fit in the sentence? </a:t>
            </a:r>
            <a:r>
              <a:rPr lang="en-US" dirty="0" smtClean="0"/>
              <a:t>Can sense the word’s meaning by looking at where it appears? Does it appear beside any words you can associate it with?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• </a:t>
            </a:r>
            <a:r>
              <a:rPr lang="en-US" b="1" dirty="0" smtClean="0">
                <a:solidFill>
                  <a:srgbClr val="7030A0"/>
                </a:solidFill>
              </a:rPr>
              <a:t>Type of Word: Is the word used as a noun, verb, adjective, or adverb?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If it is a noun, is it singular or plural? Is it a proper or common noun?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If it is a verb, look at tense: Is it past, present or future?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If it is an adjective, look at the noun it is modifying. Connect these.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If it is an adverb, look at the verb it is modifying. Connect these.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838200"/>
            <a:ext cx="4251960" cy="57150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/>
              <a:t>Example: </a:t>
            </a:r>
            <a:r>
              <a:rPr lang="en-US" b="1" i="1" dirty="0" smtClean="0"/>
              <a:t>Some of the </a:t>
            </a:r>
            <a:r>
              <a:rPr lang="en-US" b="1" i="1" dirty="0" smtClean="0">
                <a:solidFill>
                  <a:srgbClr val="7030A0"/>
                </a:solidFill>
              </a:rPr>
              <a:t>Sequoias</a:t>
            </a:r>
            <a:r>
              <a:rPr lang="en-US" b="1" i="1" dirty="0" smtClean="0"/>
              <a:t> in these forests are several hundred years old.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Probable meaning of Sequoias: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Clue = Forests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Definition = Trees</a:t>
            </a:r>
          </a:p>
          <a:p>
            <a:pPr marL="0">
              <a:spcBef>
                <a:spcPts val="0"/>
              </a:spcBef>
              <a:buNone/>
            </a:pPr>
            <a:endParaRPr lang="en-US" b="1" dirty="0" smtClean="0"/>
          </a:p>
          <a:p>
            <a:pPr marL="0">
              <a:spcBef>
                <a:spcPts val="0"/>
              </a:spcBef>
              <a:buNone/>
            </a:pPr>
            <a:endParaRPr lang="en-US" b="1" dirty="0" smtClean="0"/>
          </a:p>
          <a:p>
            <a:pPr marL="0">
              <a:spcBef>
                <a:spcPts val="0"/>
              </a:spcBef>
              <a:buNone/>
            </a:pPr>
            <a:endParaRPr lang="en-US" b="1" dirty="0" smtClean="0"/>
          </a:p>
          <a:p>
            <a:pPr marL="0">
              <a:spcBef>
                <a:spcPts val="0"/>
              </a:spcBef>
              <a:buNone/>
            </a:pPr>
            <a:endParaRPr lang="en-US" b="1" dirty="0" smtClean="0"/>
          </a:p>
          <a:p>
            <a:pPr marL="0">
              <a:spcBef>
                <a:spcPts val="0"/>
              </a:spcBef>
              <a:buNone/>
            </a:pPr>
            <a:r>
              <a:rPr lang="en-US" b="1" dirty="0" smtClean="0"/>
              <a:t>Example: </a:t>
            </a:r>
            <a:r>
              <a:rPr lang="en-US" b="1" i="1" dirty="0" smtClean="0"/>
              <a:t>The </a:t>
            </a:r>
            <a:r>
              <a:rPr lang="en-US" b="1" i="1" dirty="0" smtClean="0">
                <a:solidFill>
                  <a:srgbClr val="7030A0"/>
                </a:solidFill>
              </a:rPr>
              <a:t>putrid</a:t>
            </a:r>
            <a:r>
              <a:rPr lang="en-US" b="1" i="1" dirty="0" smtClean="0"/>
              <a:t> odor seemed to be coming from the garbage cans.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Probable meaning of putrid: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Clue = odor, garbage cans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Definition = Rotten </a:t>
            </a:r>
          </a:p>
          <a:p>
            <a:pPr marL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19457" name="Picture 1" descr="C:\Users\Mike\AppData\Local\Microsoft\Windows\Temporary Internet Files\Content.IE5\LNL64E6O\MP9004064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1200150" cy="960120"/>
          </a:xfrm>
          <a:prstGeom prst="rect">
            <a:avLst/>
          </a:prstGeom>
          <a:noFill/>
        </p:spPr>
      </p:pic>
      <p:pic>
        <p:nvPicPr>
          <p:cNvPr id="19461" name="Picture 5" descr="C:\Users\Mike\AppData\Local\Microsoft\Windows\Temporary Internet Files\Content.IE5\VG8DWZCC\MC9000403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410200"/>
            <a:ext cx="1219200" cy="1269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75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Vocabulary Strategy 4</a:t>
            </a:r>
            <a:r>
              <a:rPr lang="en-US" sz="2800" b="1" dirty="0" smtClean="0"/>
              <a:t>: </a:t>
            </a:r>
            <a:r>
              <a:rPr lang="en-US" sz="2400" b="1" dirty="0" smtClean="0">
                <a:solidFill>
                  <a:srgbClr val="7030A0"/>
                </a:solidFill>
              </a:rPr>
              <a:t>Direction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7030A0"/>
                </a:solidFill>
              </a:rPr>
              <a:t>Use signal words, phrases, and punctuation marks to determine the direction of the word. 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228600" y="1371600"/>
          <a:ext cx="434340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663"/>
                <a:gridCol w="2217737"/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Same Direction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Change Direction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And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However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Because, since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Although, though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Including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Nevertheless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 fact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But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Indeed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In contrast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to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; (semi-colon)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Rather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: 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(colon)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Despite, yet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sz="2400" dirty="0" smtClean="0"/>
              <a:t>The change did not occur overnight; on the contrary, it was </a:t>
            </a:r>
            <a:r>
              <a:rPr lang="en-US" sz="2400" b="1" u="sng" dirty="0" smtClean="0">
                <a:solidFill>
                  <a:srgbClr val="7030A0"/>
                </a:solidFill>
              </a:rPr>
              <a:t>progressive.</a:t>
            </a:r>
            <a:r>
              <a:rPr lang="en-US" sz="2400" u="sng" dirty="0" smtClean="0"/>
              <a:t> </a:t>
            </a:r>
          </a:p>
          <a:p>
            <a:pPr marL="0">
              <a:spcBef>
                <a:spcPts val="0"/>
              </a:spcBef>
              <a:buNone/>
            </a:pPr>
            <a:endParaRPr lang="en-US" sz="2400" u="sng" dirty="0" smtClean="0"/>
          </a:p>
          <a:p>
            <a:pPr marL="0">
              <a:spcBef>
                <a:spcPts val="0"/>
              </a:spcBef>
              <a:buNone/>
            </a:pPr>
            <a:r>
              <a:rPr lang="en-US" sz="2400" dirty="0" smtClean="0"/>
              <a:t>Direction: </a:t>
            </a:r>
            <a:r>
              <a:rPr lang="en-US" sz="2400" b="1" dirty="0" smtClean="0">
                <a:solidFill>
                  <a:srgbClr val="7030A0"/>
                </a:solidFill>
              </a:rPr>
              <a:t>Change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On the contrary (contrast)</a:t>
            </a:r>
          </a:p>
          <a:p>
            <a:pPr marL="0">
              <a:spcBef>
                <a:spcPts val="0"/>
              </a:spcBef>
              <a:buNone/>
            </a:pPr>
            <a:endParaRPr lang="en-US" sz="24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2400" dirty="0" smtClean="0"/>
              <a:t>Meaning of progressive: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Happening or developing gradually or in stages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www.thechangeblog.com/wp-content/uploads/2011/05/changing-direc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724400"/>
            <a:ext cx="2695575" cy="1695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20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Vocabulary </a:t>
            </a:r>
            <a:r>
              <a:rPr lang="en-US" b="1" dirty="0" smtClean="0"/>
              <a:t>Exercise: </a:t>
            </a:r>
            <a:r>
              <a:rPr lang="en-US" sz="2700" dirty="0" smtClean="0"/>
              <a:t>Mark </a:t>
            </a:r>
            <a:r>
              <a:rPr lang="en-US" sz="2700" dirty="0" smtClean="0"/>
              <a:t>the direction of the underlined word in each passage and guess the word’s meaning.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8400" y="1143000"/>
            <a:ext cx="6705600" cy="55626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1. I love taking a long walk early in the morning; </a:t>
            </a:r>
            <a:r>
              <a:rPr lang="en-US" b="1" dirty="0" smtClean="0">
                <a:solidFill>
                  <a:srgbClr val="7030A0"/>
                </a:solidFill>
              </a:rPr>
              <a:t>in fact</a:t>
            </a:r>
            <a:r>
              <a:rPr lang="en-US" dirty="0" smtClean="0"/>
              <a:t>, I find the experience </a:t>
            </a:r>
            <a:r>
              <a:rPr lang="en-US" b="1" u="sng" dirty="0" smtClean="0">
                <a:solidFill>
                  <a:srgbClr val="7030A0"/>
                </a:solidFill>
              </a:rPr>
              <a:t>invigorating. 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Direction: </a:t>
            </a:r>
            <a:r>
              <a:rPr lang="en-US" b="1" dirty="0" smtClean="0">
                <a:solidFill>
                  <a:srgbClr val="7030A0"/>
                </a:solidFill>
              </a:rPr>
              <a:t>In fact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Meaning of invigorating: Give strength or energy to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2</a:t>
            </a:r>
            <a:r>
              <a:rPr lang="en-US" dirty="0" smtClean="0"/>
              <a:t>.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Rather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than being destroyed, many historical buildings are now being </a:t>
            </a:r>
            <a:r>
              <a:rPr lang="en-US" b="1" u="sng" dirty="0" smtClean="0">
                <a:solidFill>
                  <a:srgbClr val="7030A0"/>
                </a:solidFill>
              </a:rPr>
              <a:t>preserved</a:t>
            </a:r>
            <a:r>
              <a:rPr lang="en-US" dirty="0" smtClean="0"/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Direction: </a:t>
            </a:r>
            <a:r>
              <a:rPr lang="en-US" b="1" dirty="0" smtClean="0">
                <a:solidFill>
                  <a:srgbClr val="7030A0"/>
                </a:solidFill>
              </a:rPr>
              <a:t>Rather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Meaning of preserved: </a:t>
            </a:r>
            <a:r>
              <a:rPr lang="en-US" b="1" dirty="0" smtClean="0">
                <a:solidFill>
                  <a:srgbClr val="7030A0"/>
                </a:solidFill>
              </a:rPr>
              <a:t>Maintain (something) in its </a:t>
            </a:r>
            <a:r>
              <a:rPr lang="en-US" b="1" dirty="0" smtClean="0">
                <a:solidFill>
                  <a:srgbClr val="7030A0"/>
                </a:solidFill>
              </a:rPr>
              <a:t>original state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tx1"/>
                </a:solidFill>
              </a:rPr>
              <a:t>Unlike</a:t>
            </a:r>
            <a:r>
              <a:rPr lang="en-US" dirty="0" smtClean="0"/>
              <a:t> her sister, who enjoyed time alone, Sylvia preferred the </a:t>
            </a:r>
            <a:r>
              <a:rPr lang="en-US" b="1" u="sng" dirty="0" smtClean="0">
                <a:solidFill>
                  <a:srgbClr val="7030A0"/>
                </a:solidFill>
              </a:rPr>
              <a:t>camaraderie</a:t>
            </a:r>
            <a:r>
              <a:rPr lang="en-US" dirty="0" smtClean="0"/>
              <a:t> of her colleagues. 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Direction: </a:t>
            </a:r>
            <a:r>
              <a:rPr lang="en-US" b="1" dirty="0" smtClean="0">
                <a:solidFill>
                  <a:srgbClr val="7030A0"/>
                </a:solidFill>
              </a:rPr>
              <a:t>Unlike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Meaning of camaraderie: </a:t>
            </a:r>
            <a:r>
              <a:rPr lang="en-US" b="1" dirty="0" smtClean="0">
                <a:solidFill>
                  <a:srgbClr val="7030A0"/>
                </a:solidFill>
              </a:rPr>
              <a:t>fellowship - companionship - friendship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1" name="Picture 6" descr="C:\Users\Mike\AppData\Local\Microsoft\Windows\Temporary Internet Files\Content.IE5\LBZKBSJQ\MM900236222[1].gif"/>
          <p:cNvPicPr>
            <a:picLocks noGrp="1" noChangeAspect="1" noChangeArrowheads="1" noCro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286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4724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Vocabulary Strategy 5: 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connotation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0"/>
            <a:ext cx="88392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 smtClean="0"/>
              <a:t>Exercise: For each sentence, write the charge of the underlined word. </a:t>
            </a:r>
          </a:p>
          <a:p>
            <a:pPr marL="0" indent="0">
              <a:buNone/>
            </a:pPr>
            <a:r>
              <a:rPr lang="en-US" sz="1800" dirty="0" smtClean="0"/>
              <a:t>1. When Mrs. Brown saw the horrible mess her students had made while she was absent, she became </a:t>
            </a:r>
            <a:r>
              <a:rPr lang="en-US" sz="1800" b="1" u="sng" dirty="0" smtClean="0">
                <a:solidFill>
                  <a:srgbClr val="7030A0"/>
                </a:solidFill>
              </a:rPr>
              <a:t>livid</a:t>
            </a:r>
            <a:r>
              <a:rPr lang="en-US" sz="1800" u="sng" dirty="0" smtClean="0"/>
              <a:t>. </a:t>
            </a:r>
          </a:p>
          <a:p>
            <a:pPr marL="0" indent="0">
              <a:buNone/>
            </a:pPr>
            <a:r>
              <a:rPr lang="en-US" sz="1800" dirty="0" smtClean="0"/>
              <a:t>What is the charge of “livid”? ________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30A0"/>
                </a:solidFill>
              </a:rPr>
              <a:t>Definition: </a:t>
            </a:r>
            <a:r>
              <a:rPr lang="en-US" sz="1800" b="1" dirty="0" smtClean="0">
                <a:solidFill>
                  <a:srgbClr val="7030A0"/>
                </a:solidFill>
              </a:rPr>
              <a:t>Furiously </a:t>
            </a:r>
            <a:r>
              <a:rPr lang="en-US" sz="1800" b="1" dirty="0" smtClean="0">
                <a:solidFill>
                  <a:srgbClr val="7030A0"/>
                </a:solidFill>
              </a:rPr>
              <a:t>angry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2</a:t>
            </a:r>
            <a:r>
              <a:rPr lang="en-US" sz="1800" dirty="0" smtClean="0"/>
              <a:t>. “I try to overlook many things,” said Mr. Dalton, “but this mistake is so </a:t>
            </a:r>
            <a:r>
              <a:rPr lang="en-US" sz="1800" b="1" u="sng" dirty="0" smtClean="0">
                <a:solidFill>
                  <a:srgbClr val="7030A0"/>
                </a:solidFill>
              </a:rPr>
              <a:t>egregious</a:t>
            </a:r>
            <a:r>
              <a:rPr lang="en-US" sz="1800" dirty="0" smtClean="0"/>
              <a:t> that I will have to take action!” </a:t>
            </a:r>
          </a:p>
          <a:p>
            <a:pPr marL="0" indent="0">
              <a:buNone/>
            </a:pPr>
            <a:r>
              <a:rPr lang="en-US" sz="1800" dirty="0" smtClean="0"/>
              <a:t>What is the charge of “egregious”? ________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30A0"/>
                </a:solidFill>
              </a:rPr>
              <a:t>Definition: </a:t>
            </a:r>
            <a:r>
              <a:rPr lang="en-US" sz="1800" b="1" dirty="0" smtClean="0">
                <a:solidFill>
                  <a:srgbClr val="7030A0"/>
                </a:solidFill>
              </a:rPr>
              <a:t>Outstandingly </a:t>
            </a:r>
            <a:r>
              <a:rPr lang="en-US" sz="1800" b="1" dirty="0" smtClean="0">
                <a:solidFill>
                  <a:srgbClr val="7030A0"/>
                </a:solidFill>
              </a:rPr>
              <a:t>bad; </a:t>
            </a:r>
            <a:r>
              <a:rPr lang="en-US" sz="1800" b="1" dirty="0" smtClean="0">
                <a:solidFill>
                  <a:srgbClr val="7030A0"/>
                </a:solidFill>
              </a:rPr>
              <a:t>shocking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3</a:t>
            </a:r>
            <a:r>
              <a:rPr lang="en-US" sz="1800" dirty="0" smtClean="0"/>
              <a:t>. Fred was confident that he had performed well. Several people in the audience went even further and called his performance </a:t>
            </a:r>
            <a:r>
              <a:rPr lang="en-US" sz="1800" b="1" u="sng" dirty="0" smtClean="0">
                <a:solidFill>
                  <a:srgbClr val="7030A0"/>
                </a:solidFill>
              </a:rPr>
              <a:t>superlative. </a:t>
            </a:r>
          </a:p>
          <a:p>
            <a:pPr marL="0" indent="0">
              <a:buNone/>
            </a:pPr>
            <a:r>
              <a:rPr lang="en-US" sz="1800" dirty="0" smtClean="0"/>
              <a:t>What </a:t>
            </a:r>
            <a:r>
              <a:rPr lang="en-US" sz="1800" dirty="0" smtClean="0"/>
              <a:t>is the charge of “superlative”? </a:t>
            </a:r>
            <a:r>
              <a:rPr lang="en-US" sz="1800" dirty="0" smtClean="0"/>
              <a:t>________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30A0"/>
                </a:solidFill>
              </a:rPr>
              <a:t>Definition</a:t>
            </a:r>
            <a:r>
              <a:rPr lang="en-US" sz="1800" b="1" dirty="0" smtClean="0">
                <a:solidFill>
                  <a:srgbClr val="7030A0"/>
                </a:solidFill>
              </a:rPr>
              <a:t>: </a:t>
            </a:r>
            <a:r>
              <a:rPr lang="en-US" sz="1800" b="1" dirty="0" smtClean="0">
                <a:solidFill>
                  <a:srgbClr val="7030A0"/>
                </a:solidFill>
              </a:rPr>
              <a:t>Of the highest quality</a:t>
            </a:r>
            <a:endParaRPr lang="en-US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</p:nvPr>
        </p:nvGraphicFramePr>
        <p:xfrm>
          <a:off x="4648200" y="0"/>
          <a:ext cx="42513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108"/>
                <a:gridCol w="1417108"/>
                <a:gridCol w="1417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Positive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Negative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neutral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Happy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Frightened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Work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honest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Angry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Change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Brave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Lazy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Brunette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smile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telephone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 descr="http://www.peterdaviespr.co.uk/wp-content/uploads/2012/02/yellow-neutral-face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1247775" cy="1247775"/>
          </a:xfrm>
          <a:prstGeom prst="rect">
            <a:avLst/>
          </a:prstGeom>
          <a:noFill/>
        </p:spPr>
      </p:pic>
      <p:pic>
        <p:nvPicPr>
          <p:cNvPr id="2055" name="Picture 7" descr="http://images3.wikia.nocookie.net/__cb20120604225106/creepypasta/images/8/88/Yellow_Happ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0"/>
            <a:ext cx="1171576" cy="1219200"/>
          </a:xfrm>
          <a:prstGeom prst="rect">
            <a:avLst/>
          </a:prstGeom>
          <a:noFill/>
        </p:spPr>
      </p:pic>
      <p:pic>
        <p:nvPicPr>
          <p:cNvPr id="2057" name="Picture 9" descr="http://3.bp.blogspot.com/-Dpe59Y4gRaM/Tc1u2KjjyUI/AAAAAAAAABc/DtxekPueVgc/s1600/angry-face-t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0"/>
            <a:ext cx="120015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9155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Vocabulary Strategy 6: Word Association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4251960" cy="632460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A. Seeing Smaller </a:t>
            </a:r>
            <a:r>
              <a:rPr lang="en-US" b="1" dirty="0" smtClean="0">
                <a:solidFill>
                  <a:srgbClr val="7030A0"/>
                </a:solidFill>
              </a:rPr>
              <a:t>Words: </a:t>
            </a:r>
            <a:r>
              <a:rPr lang="en-US" dirty="0" smtClean="0"/>
              <a:t>Examine </a:t>
            </a:r>
            <a:r>
              <a:rPr lang="en-US" dirty="0" smtClean="0"/>
              <a:t>each </a:t>
            </a:r>
            <a:r>
              <a:rPr lang="en-US" dirty="0" smtClean="0"/>
              <a:t>word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1"/>
                </a:solidFill>
              </a:rPr>
              <a:t>see if you can </a:t>
            </a:r>
            <a:r>
              <a:rPr lang="en-US" b="1" dirty="0" smtClean="0">
                <a:solidFill>
                  <a:srgbClr val="7030A0"/>
                </a:solidFill>
              </a:rPr>
              <a:t>recognize a smaller word (or words) inside it. </a:t>
            </a:r>
            <a:r>
              <a:rPr lang="en-US" dirty="0" smtClean="0"/>
              <a:t>Underline the smaller word. </a:t>
            </a:r>
            <a:endParaRPr lang="en-US" dirty="0" smtClean="0"/>
          </a:p>
          <a:p>
            <a:r>
              <a:rPr lang="en-US" b="1" i="1" u="sng" dirty="0" smtClean="0"/>
              <a:t>Super</a:t>
            </a:r>
            <a:r>
              <a:rPr lang="en-US" b="1" i="1" dirty="0" smtClean="0"/>
              <a:t>lative</a:t>
            </a:r>
            <a:r>
              <a:rPr lang="en-US" b="1" i="1" u="sng" dirty="0" smtClean="0"/>
              <a:t> </a:t>
            </a:r>
          </a:p>
          <a:p>
            <a:r>
              <a:rPr lang="en-US" dirty="0" smtClean="0"/>
              <a:t>Proffer </a:t>
            </a:r>
          </a:p>
          <a:p>
            <a:r>
              <a:rPr lang="en-US" dirty="0" smtClean="0"/>
              <a:t>Differential </a:t>
            </a:r>
          </a:p>
          <a:p>
            <a:r>
              <a:rPr lang="en-US" dirty="0" smtClean="0"/>
              <a:t>Underlying </a:t>
            </a:r>
          </a:p>
          <a:p>
            <a:r>
              <a:rPr lang="en-US" dirty="0" smtClean="0"/>
              <a:t>Expertise </a:t>
            </a:r>
          </a:p>
          <a:p>
            <a:r>
              <a:rPr lang="en-US" dirty="0" smtClean="0"/>
              <a:t>Enthrone </a:t>
            </a:r>
          </a:p>
          <a:p>
            <a:r>
              <a:rPr lang="en-US" dirty="0" smtClean="0"/>
              <a:t>Egotistical </a:t>
            </a:r>
          </a:p>
          <a:p>
            <a:r>
              <a:rPr lang="en-US" dirty="0" smtClean="0"/>
              <a:t>Belittle </a:t>
            </a:r>
          </a:p>
          <a:p>
            <a:r>
              <a:rPr lang="en-US" dirty="0" smtClean="0"/>
              <a:t>Ingenious </a:t>
            </a:r>
          </a:p>
          <a:p>
            <a:r>
              <a:rPr lang="en-US" dirty="0" smtClean="0"/>
              <a:t>Longevity </a:t>
            </a:r>
          </a:p>
          <a:p>
            <a:r>
              <a:rPr lang="en-US" dirty="0" smtClean="0"/>
              <a:t>Legendary </a:t>
            </a:r>
          </a:p>
          <a:p>
            <a:r>
              <a:rPr lang="en-US" dirty="0" smtClean="0"/>
              <a:t>Marginal </a:t>
            </a:r>
          </a:p>
          <a:p>
            <a:r>
              <a:rPr lang="en-US" dirty="0" smtClean="0"/>
              <a:t>Maniacal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62425" y="457200"/>
            <a:ext cx="4981575" cy="6400800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B. Seeing Bigger </a:t>
            </a:r>
            <a:r>
              <a:rPr lang="en-US" b="1" dirty="0" smtClean="0">
                <a:solidFill>
                  <a:srgbClr val="7030A0"/>
                </a:solidFill>
              </a:rPr>
              <a:t>Words: </a:t>
            </a:r>
            <a:r>
              <a:rPr lang="en-US" dirty="0" smtClean="0"/>
              <a:t>Examine </a:t>
            </a:r>
            <a:r>
              <a:rPr lang="en-US" dirty="0" smtClean="0"/>
              <a:t>each </a:t>
            </a:r>
            <a:r>
              <a:rPr lang="en-US" dirty="0" smtClean="0"/>
              <a:t>word </a:t>
            </a:r>
            <a:r>
              <a:rPr lang="en-US" dirty="0" smtClean="0"/>
              <a:t>and see if you can </a:t>
            </a:r>
            <a:r>
              <a:rPr lang="en-US" b="1" dirty="0" smtClean="0">
                <a:solidFill>
                  <a:srgbClr val="7030A0"/>
                </a:solidFill>
              </a:rPr>
              <a:t>recognize a bigger word outside it</a:t>
            </a:r>
            <a:r>
              <a:rPr lang="en-US" dirty="0" smtClean="0"/>
              <a:t>. Write the bigger word. </a:t>
            </a:r>
          </a:p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b="1" i="1" dirty="0" smtClean="0"/>
              <a:t>Engage: </a:t>
            </a:r>
            <a:r>
              <a:rPr lang="en-US" b="1" i="1" u="sng" dirty="0" smtClean="0"/>
              <a:t>Engagement </a:t>
            </a:r>
          </a:p>
          <a:p>
            <a:pPr marL="0" indent="0">
              <a:buNone/>
            </a:pPr>
            <a:r>
              <a:rPr lang="en-US" dirty="0" smtClean="0"/>
              <a:t>Excel: ___________________________ </a:t>
            </a:r>
          </a:p>
          <a:p>
            <a:pPr marL="0" indent="0">
              <a:buNone/>
            </a:pPr>
            <a:r>
              <a:rPr lang="en-US" dirty="0" smtClean="0"/>
              <a:t>Propel: ___________________________ </a:t>
            </a:r>
          </a:p>
          <a:p>
            <a:pPr marL="0" indent="0">
              <a:buNone/>
            </a:pPr>
            <a:r>
              <a:rPr lang="en-US" dirty="0" smtClean="0"/>
              <a:t>Repel: ___________________________ </a:t>
            </a:r>
          </a:p>
          <a:p>
            <a:pPr marL="0" indent="0">
              <a:buNone/>
            </a:pPr>
            <a:r>
              <a:rPr lang="en-US" dirty="0" smtClean="0"/>
              <a:t>Censor: ___________________________ </a:t>
            </a:r>
          </a:p>
          <a:p>
            <a:pPr marL="0" indent="0">
              <a:buNone/>
            </a:pPr>
            <a:r>
              <a:rPr lang="en-US" dirty="0" smtClean="0"/>
              <a:t>Décor: ___________________________ </a:t>
            </a:r>
          </a:p>
          <a:p>
            <a:pPr marL="0" indent="0">
              <a:buNone/>
            </a:pPr>
            <a:r>
              <a:rPr lang="en-US" dirty="0" smtClean="0"/>
              <a:t>Converse: </a:t>
            </a:r>
            <a:r>
              <a:rPr lang="en-US" dirty="0" smtClean="0"/>
              <a:t>_________________________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Repute: </a:t>
            </a:r>
            <a:r>
              <a:rPr lang="en-US" dirty="0" smtClean="0"/>
              <a:t>___________________________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C. Seeing Similar </a:t>
            </a:r>
            <a:r>
              <a:rPr lang="en-US" b="1" dirty="0" smtClean="0">
                <a:solidFill>
                  <a:srgbClr val="7030A0"/>
                </a:solidFill>
              </a:rPr>
              <a:t>Words: </a:t>
            </a:r>
            <a:r>
              <a:rPr lang="en-US" dirty="0" smtClean="0"/>
              <a:t>Examine </a:t>
            </a:r>
            <a:r>
              <a:rPr lang="en-US" dirty="0" smtClean="0"/>
              <a:t>each </a:t>
            </a:r>
            <a:r>
              <a:rPr lang="en-US" dirty="0" smtClean="0"/>
              <a:t>word and </a:t>
            </a:r>
            <a:r>
              <a:rPr lang="en-US" dirty="0" smtClean="0"/>
              <a:t>see if you can </a:t>
            </a:r>
            <a:r>
              <a:rPr lang="en-US" b="1" dirty="0" smtClean="0">
                <a:solidFill>
                  <a:srgbClr val="7030A0"/>
                </a:solidFill>
              </a:rPr>
              <a:t>recognize a similar word in it. </a:t>
            </a:r>
            <a:r>
              <a:rPr lang="en-US" dirty="0" smtClean="0"/>
              <a:t>Write the similar word.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Circulatory: </a:t>
            </a:r>
            <a:r>
              <a:rPr lang="en-US" i="1" u="sng" dirty="0" smtClean="0"/>
              <a:t>Circulation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Emotive: ___________________________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Exemplify: ___________________________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Brevity: ___________________________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Nutrient: ___________________________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Unison: ___________________________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Spacious: ___________________________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Salutation: ___________________________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i43.tower.com/images/mm102020155/curious-george-bigger-smaller-not-available-hardcover-cover-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09800"/>
            <a:ext cx="1905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0"/>
            <a:ext cx="4251960" cy="579120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Vocabulary Strategy 7: </a:t>
            </a:r>
            <a:r>
              <a:rPr lang="en-US" sz="2400" b="1" dirty="0" smtClean="0">
                <a:solidFill>
                  <a:srgbClr val="7030A0"/>
                </a:solidFill>
              </a:rPr>
              <a:t>Deconstruction: </a:t>
            </a:r>
            <a:r>
              <a:rPr lang="en-US" sz="2400" dirty="0" smtClean="0"/>
              <a:t>Many </a:t>
            </a:r>
            <a:r>
              <a:rPr lang="en-US" sz="2400" dirty="0" smtClean="0"/>
              <a:t>English words can be traced back to Latin and Greek. Often </a:t>
            </a:r>
            <a:r>
              <a:rPr lang="en-US" sz="2400" b="1" dirty="0" smtClean="0">
                <a:solidFill>
                  <a:srgbClr val="7030A0"/>
                </a:solidFill>
              </a:rPr>
              <a:t>you can guess the meaning </a:t>
            </a:r>
            <a:r>
              <a:rPr lang="en-US" sz="2400" dirty="0" smtClean="0"/>
              <a:t>of an unfamiliar word </a:t>
            </a:r>
            <a:r>
              <a:rPr lang="en-US" sz="2400" b="1" dirty="0" smtClean="0">
                <a:solidFill>
                  <a:srgbClr val="7030A0"/>
                </a:solidFill>
              </a:rPr>
              <a:t>if you know the </a:t>
            </a:r>
            <a:r>
              <a:rPr lang="en-US" sz="2400" b="1" dirty="0" smtClean="0">
                <a:solidFill>
                  <a:srgbClr val="7030A0"/>
                </a:solidFill>
              </a:rPr>
              <a:t>meaning </a:t>
            </a:r>
            <a:r>
              <a:rPr lang="en-US" sz="2400" b="1" dirty="0" smtClean="0">
                <a:solidFill>
                  <a:srgbClr val="7030A0"/>
                </a:solidFill>
              </a:rPr>
              <a:t>of its </a:t>
            </a:r>
            <a:r>
              <a:rPr lang="en-US" sz="2400" b="1" dirty="0" smtClean="0">
                <a:solidFill>
                  <a:srgbClr val="7030A0"/>
                </a:solidFill>
              </a:rPr>
              <a:t>parts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A word root is a part of a word. It contains the core meaning of the word.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en-US" sz="1100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en-US" sz="2400" b="1" dirty="0" smtClean="0">
                <a:solidFill>
                  <a:srgbClr val="7030A0"/>
                </a:solidFill>
              </a:rPr>
              <a:t>Example</a:t>
            </a:r>
            <a:r>
              <a:rPr lang="en-US" sz="2400" b="1" dirty="0" smtClean="0">
                <a:solidFill>
                  <a:srgbClr val="7030A0"/>
                </a:solidFill>
              </a:rPr>
              <a:t>: </a:t>
            </a:r>
            <a:r>
              <a:rPr lang="en-US" sz="2400" b="1" i="1" dirty="0" smtClean="0"/>
              <a:t>The Latin root </a:t>
            </a:r>
            <a:r>
              <a:rPr lang="en-US" sz="2400" b="1" i="1" dirty="0" smtClean="0">
                <a:solidFill>
                  <a:srgbClr val="7030A0"/>
                </a:solidFill>
              </a:rPr>
              <a:t>“</a:t>
            </a:r>
            <a:r>
              <a:rPr lang="en-US" sz="2400" b="1" i="1" dirty="0" err="1" smtClean="0">
                <a:solidFill>
                  <a:srgbClr val="7030A0"/>
                </a:solidFill>
              </a:rPr>
              <a:t>scrib</a:t>
            </a:r>
            <a:r>
              <a:rPr lang="en-US" sz="2400" b="1" i="1" dirty="0" smtClean="0">
                <a:solidFill>
                  <a:srgbClr val="7030A0"/>
                </a:solidFill>
              </a:rPr>
              <a:t>-” or “script” means “to write.” </a:t>
            </a:r>
          </a:p>
          <a:p>
            <a:pPr marL="0">
              <a:spcBef>
                <a:spcPts val="0"/>
              </a:spcBef>
            </a:pPr>
            <a:r>
              <a:rPr lang="en-US" sz="2400" b="1" dirty="0" smtClean="0"/>
              <a:t>Example: </a:t>
            </a:r>
            <a:r>
              <a:rPr lang="en-US" sz="2400" b="1" i="1" dirty="0" smtClean="0"/>
              <a:t>The Greek root “anthrop-” means “human.” </a:t>
            </a:r>
          </a:p>
          <a:p>
            <a:pPr marL="0">
              <a:spcBef>
                <a:spcPts val="0"/>
              </a:spcBef>
              <a:buNone/>
            </a:pP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343400" y="0"/>
            <a:ext cx="4648199" cy="50292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A </a:t>
            </a:r>
            <a:r>
              <a:rPr lang="en-US" b="1" dirty="0" smtClean="0">
                <a:solidFill>
                  <a:srgbClr val="7030A0"/>
                </a:solidFill>
              </a:rPr>
              <a:t>prefix is placed at the beginning of a word to change its </a:t>
            </a:r>
            <a:r>
              <a:rPr lang="en-US" b="1" dirty="0" smtClean="0">
                <a:solidFill>
                  <a:srgbClr val="7030A0"/>
                </a:solidFill>
              </a:rPr>
              <a:t>meaning.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</a:rPr>
              <a:t>Example:</a:t>
            </a:r>
            <a:r>
              <a:rPr lang="en-US" b="1" dirty="0" smtClean="0"/>
              <a:t> </a:t>
            </a:r>
            <a:r>
              <a:rPr lang="en-US" b="1" i="1" dirty="0" smtClean="0"/>
              <a:t>The Latin prefix </a:t>
            </a:r>
            <a:r>
              <a:rPr lang="en-US" b="1" i="1" dirty="0" smtClean="0">
                <a:solidFill>
                  <a:srgbClr val="7030A0"/>
                </a:solidFill>
              </a:rPr>
              <a:t>“pre-” </a:t>
            </a:r>
            <a:r>
              <a:rPr lang="en-US" b="1" i="1" dirty="0" smtClean="0">
                <a:solidFill>
                  <a:srgbClr val="7030A0"/>
                </a:solidFill>
              </a:rPr>
              <a:t>  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 </a:t>
            </a:r>
            <a:r>
              <a:rPr lang="en-US" b="1" i="1" dirty="0" smtClean="0">
                <a:solidFill>
                  <a:srgbClr val="7030A0"/>
                </a:solidFill>
              </a:rPr>
              <a:t>means </a:t>
            </a:r>
            <a:r>
              <a:rPr lang="en-US" b="1" i="1" dirty="0" smtClean="0">
                <a:solidFill>
                  <a:srgbClr val="7030A0"/>
                </a:solidFill>
              </a:rPr>
              <a:t>“before.” </a:t>
            </a:r>
          </a:p>
          <a:p>
            <a:pPr marL="0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Example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i="1" dirty="0" smtClean="0">
                <a:solidFill>
                  <a:schemeClr val="tx1"/>
                </a:solidFill>
              </a:rPr>
              <a:t>The Greek prefix “bio-”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  means </a:t>
            </a:r>
            <a:r>
              <a:rPr lang="en-US" b="1" i="1" dirty="0" smtClean="0">
                <a:solidFill>
                  <a:schemeClr val="tx1"/>
                </a:solidFill>
              </a:rPr>
              <a:t>“life.” </a:t>
            </a:r>
          </a:p>
          <a:p>
            <a:pPr marL="0">
              <a:spcBef>
                <a:spcPts val="0"/>
              </a:spcBef>
              <a:buNone/>
            </a:pPr>
            <a:endParaRPr lang="en-US" sz="1100" dirty="0" smtClean="0"/>
          </a:p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A </a:t>
            </a:r>
            <a:r>
              <a:rPr lang="en-US" b="1" dirty="0" smtClean="0">
                <a:solidFill>
                  <a:srgbClr val="7030A0"/>
                </a:solidFill>
              </a:rPr>
              <a:t>suffix is a word part </a:t>
            </a:r>
            <a:r>
              <a:rPr lang="en-US" b="1" dirty="0" smtClean="0">
                <a:solidFill>
                  <a:srgbClr val="7030A0"/>
                </a:solidFill>
              </a:rPr>
              <a:t>placed </a:t>
            </a:r>
            <a:r>
              <a:rPr lang="en-US" b="1" dirty="0" smtClean="0">
                <a:solidFill>
                  <a:srgbClr val="7030A0"/>
                </a:solidFill>
              </a:rPr>
              <a:t>at the end of a word to change its </a:t>
            </a:r>
            <a:r>
              <a:rPr lang="en-US" b="1" dirty="0" smtClean="0">
                <a:solidFill>
                  <a:srgbClr val="7030A0"/>
                </a:solidFill>
              </a:rPr>
              <a:t>meaning</a:t>
            </a:r>
            <a:r>
              <a:rPr lang="en-US" b="1" dirty="0" smtClean="0"/>
              <a:t>. </a:t>
            </a:r>
            <a:endParaRPr lang="en-US" b="1" dirty="0" smtClean="0"/>
          </a:p>
          <a:p>
            <a:pPr marL="0"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</a:rPr>
              <a:t>Example: </a:t>
            </a:r>
            <a:r>
              <a:rPr lang="en-US" b="1" i="1" dirty="0" smtClean="0"/>
              <a:t>The Latin suffix </a:t>
            </a:r>
            <a:r>
              <a:rPr lang="en-US" b="1" i="1" dirty="0" smtClean="0">
                <a:solidFill>
                  <a:srgbClr val="7030A0"/>
                </a:solidFill>
              </a:rPr>
              <a:t>“-</a:t>
            </a:r>
            <a:r>
              <a:rPr lang="en-US" b="1" i="1" dirty="0" err="1" smtClean="0">
                <a:solidFill>
                  <a:srgbClr val="7030A0"/>
                </a:solidFill>
              </a:rPr>
              <a:t>fy</a:t>
            </a:r>
            <a:r>
              <a:rPr lang="en-US" b="1" i="1" dirty="0" smtClean="0">
                <a:solidFill>
                  <a:srgbClr val="7030A0"/>
                </a:solidFill>
              </a:rPr>
              <a:t>” or </a:t>
            </a:r>
            <a:endParaRPr lang="en-US" b="1" i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  </a:t>
            </a:r>
            <a:r>
              <a:rPr lang="en-US" b="1" i="1" dirty="0" smtClean="0">
                <a:solidFill>
                  <a:srgbClr val="7030A0"/>
                </a:solidFill>
              </a:rPr>
              <a:t>“-</a:t>
            </a:r>
            <a:r>
              <a:rPr lang="en-US" b="1" i="1" dirty="0" err="1" smtClean="0">
                <a:solidFill>
                  <a:srgbClr val="7030A0"/>
                </a:solidFill>
              </a:rPr>
              <a:t>ify</a:t>
            </a:r>
            <a:r>
              <a:rPr lang="en-US" b="1" i="1" dirty="0" smtClean="0">
                <a:solidFill>
                  <a:srgbClr val="7030A0"/>
                </a:solidFill>
              </a:rPr>
              <a:t>” means “to make or cause </a:t>
            </a:r>
            <a:r>
              <a:rPr lang="en-US" b="1" i="1" dirty="0" smtClean="0">
                <a:solidFill>
                  <a:srgbClr val="7030A0"/>
                </a:solidFill>
              </a:rPr>
              <a:t>to</a:t>
            </a:r>
          </a:p>
          <a:p>
            <a:pPr marL="0"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 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become.” </a:t>
            </a:r>
          </a:p>
          <a:p>
            <a:pPr marL="0">
              <a:spcBef>
                <a:spcPts val="0"/>
              </a:spcBef>
            </a:pPr>
            <a:r>
              <a:rPr lang="en-US" b="1" dirty="0" smtClean="0"/>
              <a:t>Example: </a:t>
            </a:r>
            <a:r>
              <a:rPr lang="en-US" b="1" i="1" dirty="0" smtClean="0"/>
              <a:t>The Greek suffix “-</a:t>
            </a:r>
            <a:r>
              <a:rPr lang="en-US" b="1" i="1" dirty="0" err="1" smtClean="0"/>
              <a:t>ology</a:t>
            </a:r>
            <a:r>
              <a:rPr lang="en-US" b="1" i="1" dirty="0" smtClean="0"/>
              <a:t>” </a:t>
            </a:r>
            <a:endParaRPr lang="en-US" b="1" i="1" dirty="0" smtClean="0"/>
          </a:p>
          <a:p>
            <a:pPr marL="0">
              <a:spcBef>
                <a:spcPts val="0"/>
              </a:spcBef>
              <a:buNone/>
            </a:pPr>
            <a:r>
              <a:rPr lang="en-US" b="1" i="1" dirty="0" smtClean="0"/>
              <a:t>   means </a:t>
            </a:r>
            <a:r>
              <a:rPr lang="en-US" b="1" i="1" dirty="0" smtClean="0"/>
              <a:t>“the study of.” </a:t>
            </a:r>
            <a:endParaRPr lang="en-US" dirty="0"/>
          </a:p>
        </p:txBody>
      </p:sp>
      <p:pic>
        <p:nvPicPr>
          <p:cNvPr id="5128" name="Picture 8" descr="http://languagearts.pppst.com/banner_word_analysis_baseword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581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9144000" cy="24384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Roots combine with prefixes and suffixes to form new words</a:t>
            </a:r>
            <a:r>
              <a:rPr lang="en-US" b="1" dirty="0" smtClean="0"/>
              <a:t>. </a:t>
            </a:r>
            <a:r>
              <a:rPr lang="en-US" dirty="0" smtClean="0"/>
              <a:t>Often, you can take apart (or deconstruct) an unknown word by examining each individual part.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Example: </a:t>
            </a:r>
            <a:r>
              <a:rPr lang="en-US" i="1" dirty="0" smtClean="0"/>
              <a:t>The Latin root </a:t>
            </a:r>
            <a:r>
              <a:rPr lang="en-US" b="1" i="1" dirty="0" smtClean="0">
                <a:solidFill>
                  <a:srgbClr val="7030A0"/>
                </a:solidFill>
              </a:rPr>
              <a:t>-tract- means “to pull.” </a:t>
            </a:r>
            <a:r>
              <a:rPr lang="en-US" i="1" dirty="0" smtClean="0"/>
              <a:t>You can combine it with the prefix </a:t>
            </a:r>
            <a:r>
              <a:rPr lang="en-US" b="1" i="1" dirty="0" smtClean="0">
                <a:solidFill>
                  <a:srgbClr val="7030A0"/>
                </a:solidFill>
              </a:rPr>
              <a:t>de-, which means “away” </a:t>
            </a:r>
            <a:r>
              <a:rPr lang="en-US" i="1" dirty="0" smtClean="0"/>
              <a:t>to get the word “detract.” </a:t>
            </a:r>
            <a:r>
              <a:rPr lang="en-US" b="1" i="1" dirty="0" smtClean="0">
                <a:solidFill>
                  <a:srgbClr val="7030A0"/>
                </a:solidFill>
              </a:rPr>
              <a:t>“Detract” means “to pull away.” </a:t>
            </a:r>
          </a:p>
          <a:p>
            <a:r>
              <a:rPr lang="en-US" dirty="0" smtClean="0"/>
              <a:t>Example: </a:t>
            </a:r>
            <a:r>
              <a:rPr lang="en-US" i="1" dirty="0" smtClean="0"/>
              <a:t>Now let’s combine the root -tract- with the prefix re-, which means “again” or “back.” The word “retract,” means “to pull back.”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52400" y="2667000"/>
            <a:ext cx="8839199" cy="4038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On Your Own: </a:t>
            </a:r>
          </a:p>
          <a:p>
            <a:pPr marL="457200" indent="-457200">
              <a:buNone/>
            </a:pPr>
            <a:r>
              <a:rPr lang="en-US" dirty="0" smtClean="0"/>
              <a:t>1. The </a:t>
            </a:r>
            <a:r>
              <a:rPr lang="en-US" dirty="0" smtClean="0"/>
              <a:t>Greek prefix </a:t>
            </a:r>
            <a:r>
              <a:rPr lang="en-US" b="1" dirty="0" smtClean="0">
                <a:solidFill>
                  <a:srgbClr val="7030A0"/>
                </a:solidFill>
              </a:rPr>
              <a:t>“</a:t>
            </a:r>
            <a:r>
              <a:rPr lang="en-US" b="1" i="1" dirty="0" smtClean="0">
                <a:solidFill>
                  <a:srgbClr val="7030A0"/>
                </a:solidFill>
              </a:rPr>
              <a:t>bio-” means “life” </a:t>
            </a:r>
            <a:r>
              <a:rPr lang="en-US" b="1" i="1" dirty="0" smtClean="0"/>
              <a:t>and the Greek suffix </a:t>
            </a:r>
            <a:r>
              <a:rPr lang="en-US" b="1" i="1" dirty="0" smtClean="0">
                <a:solidFill>
                  <a:srgbClr val="7030A0"/>
                </a:solidFill>
              </a:rPr>
              <a:t>“-</a:t>
            </a:r>
            <a:r>
              <a:rPr lang="en-US" b="1" i="1" dirty="0" err="1" smtClean="0">
                <a:solidFill>
                  <a:srgbClr val="7030A0"/>
                </a:solidFill>
              </a:rPr>
              <a:t>ology</a:t>
            </a:r>
            <a:r>
              <a:rPr lang="en-US" b="1" i="1" dirty="0" smtClean="0">
                <a:solidFill>
                  <a:srgbClr val="7030A0"/>
                </a:solidFill>
              </a:rPr>
              <a:t>” means “</a:t>
            </a:r>
            <a:r>
              <a:rPr lang="en-US" b="1" i="1" dirty="0" smtClean="0">
                <a:solidFill>
                  <a:srgbClr val="7030A0"/>
                </a:solidFill>
              </a:rPr>
              <a:t>the</a:t>
            </a:r>
          </a:p>
          <a:p>
            <a:pPr marL="457200" indent="-457200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study </a:t>
            </a:r>
            <a:r>
              <a:rPr lang="en-US" b="1" i="1" dirty="0" smtClean="0">
                <a:solidFill>
                  <a:srgbClr val="7030A0"/>
                </a:solidFill>
              </a:rPr>
              <a:t>of.” </a:t>
            </a:r>
          </a:p>
          <a:p>
            <a:pPr marL="0" indent="0">
              <a:buNone/>
            </a:pPr>
            <a:r>
              <a:rPr lang="en-US" dirty="0" smtClean="0"/>
              <a:t>What does the word </a:t>
            </a:r>
            <a:r>
              <a:rPr lang="en-US" b="1" dirty="0" smtClean="0">
                <a:solidFill>
                  <a:srgbClr val="7030A0"/>
                </a:solidFill>
              </a:rPr>
              <a:t>“biology” </a:t>
            </a:r>
            <a:r>
              <a:rPr lang="en-US" b="1" dirty="0" smtClean="0"/>
              <a:t>mean? </a:t>
            </a:r>
            <a:r>
              <a:rPr lang="en-US" b="1" dirty="0" smtClean="0"/>
              <a:t>____________________________________</a:t>
            </a:r>
            <a:endParaRPr lang="en-US" b="1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2. The </a:t>
            </a:r>
            <a:r>
              <a:rPr lang="en-US" dirty="0" smtClean="0"/>
              <a:t>root </a:t>
            </a:r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b="1" i="1" dirty="0" smtClean="0">
                <a:solidFill>
                  <a:srgbClr val="7030A0"/>
                </a:solidFill>
              </a:rPr>
              <a:t>-cardio-” means “heart” </a:t>
            </a:r>
            <a:r>
              <a:rPr lang="en-US" i="1" dirty="0" smtClean="0"/>
              <a:t>and the suffix </a:t>
            </a:r>
            <a:r>
              <a:rPr lang="en-US" b="1" i="1" dirty="0" smtClean="0">
                <a:solidFill>
                  <a:srgbClr val="7030A0"/>
                </a:solidFill>
              </a:rPr>
              <a:t>“-</a:t>
            </a:r>
            <a:r>
              <a:rPr lang="en-US" b="1" i="1" dirty="0" err="1" smtClean="0">
                <a:solidFill>
                  <a:srgbClr val="7030A0"/>
                </a:solidFill>
              </a:rPr>
              <a:t>ologist</a:t>
            </a:r>
            <a:r>
              <a:rPr lang="en-US" b="1" i="1" dirty="0" smtClean="0">
                <a:solidFill>
                  <a:srgbClr val="7030A0"/>
                </a:solidFill>
              </a:rPr>
              <a:t>” means “one who studies.” </a:t>
            </a:r>
          </a:p>
          <a:p>
            <a:pPr marL="0" indent="0">
              <a:buNone/>
            </a:pPr>
            <a:r>
              <a:rPr lang="en-US" dirty="0" smtClean="0"/>
              <a:t>What does the word </a:t>
            </a:r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b="1" dirty="0" smtClean="0">
                <a:solidFill>
                  <a:srgbClr val="7030A0"/>
                </a:solidFill>
              </a:rPr>
              <a:t>cardiologist” </a:t>
            </a:r>
            <a:r>
              <a:rPr lang="en-US" dirty="0" smtClean="0"/>
              <a:t>mean</a:t>
            </a:r>
            <a:r>
              <a:rPr lang="en-US" dirty="0" smtClean="0"/>
              <a:t>? </a:t>
            </a:r>
            <a:r>
              <a:rPr lang="en-US" b="1" dirty="0" smtClean="0"/>
              <a:t>________________________________</a:t>
            </a:r>
          </a:p>
          <a:p>
            <a:pPr marL="0" indent="0">
              <a:buNone/>
            </a:pPr>
            <a:r>
              <a:rPr lang="en-US" dirty="0" smtClean="0"/>
              <a:t>3. The </a:t>
            </a:r>
            <a:r>
              <a:rPr lang="en-US" dirty="0" smtClean="0"/>
              <a:t>prefix </a:t>
            </a:r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b="1" i="1" dirty="0" smtClean="0">
                <a:solidFill>
                  <a:srgbClr val="7030A0"/>
                </a:solidFill>
              </a:rPr>
              <a:t>auto-” means “self</a:t>
            </a:r>
            <a:r>
              <a:rPr lang="en-US" b="1" i="1" dirty="0" smtClean="0"/>
              <a:t>.” </a:t>
            </a:r>
            <a:r>
              <a:rPr lang="en-US" i="1" dirty="0" smtClean="0"/>
              <a:t>The prefix </a:t>
            </a:r>
            <a:r>
              <a:rPr lang="en-US" b="1" i="1" dirty="0" smtClean="0">
                <a:solidFill>
                  <a:srgbClr val="7030A0"/>
                </a:solidFill>
              </a:rPr>
              <a:t>“bio-” means “life.” </a:t>
            </a:r>
            <a:r>
              <a:rPr lang="en-US" i="1" dirty="0" smtClean="0"/>
              <a:t>The root “-</a:t>
            </a:r>
            <a:r>
              <a:rPr lang="en-US" b="1" i="1" dirty="0" smtClean="0">
                <a:solidFill>
                  <a:srgbClr val="7030A0"/>
                </a:solidFill>
              </a:rPr>
              <a:t>graph-” means “to write</a:t>
            </a:r>
            <a:r>
              <a:rPr lang="en-US" b="1" i="1" dirty="0" smtClean="0"/>
              <a:t>.” </a:t>
            </a:r>
            <a:r>
              <a:rPr lang="en-US" i="1" dirty="0" smtClean="0"/>
              <a:t>The suffix </a:t>
            </a:r>
            <a:r>
              <a:rPr lang="en-US" b="1" i="1" dirty="0" smtClean="0">
                <a:solidFill>
                  <a:srgbClr val="7030A0"/>
                </a:solidFill>
              </a:rPr>
              <a:t>“-</a:t>
            </a:r>
            <a:r>
              <a:rPr lang="en-US" b="1" i="1" dirty="0" err="1" smtClean="0">
                <a:solidFill>
                  <a:srgbClr val="7030A0"/>
                </a:solidFill>
              </a:rPr>
              <a:t>ical</a:t>
            </a:r>
            <a:r>
              <a:rPr lang="en-US" b="1" i="1" dirty="0" smtClean="0">
                <a:solidFill>
                  <a:srgbClr val="7030A0"/>
                </a:solidFill>
              </a:rPr>
              <a:t>” means “pertaining to</a:t>
            </a:r>
            <a:r>
              <a:rPr lang="en-US" b="1" i="1" dirty="0" smtClean="0">
                <a:solidFill>
                  <a:srgbClr val="7030A0"/>
                </a:solidFill>
              </a:rPr>
              <a:t>,” </a:t>
            </a:r>
            <a:r>
              <a:rPr lang="en-US" dirty="0" smtClean="0"/>
              <a:t>or </a:t>
            </a:r>
            <a:r>
              <a:rPr lang="en-US" dirty="0" smtClean="0"/>
              <a:t>“about.” </a:t>
            </a:r>
          </a:p>
          <a:p>
            <a:pPr marL="0" indent="0">
              <a:buNone/>
            </a:pPr>
            <a:r>
              <a:rPr lang="en-US" dirty="0" smtClean="0"/>
              <a:t>What does the word “</a:t>
            </a:r>
            <a:r>
              <a:rPr lang="en-US" b="1" dirty="0" smtClean="0">
                <a:solidFill>
                  <a:srgbClr val="7030A0"/>
                </a:solidFill>
              </a:rPr>
              <a:t>autobiographical” </a:t>
            </a:r>
            <a:r>
              <a:rPr lang="en-US" dirty="0" smtClean="0"/>
              <a:t>mean? </a:t>
            </a:r>
            <a:r>
              <a:rPr lang="en-US" b="1" dirty="0" smtClean="0"/>
              <a:t>____________________________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Deducing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1371600"/>
            <a:ext cx="4251960" cy="4937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Context </a:t>
            </a:r>
            <a:r>
              <a:rPr lang="en-US" dirty="0"/>
              <a:t>Clues (&amp; Signal Words)</a:t>
            </a:r>
          </a:p>
          <a:p>
            <a:pPr>
              <a:buNone/>
            </a:pPr>
            <a:r>
              <a:rPr lang="en-US" dirty="0"/>
              <a:t>2. Multiple-Choice Strategies</a:t>
            </a:r>
          </a:p>
          <a:p>
            <a:pPr>
              <a:buNone/>
            </a:pPr>
            <a:r>
              <a:rPr lang="en-US" dirty="0"/>
              <a:t>3. Structural Clues</a:t>
            </a:r>
          </a:p>
          <a:p>
            <a:pPr>
              <a:buNone/>
            </a:pPr>
            <a:r>
              <a:rPr lang="en-US" dirty="0"/>
              <a:t>4. Direction</a:t>
            </a:r>
          </a:p>
          <a:p>
            <a:pPr>
              <a:buNone/>
            </a:pPr>
            <a:r>
              <a:rPr lang="en-US" dirty="0"/>
              <a:t>5. Charge</a:t>
            </a:r>
          </a:p>
          <a:p>
            <a:pPr>
              <a:buNone/>
            </a:pPr>
            <a:r>
              <a:rPr lang="en-US" dirty="0"/>
              <a:t>6. Word </a:t>
            </a:r>
            <a:r>
              <a:rPr lang="en-US" dirty="0" smtClean="0"/>
              <a:t>Association</a:t>
            </a:r>
          </a:p>
          <a:p>
            <a:pPr>
              <a:buNone/>
            </a:pPr>
            <a:r>
              <a:rPr lang="en-US" dirty="0" smtClean="0"/>
              <a:t>7. Deconstruction</a:t>
            </a:r>
          </a:p>
          <a:p>
            <a:endParaRPr lang="en-US" dirty="0"/>
          </a:p>
          <a:p>
            <a:r>
              <a:rPr lang="en-US" dirty="0"/>
              <a:t>word analysis skills comes into play whenever we read and will be key to your success in every CAHSEE strand (including math).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06106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8600"/>
            <a:ext cx="4528185" cy="600760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4. Heidi has an </a:t>
            </a:r>
            <a:r>
              <a:rPr lang="en-US" b="1" u="sng" dirty="0" smtClean="0">
                <a:solidFill>
                  <a:srgbClr val="7030A0"/>
                </a:solidFill>
              </a:rPr>
              <a:t>inferiority</a:t>
            </a:r>
            <a:r>
              <a:rPr lang="en-US" dirty="0" smtClean="0"/>
              <a:t> complex; she has absolutely no confidence in herself.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What is the charge of “inferiority”? ________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5</a:t>
            </a:r>
            <a:r>
              <a:rPr lang="en-US" dirty="0" smtClean="0"/>
              <a:t>. The building is so old and </a:t>
            </a:r>
            <a:r>
              <a:rPr lang="en-US" b="1" u="sng" dirty="0" smtClean="0">
                <a:solidFill>
                  <a:srgbClr val="7030A0"/>
                </a:solidFill>
              </a:rPr>
              <a:t>dilapidated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that the landlord can’t find anyone willing to rent it.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What is the charge of “dilapidated”? ________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6</a:t>
            </a:r>
            <a:r>
              <a:rPr lang="en-US" dirty="0" smtClean="0"/>
              <a:t>. If you continue to disobey me, I will have to take </a:t>
            </a:r>
            <a:r>
              <a:rPr lang="en-US" b="1" u="sng" dirty="0" smtClean="0">
                <a:solidFill>
                  <a:srgbClr val="7030A0"/>
                </a:solidFill>
              </a:rPr>
              <a:t>punitive</a:t>
            </a:r>
            <a:r>
              <a:rPr lang="en-US" dirty="0" smtClean="0"/>
              <a:t> action.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What is the charge of “punitive”? ________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15814" y="152400"/>
            <a:ext cx="4528186" cy="6477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7. Never give up; always </a:t>
            </a:r>
            <a:r>
              <a:rPr lang="en-US" b="1" u="sng" dirty="0" smtClean="0">
                <a:solidFill>
                  <a:srgbClr val="7030A0"/>
                </a:solidFill>
              </a:rPr>
              <a:t>persevere!</a:t>
            </a:r>
            <a:r>
              <a:rPr lang="en-US" u="sng" dirty="0" smtClean="0"/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What is the charge of “persevere”? ________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8</a:t>
            </a:r>
            <a:r>
              <a:rPr lang="en-US" dirty="0" smtClean="0"/>
              <a:t>. She woke up late and showed up to work with her hair </a:t>
            </a:r>
            <a:r>
              <a:rPr lang="en-US" b="1" u="sng" dirty="0" smtClean="0">
                <a:solidFill>
                  <a:srgbClr val="7030A0"/>
                </a:solidFill>
              </a:rPr>
              <a:t>disheveled</a:t>
            </a:r>
            <a:r>
              <a:rPr lang="en-US" dirty="0" smtClean="0"/>
              <a:t> and her clothes wrinkled.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What is the charge of “disheveled”? ________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9</a:t>
            </a:r>
            <a:r>
              <a:rPr lang="en-US" dirty="0" smtClean="0"/>
              <a:t>. I found her story </a:t>
            </a:r>
            <a:r>
              <a:rPr lang="en-US" b="1" dirty="0" smtClean="0">
                <a:solidFill>
                  <a:srgbClr val="7030A0"/>
                </a:solidFill>
              </a:rPr>
              <a:t>heart wrenching</a:t>
            </a:r>
            <a:r>
              <a:rPr lang="en-US" dirty="0" smtClean="0"/>
              <a:t>; I cried for hours.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What is the charge of “heart wrenching”? ________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10</a:t>
            </a:r>
            <a:r>
              <a:rPr lang="en-US" dirty="0" smtClean="0"/>
              <a:t>. When Mr. Franklin saw his daughter accept her award, he was overcome with </a:t>
            </a:r>
            <a:r>
              <a:rPr lang="en-US" b="1" u="sng" dirty="0" smtClean="0">
                <a:solidFill>
                  <a:srgbClr val="7030A0"/>
                </a:solidFill>
              </a:rPr>
              <a:t>mirth. </a:t>
            </a:r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What is the charge of “mirth”? ________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Despite her lack of experience, Eleanor handled the difficult project </a:t>
            </a:r>
            <a:r>
              <a:rPr lang="en-US" u="sng" dirty="0" smtClean="0"/>
              <a:t>commendably. </a:t>
            </a:r>
          </a:p>
          <a:p>
            <a:r>
              <a:rPr lang="en-US" dirty="0" smtClean="0"/>
              <a:t>Signal Word/s or Punctuation Marks: ________________________________________ </a:t>
            </a:r>
          </a:p>
          <a:p>
            <a:r>
              <a:rPr lang="en-US" dirty="0" smtClean="0"/>
              <a:t>Context Clues: __________________________________________________________ </a:t>
            </a:r>
          </a:p>
          <a:p>
            <a:r>
              <a:rPr lang="en-US" dirty="0" smtClean="0"/>
              <a:t>Direction: ________ </a:t>
            </a:r>
          </a:p>
          <a:p>
            <a:r>
              <a:rPr lang="en-US" dirty="0" smtClean="0"/>
              <a:t>Charge: ________ </a:t>
            </a:r>
          </a:p>
          <a:p>
            <a:r>
              <a:rPr lang="en-US" dirty="0" smtClean="0"/>
              <a:t>Meaning of commendably: ________________________________________________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2. Ethan is usually known for his </a:t>
            </a:r>
            <a:r>
              <a:rPr lang="en-US" u="sng" dirty="0" smtClean="0"/>
              <a:t>brevity. Today, however, he was horribly long-winded. </a:t>
            </a:r>
          </a:p>
          <a:p>
            <a:r>
              <a:rPr lang="en-US" dirty="0" smtClean="0"/>
              <a:t>Signal Word/s or Punctuation Marks: ________________________________________ </a:t>
            </a:r>
          </a:p>
          <a:p>
            <a:r>
              <a:rPr lang="en-US" dirty="0" smtClean="0"/>
              <a:t>Context Clues: __________________________________________________________ </a:t>
            </a:r>
          </a:p>
          <a:p>
            <a:r>
              <a:rPr lang="en-US" dirty="0" smtClean="0"/>
              <a:t>Direction: ________ </a:t>
            </a:r>
          </a:p>
          <a:p>
            <a:r>
              <a:rPr lang="en-US" dirty="0" smtClean="0"/>
              <a:t>Charge of brevity: ________ </a:t>
            </a:r>
          </a:p>
          <a:p>
            <a:r>
              <a:rPr lang="en-US" dirty="0" smtClean="0"/>
              <a:t>Meaning of brevity: ______________________________________________________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3. Pompeii is one of many ancient cities destroyed by a </a:t>
            </a:r>
            <a:r>
              <a:rPr lang="en-US" u="sng" dirty="0" smtClean="0"/>
              <a:t>catastrophic event. </a:t>
            </a:r>
          </a:p>
          <a:p>
            <a:r>
              <a:rPr lang="en-US" dirty="0" smtClean="0"/>
              <a:t>Signal Word/s or Punctuation Marks: ________________________________________ </a:t>
            </a:r>
          </a:p>
          <a:p>
            <a:r>
              <a:rPr lang="en-US" dirty="0" smtClean="0"/>
              <a:t>Context Clues: __________________________________________________________ </a:t>
            </a:r>
          </a:p>
          <a:p>
            <a:r>
              <a:rPr lang="en-US" dirty="0" smtClean="0"/>
              <a:t>Direction: ________ </a:t>
            </a:r>
          </a:p>
          <a:p>
            <a:r>
              <a:rPr lang="en-US" dirty="0" smtClean="0"/>
              <a:t>Charge of catastrophic: ________ </a:t>
            </a:r>
          </a:p>
          <a:p>
            <a:r>
              <a:rPr lang="en-US" dirty="0" smtClean="0"/>
              <a:t>Meaning of catastrophic: __________________________________________________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4. I find the man </a:t>
            </a:r>
            <a:r>
              <a:rPr lang="en-US" u="sng" dirty="0" smtClean="0"/>
              <a:t>arrogant; he looks down on everyone around him. </a:t>
            </a:r>
          </a:p>
          <a:p>
            <a:r>
              <a:rPr lang="en-US" dirty="0" smtClean="0"/>
              <a:t>Signal Word/s or Punctuation Marks: _________________________________________ </a:t>
            </a:r>
          </a:p>
          <a:p>
            <a:r>
              <a:rPr lang="en-US" dirty="0" smtClean="0"/>
              <a:t>Context Clues: ___________________________________________________________ </a:t>
            </a:r>
          </a:p>
          <a:p>
            <a:r>
              <a:rPr lang="en-US" dirty="0" smtClean="0"/>
              <a:t>Direction: ________ </a:t>
            </a:r>
          </a:p>
          <a:p>
            <a:r>
              <a:rPr lang="en-US" dirty="0" smtClean="0"/>
              <a:t>Charge of arrogant: ________ </a:t>
            </a:r>
          </a:p>
          <a:p>
            <a:r>
              <a:rPr lang="en-US" dirty="0" smtClean="0"/>
              <a:t>Meaning of arrogant: ______________________________________________________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5. He </a:t>
            </a:r>
            <a:r>
              <a:rPr lang="en-US" u="sng" dirty="0" smtClean="0"/>
              <a:t>gingerly placed the delicate and priceless vase on the table and sighed with relief. </a:t>
            </a:r>
          </a:p>
          <a:p>
            <a:r>
              <a:rPr lang="en-US" dirty="0" smtClean="0"/>
              <a:t>Signal Word/s or Punctuation Marks: _________________________________________ </a:t>
            </a:r>
          </a:p>
          <a:p>
            <a:r>
              <a:rPr lang="en-US" dirty="0" smtClean="0"/>
              <a:t>Context Clues: ___________________________________________________________ </a:t>
            </a:r>
          </a:p>
          <a:p>
            <a:r>
              <a:rPr lang="en-US" dirty="0" smtClean="0"/>
              <a:t>Direction: ________ </a:t>
            </a:r>
          </a:p>
          <a:p>
            <a:r>
              <a:rPr lang="en-US" dirty="0" smtClean="0"/>
              <a:t>Charge of gingerly: ________ </a:t>
            </a:r>
          </a:p>
          <a:p>
            <a:r>
              <a:rPr lang="en-US" dirty="0" smtClean="0"/>
              <a:t>Meaning of gingerly: ______________________________________________________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6. Because of the </a:t>
            </a:r>
            <a:r>
              <a:rPr lang="en-US" u="sng" dirty="0" smtClean="0"/>
              <a:t>altercation, the two men never spoke to one another again. </a:t>
            </a:r>
          </a:p>
          <a:p>
            <a:r>
              <a:rPr lang="en-US" dirty="0" smtClean="0"/>
              <a:t>Signal Word/s or Punctuation Marks: _________________________________________ </a:t>
            </a:r>
          </a:p>
          <a:p>
            <a:r>
              <a:rPr lang="en-US" dirty="0" smtClean="0"/>
              <a:t>Context Clues: ___________________________________________________________ </a:t>
            </a:r>
          </a:p>
          <a:p>
            <a:r>
              <a:rPr lang="en-US" dirty="0" smtClean="0"/>
              <a:t>Direction: ________ </a:t>
            </a:r>
          </a:p>
          <a:p>
            <a:r>
              <a:rPr lang="en-US" dirty="0" smtClean="0"/>
              <a:t>Charge of altercation: ________ </a:t>
            </a:r>
          </a:p>
          <a:p>
            <a:r>
              <a:rPr lang="en-US" dirty="0" smtClean="0"/>
              <a:t>Meaning of altercation: ____________________________________________________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7. Jason is a genuine </a:t>
            </a:r>
            <a:r>
              <a:rPr lang="en-US" u="sng" dirty="0" smtClean="0"/>
              <a:t>raconteur: he excels at telling stories that fascinate his listeners. </a:t>
            </a:r>
          </a:p>
          <a:p>
            <a:r>
              <a:rPr lang="en-US" dirty="0" smtClean="0"/>
              <a:t>Signal Word/s or Punctuation Marks: ________________________________________ </a:t>
            </a:r>
          </a:p>
          <a:p>
            <a:r>
              <a:rPr lang="en-US" dirty="0" smtClean="0"/>
              <a:t>Context Clues: __________________________________________________________ </a:t>
            </a:r>
          </a:p>
          <a:p>
            <a:r>
              <a:rPr lang="en-US" dirty="0" smtClean="0"/>
              <a:t>Direction: ________ </a:t>
            </a:r>
          </a:p>
          <a:p>
            <a:r>
              <a:rPr lang="en-US" dirty="0" smtClean="0"/>
              <a:t>Charge of raconteur: ________ </a:t>
            </a:r>
          </a:p>
          <a:p>
            <a:r>
              <a:rPr lang="en-US" dirty="0" smtClean="0"/>
              <a:t>Meaning of raconteur: ____________________________________________________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8. The divorce was extremely </a:t>
            </a:r>
            <a:r>
              <a:rPr lang="en-US" u="sng" dirty="0" smtClean="0"/>
              <a:t>acrimonious. The husband and wife had really come to hate one another. </a:t>
            </a:r>
          </a:p>
          <a:p>
            <a:r>
              <a:rPr lang="en-US" dirty="0" smtClean="0"/>
              <a:t>Signal Word/s or Punctuation Marks: ________________________________________ </a:t>
            </a:r>
          </a:p>
          <a:p>
            <a:r>
              <a:rPr lang="en-US" dirty="0" smtClean="0"/>
              <a:t>Context Clues: __________________________________________________________ </a:t>
            </a:r>
          </a:p>
          <a:p>
            <a:r>
              <a:rPr lang="en-US" dirty="0" smtClean="0"/>
              <a:t>Direction: ________ </a:t>
            </a:r>
          </a:p>
          <a:p>
            <a:r>
              <a:rPr lang="en-US" dirty="0" smtClean="0"/>
              <a:t>Charge of acrimonious: ________ </a:t>
            </a:r>
          </a:p>
          <a:p>
            <a:r>
              <a:rPr lang="en-US" dirty="0" smtClean="0"/>
              <a:t>Meaning of acrimonious: __________________________________________________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mseffie.com/assignments/roots/Root%20Word%20Tree.jp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7" y="2008187"/>
            <a:ext cx="2387600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53340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1: </a:t>
            </a:r>
            <a:r>
              <a:rPr lang="en-US" b="1" dirty="0" smtClean="0">
                <a:solidFill>
                  <a:srgbClr val="7030A0"/>
                </a:solidFill>
              </a:rPr>
              <a:t>Context Clues: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04800" y="685800"/>
            <a:ext cx="54864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words </a:t>
            </a:r>
            <a:r>
              <a:rPr lang="en-US" sz="2400" b="1" dirty="0">
                <a:solidFill>
                  <a:srgbClr val="7030A0"/>
                </a:solidFill>
              </a:rPr>
              <a:t>in a sentence that help the reader deduce (reason out) the meaning of an unfamiliar word.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1. Synonym </a:t>
            </a:r>
            <a:r>
              <a:rPr lang="en-US" sz="2400" b="1" dirty="0">
                <a:solidFill>
                  <a:srgbClr val="7030A0"/>
                </a:solidFill>
              </a:rPr>
              <a:t>Clue</a:t>
            </a:r>
            <a:r>
              <a:rPr lang="en-US" sz="2400" b="1" dirty="0" smtClean="0">
                <a:solidFill>
                  <a:srgbClr val="7030A0"/>
                </a:solidFill>
              </a:rPr>
              <a:t>: </a:t>
            </a:r>
            <a:r>
              <a:rPr lang="en-US" sz="2400" dirty="0" smtClean="0">
                <a:solidFill>
                  <a:srgbClr val="7030A0"/>
                </a:solidFill>
              </a:rPr>
              <a:t>an </a:t>
            </a:r>
            <a:r>
              <a:rPr lang="en-US" sz="2400" dirty="0">
                <a:solidFill>
                  <a:srgbClr val="7030A0"/>
                </a:solidFill>
              </a:rPr>
              <a:t>unfamiliar word is used as a </a:t>
            </a:r>
            <a:r>
              <a:rPr lang="en-US" sz="2400" dirty="0" smtClean="0">
                <a:solidFill>
                  <a:srgbClr val="7030A0"/>
                </a:solidFill>
              </a:rPr>
              <a:t>synonym; You </a:t>
            </a:r>
            <a:r>
              <a:rPr lang="en-US" sz="2400" dirty="0">
                <a:solidFill>
                  <a:srgbClr val="7030A0"/>
                </a:solidFill>
              </a:rPr>
              <a:t>can</a:t>
            </a:r>
            <a:r>
              <a:rPr lang="en-US" sz="2400" b="1" dirty="0">
                <a:solidFill>
                  <a:srgbClr val="7030A0"/>
                </a:solidFill>
              </a:rPr>
              <a:t> infer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>
                <a:solidFill>
                  <a:srgbClr val="7030A0"/>
                </a:solidFill>
              </a:rPr>
              <a:t>figure out</a:t>
            </a:r>
            <a:r>
              <a:rPr lang="en-US" sz="2400" dirty="0">
                <a:solidFill>
                  <a:srgbClr val="7030A0"/>
                </a:solidFill>
              </a:rPr>
              <a:t>) the meaning of the </a:t>
            </a:r>
            <a:r>
              <a:rPr lang="en-US" sz="2400" dirty="0" smtClean="0">
                <a:solidFill>
                  <a:srgbClr val="7030A0"/>
                </a:solidFill>
              </a:rPr>
              <a:t>word </a:t>
            </a:r>
            <a:r>
              <a:rPr lang="en-US" sz="2400" dirty="0">
                <a:solidFill>
                  <a:srgbClr val="7030A0"/>
                </a:solidFill>
              </a:rPr>
              <a:t>by replacing </a:t>
            </a:r>
            <a:r>
              <a:rPr lang="en-US" sz="2400" dirty="0" smtClean="0">
                <a:solidFill>
                  <a:srgbClr val="7030A0"/>
                </a:solidFill>
              </a:rPr>
              <a:t>it </a:t>
            </a:r>
            <a:r>
              <a:rPr lang="en-US" sz="2400" dirty="0">
                <a:solidFill>
                  <a:srgbClr val="7030A0"/>
                </a:solidFill>
              </a:rPr>
              <a:t>with the familiar word.</a:t>
            </a:r>
          </a:p>
          <a:p>
            <a:r>
              <a:rPr lang="en-US" sz="2400" b="1" dirty="0"/>
              <a:t>Example: </a:t>
            </a:r>
            <a:r>
              <a:rPr lang="en-US" sz="2400" dirty="0"/>
              <a:t>I feel completely </a:t>
            </a:r>
            <a:r>
              <a:rPr lang="en-US" sz="2400" b="1" dirty="0"/>
              <a:t>satiated</a:t>
            </a:r>
            <a:r>
              <a:rPr lang="en-US" sz="2400" dirty="0"/>
              <a:t>; in fact, </a:t>
            </a:r>
            <a:r>
              <a:rPr lang="en-US" sz="2400" b="1" i="1" dirty="0"/>
              <a:t>I am so full </a:t>
            </a:r>
            <a:r>
              <a:rPr lang="en-US" sz="2400" dirty="0"/>
              <a:t>that I could not </a:t>
            </a:r>
            <a:r>
              <a:rPr lang="en-US" sz="2400" dirty="0" smtClean="0"/>
              <a:t>possibly </a:t>
            </a:r>
            <a:r>
              <a:rPr lang="en-US" sz="2400" dirty="0"/>
              <a:t>eat another morsel of food.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“Full” </a:t>
            </a:r>
            <a:r>
              <a:rPr lang="en-US" sz="2400" dirty="0"/>
              <a:t>is a</a:t>
            </a:r>
            <a:r>
              <a:rPr lang="en-US" sz="2400" b="1" dirty="0"/>
              <a:t> synonym </a:t>
            </a:r>
            <a:r>
              <a:rPr lang="en-US" sz="2400" dirty="0"/>
              <a:t>for </a:t>
            </a:r>
            <a:r>
              <a:rPr lang="en-US" sz="2400" b="1" dirty="0">
                <a:solidFill>
                  <a:srgbClr val="7030A0"/>
                </a:solidFill>
              </a:rPr>
              <a:t>“satiated.” </a:t>
            </a:r>
            <a:r>
              <a:rPr lang="en-US" sz="2400" dirty="0"/>
              <a:t>We can conclude that the word “satiated” </a:t>
            </a:r>
            <a:r>
              <a:rPr lang="en-US" sz="2400" dirty="0" smtClean="0"/>
              <a:t>means </a:t>
            </a:r>
            <a:r>
              <a:rPr lang="en-US" sz="2400" b="1" dirty="0">
                <a:solidFill>
                  <a:srgbClr val="7030A0"/>
                </a:solidFill>
              </a:rPr>
              <a:t>full or satisfied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52800" cy="413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03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685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2. Comparison Clue: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86200" y="152400"/>
            <a:ext cx="5057775" cy="647700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n-US" sz="2800" b="1" i="1" dirty="0" smtClean="0">
                <a:solidFill>
                  <a:srgbClr val="7030A0"/>
                </a:solidFill>
              </a:rPr>
              <a:t>Sometimes </a:t>
            </a:r>
            <a:r>
              <a:rPr lang="en-US" sz="2800" b="1" i="1" dirty="0">
                <a:solidFill>
                  <a:srgbClr val="7030A0"/>
                </a:solidFill>
              </a:rPr>
              <a:t>an unfamiliar word is used in a comparison with a familiar word or group of words.</a:t>
            </a:r>
          </a:p>
          <a:p>
            <a:r>
              <a:rPr lang="en-US" sz="2800" b="1" dirty="0"/>
              <a:t>Example: </a:t>
            </a:r>
            <a:r>
              <a:rPr lang="en-US" sz="2800" dirty="0"/>
              <a:t>The children </a:t>
            </a:r>
            <a:r>
              <a:rPr lang="en-US" sz="2800" b="1" dirty="0">
                <a:solidFill>
                  <a:srgbClr val="7030A0"/>
                </a:solidFill>
              </a:rPr>
              <a:t>huddle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around their teacher, </a:t>
            </a:r>
            <a:r>
              <a:rPr lang="en-US" sz="2800" b="1" dirty="0">
                <a:solidFill>
                  <a:srgbClr val="7030A0"/>
                </a:solidFill>
              </a:rPr>
              <a:t>like baby chicks around a mother hen</a:t>
            </a:r>
            <a:r>
              <a:rPr lang="en-US" sz="2800" b="1" i="1" dirty="0"/>
              <a:t>.</a:t>
            </a:r>
          </a:p>
          <a:p>
            <a:r>
              <a:rPr lang="en-US" sz="2800" dirty="0"/>
              <a:t>The children are being compared to baby chicks around a mother hen; we can conclude, then, that “huddle” means </a:t>
            </a:r>
            <a:r>
              <a:rPr lang="en-US" sz="2800" b="1" dirty="0">
                <a:solidFill>
                  <a:srgbClr val="7030A0"/>
                </a:solidFill>
              </a:rPr>
              <a:t>“crowd together closely.”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1"/>
            <a:ext cx="33527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267200"/>
            <a:ext cx="3429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Note: “like baby chicks around a mother hen” is a simile. A simile uses the words “like” or “as” to describe one thing by comparing it with another.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373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914775" cy="762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3. Contrast Clue: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9312" y="685800"/>
            <a:ext cx="4411287" cy="61722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Sometimes </a:t>
            </a:r>
            <a:r>
              <a:rPr lang="en-US" sz="2400" b="1" dirty="0">
                <a:solidFill>
                  <a:srgbClr val="7030A0"/>
                </a:solidFill>
              </a:rPr>
              <a:t>an unfamiliar word may be used in </a:t>
            </a:r>
            <a:r>
              <a:rPr lang="en-US" sz="2400" b="1" dirty="0" smtClean="0">
                <a:solidFill>
                  <a:srgbClr val="7030A0"/>
                </a:solidFill>
              </a:rPr>
              <a:t>contrast to </a:t>
            </a:r>
            <a:r>
              <a:rPr lang="en-US" sz="2400" b="1" dirty="0">
                <a:solidFill>
                  <a:srgbClr val="7030A0"/>
                </a:solidFill>
              </a:rPr>
              <a:t>a familiar word or group of words. </a:t>
            </a:r>
            <a:r>
              <a:rPr lang="en-US" sz="2400" dirty="0"/>
              <a:t>You can infer the meaning of </a:t>
            </a:r>
            <a:r>
              <a:rPr lang="en-US" sz="2400" dirty="0" smtClean="0"/>
              <a:t> the </a:t>
            </a:r>
            <a:r>
              <a:rPr lang="en-US" sz="2400" dirty="0"/>
              <a:t>unfamiliar word by giving it the opposite meaning of the familiar word.</a:t>
            </a:r>
          </a:p>
          <a:p>
            <a:r>
              <a:rPr lang="en-US" sz="2400" b="1" dirty="0"/>
              <a:t>Example: </a:t>
            </a:r>
            <a:r>
              <a:rPr lang="en-US" sz="2400" b="1" i="1" dirty="0">
                <a:solidFill>
                  <a:srgbClr val="7030A0"/>
                </a:solidFill>
              </a:rPr>
              <a:t>Unlike</a:t>
            </a:r>
            <a:r>
              <a:rPr lang="en-US" sz="2400" dirty="0"/>
              <a:t> Robin, </a:t>
            </a:r>
            <a:r>
              <a:rPr lang="en-US" sz="2400" b="1" i="1" dirty="0">
                <a:solidFill>
                  <a:srgbClr val="7030A0"/>
                </a:solidFill>
              </a:rPr>
              <a:t>who is full of life</a:t>
            </a:r>
            <a:r>
              <a:rPr lang="en-US" sz="2400" dirty="0"/>
              <a:t>, Rachel is </a:t>
            </a:r>
            <a:r>
              <a:rPr lang="en-US" sz="2400" b="1" dirty="0">
                <a:solidFill>
                  <a:srgbClr val="7030A0"/>
                </a:solidFill>
              </a:rPr>
              <a:t>lackluster</a:t>
            </a:r>
            <a:r>
              <a:rPr lang="en-US" sz="2400" dirty="0"/>
              <a:t>.</a:t>
            </a:r>
          </a:p>
          <a:p>
            <a:r>
              <a:rPr lang="en-US" sz="2400" dirty="0"/>
              <a:t>The opposite of “full of life” is “empty of life.” The word “lackluster” </a:t>
            </a:r>
            <a:r>
              <a:rPr lang="en-US" sz="2400" dirty="0" smtClean="0"/>
              <a:t>is </a:t>
            </a:r>
            <a:r>
              <a:rPr lang="en-US" sz="2400" dirty="0"/>
              <a:t>used to contrast Robin and Rachel. We can conclude, then, </a:t>
            </a:r>
            <a:r>
              <a:rPr lang="en-US" sz="2400" dirty="0" smtClean="0"/>
              <a:t>that </a:t>
            </a:r>
            <a:r>
              <a:rPr lang="en-US" sz="2400" dirty="0"/>
              <a:t>the word “lackluster” means </a:t>
            </a:r>
            <a:r>
              <a:rPr lang="en-US" sz="2400" b="1" dirty="0">
                <a:solidFill>
                  <a:srgbClr val="7030A0"/>
                </a:solidFill>
              </a:rPr>
              <a:t>“lacking liveliness.” </a:t>
            </a:r>
          </a:p>
        </p:txBody>
      </p:sp>
      <p:pic>
        <p:nvPicPr>
          <p:cNvPr id="34820" name="Picture 4" descr="http://t2.gstatic.com/images?q=tbn:ANd9GcQfqqgY0xhc95Ap93yxstGQ84jXc7Pd9FPBjiBO8oJeUS7avLeQ2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2867025" cy="3743325"/>
          </a:xfrm>
          <a:prstGeom prst="rect">
            <a:avLst/>
          </a:prstGeom>
          <a:noFill/>
        </p:spPr>
      </p:pic>
      <p:pic>
        <p:nvPicPr>
          <p:cNvPr id="9" name="Picture 2" descr="http://www.opticalsloth.com/wp-content/uploads/images/lackluster11.jpg">
            <a:hlinkClick r:id="rId4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438400"/>
            <a:ext cx="2667000" cy="4181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3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143375" cy="838199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4. Explanation Clue: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67200" y="914400"/>
            <a:ext cx="4724399" cy="57912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Sometimes </a:t>
            </a:r>
            <a:r>
              <a:rPr lang="en-US" sz="2400" b="1" dirty="0">
                <a:solidFill>
                  <a:srgbClr val="7030A0"/>
                </a:solidFill>
              </a:rPr>
              <a:t>an unfamiliar word may be followed </a:t>
            </a:r>
            <a:r>
              <a:rPr lang="en-US" sz="2400" b="1" dirty="0" smtClean="0">
                <a:solidFill>
                  <a:srgbClr val="7030A0"/>
                </a:solidFill>
              </a:rPr>
              <a:t>with </a:t>
            </a:r>
            <a:r>
              <a:rPr lang="en-US" sz="2400" b="1" dirty="0">
                <a:solidFill>
                  <a:srgbClr val="7030A0"/>
                </a:solidFill>
              </a:rPr>
              <a:t>an explanation, in which a familiar word or group of words is used.</a:t>
            </a:r>
          </a:p>
          <a:p>
            <a:r>
              <a:rPr lang="en-US" sz="2400" b="1" dirty="0"/>
              <a:t>Example: </a:t>
            </a:r>
            <a:r>
              <a:rPr lang="en-US" sz="2400" dirty="0"/>
              <a:t>Marsha is </a:t>
            </a:r>
            <a:r>
              <a:rPr lang="en-US" sz="2400" b="1" dirty="0">
                <a:solidFill>
                  <a:srgbClr val="7030A0"/>
                </a:solidFill>
              </a:rPr>
              <a:t>insatiable</a:t>
            </a:r>
            <a:r>
              <a:rPr lang="en-US" sz="2400" dirty="0"/>
              <a:t>; she can eat all day and </a:t>
            </a:r>
            <a:r>
              <a:rPr lang="en-US" sz="2400" b="1" i="1" dirty="0">
                <a:solidFill>
                  <a:srgbClr val="7030A0"/>
                </a:solidFill>
              </a:rPr>
              <a:t>never feel full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</a:p>
          <a:p>
            <a:r>
              <a:rPr lang="en-US" sz="2400" dirty="0"/>
              <a:t>Here, the second part of the sentence (“she can eat all day and never feel full”) </a:t>
            </a:r>
            <a:r>
              <a:rPr lang="en-US" sz="2400" dirty="0" smtClean="0"/>
              <a:t>is </a:t>
            </a:r>
            <a:r>
              <a:rPr lang="en-US" sz="2400" dirty="0"/>
              <a:t>used to explain the first part of the sentence (“Marsha is insatiable”). </a:t>
            </a:r>
            <a:r>
              <a:rPr lang="en-US" sz="2400" dirty="0" smtClean="0"/>
              <a:t>We </a:t>
            </a:r>
            <a:r>
              <a:rPr lang="en-US" sz="2400" dirty="0"/>
              <a:t>can conclude, </a:t>
            </a:r>
            <a:r>
              <a:rPr lang="en-US" sz="2400" dirty="0" smtClean="0"/>
              <a:t>that </a:t>
            </a:r>
            <a:r>
              <a:rPr lang="en-US" sz="2400" dirty="0"/>
              <a:t>“insatiable” means “</a:t>
            </a:r>
            <a:r>
              <a:rPr lang="en-US" sz="2400" b="1" dirty="0">
                <a:solidFill>
                  <a:srgbClr val="7030A0"/>
                </a:solidFill>
              </a:rPr>
              <a:t>incapable of being </a:t>
            </a:r>
            <a:r>
              <a:rPr lang="en-US" sz="2400" b="1" dirty="0" smtClean="0">
                <a:solidFill>
                  <a:srgbClr val="7030A0"/>
                </a:solidFill>
              </a:rPr>
              <a:t>full</a:t>
            </a:r>
            <a:r>
              <a:rPr lang="en-US" sz="2400" dirty="0" smtClean="0"/>
              <a:t>.” 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http://4.bp.blogspot.com/-9UW0LorI4TY/T0YseyzNPpI/AAAAAAAAAVE/A6fS_SM3tyE/s1600/overeating.jp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885876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18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does delicate mean as used in the following sentence?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38601" y="1143000"/>
            <a:ext cx="5105399" cy="540715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b="1" dirty="0" smtClean="0"/>
              <a:t>Example: </a:t>
            </a:r>
            <a:r>
              <a:rPr lang="en-US" dirty="0" smtClean="0"/>
              <a:t>Now </a:t>
            </a:r>
            <a:r>
              <a:rPr lang="en-US" dirty="0"/>
              <a:t>more than </a:t>
            </a:r>
            <a:r>
              <a:rPr lang="en-US" dirty="0" smtClean="0"/>
              <a:t>100 </a:t>
            </a:r>
            <a:r>
              <a:rPr lang="en-US" dirty="0"/>
              <a:t>years old, many of Andersen’s delicate paper </a:t>
            </a:r>
            <a:r>
              <a:rPr lang="en-US" dirty="0" smtClean="0"/>
              <a:t>cuttings still </a:t>
            </a:r>
            <a:r>
              <a:rPr lang="en-US" dirty="0"/>
              <a:t>exist in a museum in Denmark devoted to his work.</a:t>
            </a:r>
          </a:p>
          <a:p>
            <a:pPr>
              <a:buNone/>
            </a:pPr>
            <a:r>
              <a:rPr lang="en-US" dirty="0"/>
              <a:t>A. thin</a:t>
            </a:r>
          </a:p>
          <a:p>
            <a:pPr>
              <a:buNone/>
            </a:pPr>
            <a:r>
              <a:rPr lang="en-US" dirty="0"/>
              <a:t>B. fragile</a:t>
            </a:r>
          </a:p>
          <a:p>
            <a:pPr>
              <a:buNone/>
            </a:pPr>
            <a:r>
              <a:rPr lang="en-US" dirty="0"/>
              <a:t>C. creative</a:t>
            </a:r>
          </a:p>
          <a:p>
            <a:pPr>
              <a:buNone/>
            </a:pPr>
            <a:r>
              <a:rPr lang="en-US" dirty="0"/>
              <a:t>D. </a:t>
            </a:r>
            <a:r>
              <a:rPr lang="en-US" dirty="0" smtClean="0"/>
              <a:t>Old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the example above, </a:t>
            </a:r>
            <a:r>
              <a:rPr lang="en-US" b="1" u="sng" dirty="0"/>
              <a:t>underline</a:t>
            </a:r>
            <a:r>
              <a:rPr lang="en-US" dirty="0"/>
              <a:t> your clue words. </a:t>
            </a:r>
          </a:p>
          <a:p>
            <a:r>
              <a:rPr lang="en-US" dirty="0"/>
              <a:t>What is the correct answer? 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B. Fragile; Clue -100 years old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trudykauffman.papercutters.info/SA/ByName/Kauffman_Trudy/Kauffman_files/Hand.jpg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41368">
            <a:off x="288499" y="1203409"/>
            <a:ext cx="3505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57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aperstore.net/plus/row3.gif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017395" y="2626995"/>
            <a:ext cx="6324600" cy="27470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838575" cy="761999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5. Example Clue: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4600" y="609600"/>
            <a:ext cx="6629400" cy="59436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Sometimes </a:t>
            </a:r>
            <a:r>
              <a:rPr lang="en-US" b="1" dirty="0">
                <a:solidFill>
                  <a:srgbClr val="7030A0"/>
                </a:solidFill>
              </a:rPr>
              <a:t>an unfamiliar word may be followed by an example, </a:t>
            </a:r>
            <a:r>
              <a:rPr lang="en-US" b="1" dirty="0" smtClean="0">
                <a:solidFill>
                  <a:srgbClr val="7030A0"/>
                </a:solidFill>
              </a:rPr>
              <a:t>in </a:t>
            </a:r>
            <a:r>
              <a:rPr lang="en-US" b="1" dirty="0">
                <a:solidFill>
                  <a:srgbClr val="7030A0"/>
                </a:solidFill>
              </a:rPr>
              <a:t>which the familiar word is used.</a:t>
            </a:r>
          </a:p>
          <a:p>
            <a:r>
              <a:rPr lang="en-US" b="1" dirty="0"/>
              <a:t>Example: </a:t>
            </a:r>
            <a:r>
              <a:rPr lang="en-US" dirty="0"/>
              <a:t>In college, you can choose courses from a broad range of </a:t>
            </a:r>
            <a:r>
              <a:rPr lang="en-US" dirty="0" smtClean="0"/>
              <a:t>academic </a:t>
            </a:r>
            <a:r>
              <a:rPr lang="en-US" b="1" dirty="0" smtClean="0">
                <a:solidFill>
                  <a:srgbClr val="7030A0"/>
                </a:solidFill>
              </a:rPr>
              <a:t>disciplines</a:t>
            </a:r>
            <a:r>
              <a:rPr lang="en-US" dirty="0"/>
              <a:t>, such as history, economics, mathematics, and psychology.</a:t>
            </a:r>
          </a:p>
          <a:p>
            <a:r>
              <a:rPr lang="en-US" dirty="0"/>
              <a:t>You </a:t>
            </a:r>
            <a:r>
              <a:rPr lang="en-US" dirty="0" smtClean="0"/>
              <a:t>probably know the </a:t>
            </a:r>
            <a:r>
              <a:rPr lang="en-US" b="1" dirty="0">
                <a:solidFill>
                  <a:srgbClr val="7030A0"/>
                </a:solidFill>
              </a:rPr>
              <a:t>primary</a:t>
            </a:r>
            <a:r>
              <a:rPr lang="en-US" dirty="0">
                <a:solidFill>
                  <a:srgbClr val="7030A0"/>
                </a:solidFill>
              </a:rPr>
              <a:t> (</a:t>
            </a:r>
            <a:r>
              <a:rPr lang="en-US" b="1" dirty="0">
                <a:solidFill>
                  <a:srgbClr val="7030A0"/>
                </a:solidFill>
              </a:rPr>
              <a:t>first</a:t>
            </a:r>
            <a:r>
              <a:rPr lang="en-US" dirty="0">
                <a:solidFill>
                  <a:srgbClr val="7030A0"/>
                </a:solidFill>
              </a:rPr>
              <a:t>) </a:t>
            </a:r>
            <a:r>
              <a:rPr lang="en-US" dirty="0"/>
              <a:t>meaning of </a:t>
            </a:r>
            <a:r>
              <a:rPr lang="en-US" b="1" dirty="0" smtClean="0">
                <a:solidFill>
                  <a:srgbClr val="7030A0"/>
                </a:solidFill>
              </a:rPr>
              <a:t>“discipline</a:t>
            </a:r>
            <a:r>
              <a:rPr lang="en-US" dirty="0" smtClean="0">
                <a:solidFill>
                  <a:srgbClr val="7030A0"/>
                </a:solidFill>
              </a:rPr>
              <a:t>” (</a:t>
            </a:r>
            <a:r>
              <a:rPr lang="en-US" b="1" dirty="0" smtClean="0">
                <a:solidFill>
                  <a:srgbClr val="7030A0"/>
                </a:solidFill>
              </a:rPr>
              <a:t>control</a:t>
            </a:r>
            <a:r>
              <a:rPr lang="en-US" dirty="0" smtClean="0">
                <a:solidFill>
                  <a:srgbClr val="7030A0"/>
                </a:solidFill>
              </a:rPr>
              <a:t>).  </a:t>
            </a:r>
            <a:r>
              <a:rPr lang="en-US" dirty="0"/>
              <a:t>But that doesn’t </a:t>
            </a:r>
            <a:r>
              <a:rPr lang="en-US" dirty="0" smtClean="0"/>
              <a:t>fit </a:t>
            </a:r>
            <a:r>
              <a:rPr lang="en-US" dirty="0"/>
              <a:t>in the context of the </a:t>
            </a:r>
            <a:r>
              <a:rPr lang="en-US" dirty="0" smtClean="0"/>
              <a:t>sentence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i="1" dirty="0" smtClean="0"/>
              <a:t>Use </a:t>
            </a:r>
            <a:r>
              <a:rPr lang="en-US" b="1" i="1" dirty="0"/>
              <a:t>the </a:t>
            </a:r>
            <a:r>
              <a:rPr lang="en-US" b="1" i="1" dirty="0" smtClean="0"/>
              <a:t>context to </a:t>
            </a:r>
            <a:r>
              <a:rPr lang="en-US" b="1" i="1" dirty="0"/>
              <a:t>figure out </a:t>
            </a:r>
            <a:r>
              <a:rPr lang="en-US" b="1" i="1" dirty="0" smtClean="0"/>
              <a:t>the </a:t>
            </a:r>
            <a:r>
              <a:rPr lang="en-US" b="1" i="1" dirty="0"/>
              <a:t>meaning. </a:t>
            </a:r>
            <a:r>
              <a:rPr lang="en-US" dirty="0" smtClean="0"/>
              <a:t>The word </a:t>
            </a:r>
            <a:r>
              <a:rPr lang="en-US" b="1" dirty="0" smtClean="0"/>
              <a:t>(discipline</a:t>
            </a:r>
            <a:r>
              <a:rPr lang="en-US" dirty="0" smtClean="0"/>
              <a:t>) </a:t>
            </a:r>
            <a:r>
              <a:rPr lang="en-US" dirty="0"/>
              <a:t>is followed by several examples: </a:t>
            </a:r>
            <a:r>
              <a:rPr lang="en-US" b="1" dirty="0">
                <a:solidFill>
                  <a:srgbClr val="7030A0"/>
                </a:solidFill>
              </a:rPr>
              <a:t>history, economics, mathematics, </a:t>
            </a:r>
            <a:r>
              <a:rPr lang="en-US" b="1" dirty="0" smtClean="0">
                <a:solidFill>
                  <a:srgbClr val="7030A0"/>
                </a:solidFill>
              </a:rPr>
              <a:t>and </a:t>
            </a:r>
            <a:r>
              <a:rPr lang="en-US" b="1" dirty="0">
                <a:solidFill>
                  <a:srgbClr val="7030A0"/>
                </a:solidFill>
              </a:rPr>
              <a:t>psychology</a:t>
            </a:r>
            <a:r>
              <a:rPr lang="en-US" dirty="0"/>
              <a:t>. </a:t>
            </a:r>
            <a:r>
              <a:rPr lang="en-US" i="1" dirty="0"/>
              <a:t>(Note: The words </a:t>
            </a:r>
            <a:r>
              <a:rPr lang="en-US" b="1" i="1" dirty="0">
                <a:solidFill>
                  <a:srgbClr val="7030A0"/>
                </a:solidFill>
              </a:rPr>
              <a:t>“such as” </a:t>
            </a:r>
            <a:r>
              <a:rPr lang="en-US" i="1" dirty="0"/>
              <a:t>let us know that examples </a:t>
            </a:r>
            <a:r>
              <a:rPr lang="en-US" i="1" dirty="0" smtClean="0"/>
              <a:t>will </a:t>
            </a:r>
            <a:r>
              <a:rPr lang="en-US" i="1" dirty="0"/>
              <a:t>follow.) 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conclude each </a:t>
            </a:r>
            <a:r>
              <a:rPr lang="en-US" dirty="0"/>
              <a:t>of these subjects is </a:t>
            </a:r>
            <a:r>
              <a:rPr lang="en-US" dirty="0" smtClean="0"/>
              <a:t>an </a:t>
            </a:r>
            <a:r>
              <a:rPr lang="en-US" dirty="0"/>
              <a:t>example of a </a:t>
            </a:r>
            <a:r>
              <a:rPr lang="en-US" b="1" dirty="0">
                <a:solidFill>
                  <a:srgbClr val="7030A0"/>
                </a:solidFill>
              </a:rPr>
              <a:t>discipline</a:t>
            </a:r>
            <a:r>
              <a:rPr lang="en-US" dirty="0"/>
              <a:t> and </a:t>
            </a:r>
            <a:r>
              <a:rPr lang="en-US" dirty="0" smtClean="0"/>
              <a:t>“</a:t>
            </a:r>
            <a:r>
              <a:rPr lang="en-US" dirty="0"/>
              <a:t>discipline” means </a:t>
            </a:r>
            <a:r>
              <a:rPr lang="en-US" dirty="0" smtClean="0"/>
              <a:t>“</a:t>
            </a:r>
            <a:r>
              <a:rPr lang="en-US" b="1" dirty="0">
                <a:solidFill>
                  <a:srgbClr val="7030A0"/>
                </a:solidFill>
              </a:rPr>
              <a:t>a branch of instruction or learning.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32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1224</TotalTime>
  <Words>3833</Words>
  <Application>Microsoft Office PowerPoint</Application>
  <PresentationFormat>On-screen Show (4:3)</PresentationFormat>
  <Paragraphs>423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Soho</vt:lpstr>
      <vt:lpstr>Word Analysis</vt:lpstr>
      <vt:lpstr>What is Word Analysis?</vt:lpstr>
      <vt:lpstr>Strategies for Deducing Meaning</vt:lpstr>
      <vt:lpstr>1: Context Clues:</vt:lpstr>
      <vt:lpstr>2. Comparison Clue:</vt:lpstr>
      <vt:lpstr>3. Contrast Clue:</vt:lpstr>
      <vt:lpstr>4. Explanation Clue: </vt:lpstr>
      <vt:lpstr>What does delicate mean as used in the following sentence?</vt:lpstr>
      <vt:lpstr>5. Example Clue: </vt:lpstr>
      <vt:lpstr>Context Clues in Surrounding Sentences</vt:lpstr>
      <vt:lpstr>Context clues often follow, signal words &amp; phrases </vt:lpstr>
      <vt:lpstr>Signal Words</vt:lpstr>
      <vt:lpstr>Slide 13</vt:lpstr>
      <vt:lpstr>Punctuation Clues</vt:lpstr>
      <vt:lpstr>Slide 15</vt:lpstr>
      <vt:lpstr>Slide 16</vt:lpstr>
      <vt:lpstr>Exercise: Signal Words and Context Clues </vt:lpstr>
      <vt:lpstr>List all signal words (or punctuation marks) and context clues for each sentence; then guess the meaning of the underlined word. </vt:lpstr>
      <vt:lpstr>Vocabulary Strategy 2: Multiple-Choice Strategies </vt:lpstr>
      <vt:lpstr>Slide 20</vt:lpstr>
      <vt:lpstr>Strategy B: Try out each choice in the original sentence. </vt:lpstr>
      <vt:lpstr>Slide 22</vt:lpstr>
      <vt:lpstr>Vocabulary Strategy 3: Structural Clues </vt:lpstr>
      <vt:lpstr>Vocabulary Strategy 4: Direction; Use signal words, phrases, and punctuation marks to determine the direction of the word. </vt:lpstr>
      <vt:lpstr>Vocabulary Exercise: Mark the direction of the underlined word in each passage and guess the word’s meaning. </vt:lpstr>
      <vt:lpstr>Vocabulary Strategy 5:  connotation </vt:lpstr>
      <vt:lpstr>Vocabulary Strategy 6: Word Association </vt:lpstr>
      <vt:lpstr>Slide 28</vt:lpstr>
      <vt:lpstr>Slide 29</vt:lpstr>
      <vt:lpstr>Slide 30</vt:lpstr>
      <vt:lpstr>Vocabulary Exercise 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Analysis</dc:title>
  <dc:creator>Thea Jane Garcia</dc:creator>
  <cp:lastModifiedBy>Mike</cp:lastModifiedBy>
  <cp:revision>72</cp:revision>
  <cp:lastPrinted>2013-03-07T14:39:15Z</cp:lastPrinted>
  <dcterms:created xsi:type="dcterms:W3CDTF">2006-08-16T00:00:00Z</dcterms:created>
  <dcterms:modified xsi:type="dcterms:W3CDTF">2013-03-08T03:46:21Z</dcterms:modified>
</cp:coreProperties>
</file>