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7/30/2014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7/30/2014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7/30/2014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76D8-84EC-4201-B86C-5D81C0DCD809}" type="datetimeFigureOut">
              <a:rPr lang="en-US" smtClean="0"/>
              <a:pPr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876D8-84EC-4201-B86C-5D81C0DCD809}" type="datetimeFigureOut">
              <a:rPr lang="en-US" smtClean="0"/>
              <a:pPr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4611B-BB04-49B5-95D5-2E272459DF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 4/5 Insights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Objective Questions</a:t>
            </a:r>
          </a:p>
          <a:p>
            <a:pPr lvl="1"/>
            <a:r>
              <a:rPr lang="en-US" dirty="0" smtClean="0"/>
              <a:t>1) Explain the motives behind Bacon’s </a:t>
            </a:r>
            <a:r>
              <a:rPr lang="en-US" dirty="0" err="1" smtClean="0"/>
              <a:t>Rebeliion</a:t>
            </a:r>
            <a:r>
              <a:rPr lang="en-US" dirty="0" smtClean="0"/>
              <a:t> and describe the impact Bacon’s Rebellion had on the colonies.</a:t>
            </a:r>
          </a:p>
          <a:p>
            <a:pPr lvl="1"/>
            <a:r>
              <a:rPr lang="en-US" dirty="0" smtClean="0"/>
              <a:t>2) Identify 3 ways slaves were treated harshly or unfairly.</a:t>
            </a:r>
          </a:p>
          <a:p>
            <a:pPr lvl="1"/>
            <a:r>
              <a:rPr lang="en-US" dirty="0" smtClean="0"/>
              <a:t>3) Identify the 5 largest ethnic groups that settled the colonies.  Explain the changed that occurred in the makeup of the colonies between 1700 and 1755.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 4/5 Insights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886200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ID- Early Tobacco Advertising (P 67)</a:t>
            </a:r>
          </a:p>
          <a:p>
            <a:r>
              <a:rPr lang="en-US" sz="2000" dirty="0"/>
              <a:t>Summary #1- What does the ad claim is the benefit of smoking tobacco?</a:t>
            </a:r>
          </a:p>
          <a:p>
            <a:r>
              <a:rPr lang="en-US" sz="2000" dirty="0"/>
              <a:t>	That smoking is healthy</a:t>
            </a:r>
          </a:p>
          <a:p>
            <a:r>
              <a:rPr lang="en-US" sz="2000" dirty="0"/>
              <a:t>OI-The Tobacco Economy</a:t>
            </a:r>
          </a:p>
          <a:p>
            <a:r>
              <a:rPr lang="en-US" sz="2000" dirty="0"/>
              <a:t>1) What was the problem that tobacco cultivation did to the soil?</a:t>
            </a:r>
          </a:p>
          <a:p>
            <a:r>
              <a:rPr lang="en-US" sz="2000" dirty="0"/>
              <a:t>	Destroys nutrients</a:t>
            </a:r>
          </a:p>
          <a:p>
            <a:r>
              <a:rPr lang="en-US" sz="2000" dirty="0"/>
              <a:t>2) What was an </a:t>
            </a:r>
            <a:r>
              <a:rPr lang="en-US" sz="2000" b="1" dirty="0"/>
              <a:t>“indentured servant”?</a:t>
            </a:r>
          </a:p>
          <a:p>
            <a:r>
              <a:rPr lang="en-US" sz="2000" dirty="0"/>
              <a:t>	Person who trades passage to New World in exchange for 3-5 years labor</a:t>
            </a:r>
          </a:p>
          <a:p>
            <a:r>
              <a:rPr lang="en-US" sz="2000" dirty="0"/>
              <a:t>	</a:t>
            </a:r>
            <a:r>
              <a:rPr lang="en-US" sz="2000" b="1" dirty="0"/>
              <a:t>“White Slave” 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Q1-</a:t>
            </a:r>
            <a:r>
              <a:rPr lang="en-US" sz="2000" i="1" u="sng" dirty="0" smtClean="0"/>
              <a:t>Evaluate if </a:t>
            </a:r>
            <a:r>
              <a:rPr lang="en-US" sz="2000" i="1" u="sng" dirty="0"/>
              <a:t>indentured servant different from a slave?</a:t>
            </a:r>
            <a:endParaRPr lang="en-US" sz="2000" u="sng" dirty="0"/>
          </a:p>
          <a:p>
            <a:endParaRPr lang="en-US" sz="2000" dirty="0"/>
          </a:p>
        </p:txBody>
      </p:sp>
      <p:pic>
        <p:nvPicPr>
          <p:cNvPr id="8194" name="Picture 2" descr="https://encrypted-tbn3.google.com/images?q=tbn:ANd9GcRjs-tNLh4S7h4HeT3UcKLRdLOQarXzPybgdDcvMS0bzGVXyhC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0"/>
            <a:ext cx="1704975" cy="2686051"/>
          </a:xfrm>
          <a:prstGeom prst="rect">
            <a:avLst/>
          </a:prstGeom>
          <a:noFill/>
        </p:spPr>
      </p:pic>
      <p:pic>
        <p:nvPicPr>
          <p:cNvPr id="8196" name="Picture 4" descr="https://encrypted-tbn3.google.com/images?q=tbn:ANd9GcQS9jILIjBV2kmQtKZAbq5ebF3hOST_OHVmLNXv67YM6PPps5CgH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457200"/>
            <a:ext cx="2895600" cy="2257200"/>
          </a:xfrm>
          <a:prstGeom prst="rect">
            <a:avLst/>
          </a:prstGeom>
          <a:noFill/>
        </p:spPr>
      </p:pic>
      <p:pic>
        <p:nvPicPr>
          <p:cNvPr id="8198" name="Picture 6" descr="https://encrypted-tbn1.google.com/images?q=tbn:ANd9GcRUw37BuEzb1llJfzSp2xcz_909qpiYTHzRjM8qYTXVh-AsVrrJW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90343" y="457200"/>
            <a:ext cx="3153657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24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505200"/>
            <a:ext cx="9144000" cy="2620963"/>
          </a:xfrm>
        </p:spPr>
        <p:txBody>
          <a:bodyPr>
            <a:normAutofit/>
          </a:bodyPr>
          <a:lstStyle/>
          <a:p>
            <a:r>
              <a:rPr lang="en-US" sz="2000" dirty="0"/>
              <a:t>3)  What was the “</a:t>
            </a:r>
            <a:r>
              <a:rPr lang="en-US" sz="2000" dirty="0" err="1"/>
              <a:t>Headright</a:t>
            </a:r>
            <a:r>
              <a:rPr lang="en-US" sz="2000" dirty="0"/>
              <a:t>” system and how did it benefit growers (people that owned the land)?</a:t>
            </a:r>
          </a:p>
          <a:p>
            <a:r>
              <a:rPr lang="en-US" sz="2000" dirty="0"/>
              <a:t>	Whoever paid for passage of an indentured servant was given 50 </a:t>
            </a:r>
            <a:r>
              <a:rPr lang="en-US" sz="2000" dirty="0" smtClean="0"/>
              <a:t>acres</a:t>
            </a:r>
            <a:endParaRPr lang="en-US" sz="2000" dirty="0"/>
          </a:p>
          <a:p>
            <a:r>
              <a:rPr lang="en-US" sz="2000" b="1" dirty="0"/>
              <a:t>Able to expand land owned into huge estates that dominated best land on the coast</a:t>
            </a:r>
          </a:p>
          <a:p>
            <a:r>
              <a:rPr lang="en-US" sz="2000" dirty="0" smtClean="0"/>
              <a:t>Q2) Predict h</a:t>
            </a:r>
            <a:r>
              <a:rPr lang="en-US" sz="2000" i="1" dirty="0" smtClean="0"/>
              <a:t>ow </a:t>
            </a:r>
            <a:r>
              <a:rPr lang="en-US" sz="2000" i="1" dirty="0"/>
              <a:t>poorer, later settlers be impacted by </a:t>
            </a:r>
            <a:r>
              <a:rPr lang="en-US" sz="2000" i="1" dirty="0" err="1"/>
              <a:t>Headright</a:t>
            </a:r>
            <a:r>
              <a:rPr lang="en-US" sz="2000" i="1" dirty="0"/>
              <a:t> </a:t>
            </a:r>
            <a:r>
              <a:rPr lang="en-US" sz="2000" i="1" dirty="0" smtClean="0"/>
              <a:t>System</a:t>
            </a:r>
            <a:r>
              <a:rPr lang="en-US" sz="2000" i="1" dirty="0"/>
              <a:t>? 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7170" name="Picture 2" descr="http://www.learnnc.org/lp/media/uploads/2007/10/1610_chesapeake_ppl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0"/>
            <a:ext cx="3048000" cy="3350795"/>
          </a:xfrm>
          <a:prstGeom prst="rect">
            <a:avLst/>
          </a:prstGeom>
          <a:noFill/>
        </p:spPr>
      </p:pic>
      <p:pic>
        <p:nvPicPr>
          <p:cNvPr id="7172" name="Picture 4" descr="https://encrypted-tbn0.google.com/images?q=tbn:ANd9GcRMJqzWoza0p8PUlmB51-3uCem9BF-r8vkcqIlcEZceD6tLwhi8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6111" y="0"/>
            <a:ext cx="4577889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429000"/>
            <a:ext cx="9144000" cy="3429000"/>
          </a:xfrm>
        </p:spPr>
        <p:txBody>
          <a:bodyPr>
            <a:normAutofit/>
          </a:bodyPr>
          <a:lstStyle/>
          <a:p>
            <a:r>
              <a:rPr lang="en-US" sz="2000" b="1" dirty="0"/>
              <a:t>ID-Nathaniel Bacon assailed Virginia’s Governor Berkeley… (p. 68)</a:t>
            </a:r>
            <a:endParaRPr lang="en-US" sz="2000" dirty="0"/>
          </a:p>
          <a:p>
            <a:r>
              <a:rPr lang="en-US" sz="2000" dirty="0"/>
              <a:t>Summary #2- What was Bacon’s complaint on Berkeley?  </a:t>
            </a:r>
          </a:p>
          <a:p>
            <a:r>
              <a:rPr lang="en-US" sz="2000" dirty="0"/>
              <a:t>	That Gov. Berkeley favored and protected the Native Americans</a:t>
            </a:r>
          </a:p>
          <a:p>
            <a:r>
              <a:rPr lang="en-US" sz="2000" dirty="0"/>
              <a:t>Summary #3- Why did Berkeley feel he should not listen to Bacon?</a:t>
            </a:r>
          </a:p>
          <a:p>
            <a:pPr lvl="1"/>
            <a:r>
              <a:rPr lang="en-US" sz="1800" dirty="0"/>
              <a:t>That Bacon is not a local (only 2 years in Va.) and does not know how things really are</a:t>
            </a:r>
          </a:p>
          <a:p>
            <a:r>
              <a:rPr lang="en-US" sz="2000" dirty="0"/>
              <a:t>OI- Frustrated Freemen and Bacon’s Rebellion</a:t>
            </a:r>
          </a:p>
          <a:p>
            <a:r>
              <a:rPr lang="en-US" sz="2000" dirty="0"/>
              <a:t>4) What annoyed freemen (former indentured servants) when they became free?</a:t>
            </a:r>
          </a:p>
          <a:p>
            <a:r>
              <a:rPr lang="en-US" sz="2000" dirty="0"/>
              <a:t>	Difficulty in obtaining good land and finding a wife</a:t>
            </a:r>
          </a:p>
          <a:p>
            <a:pPr lvl="1"/>
            <a:r>
              <a:rPr lang="en-US" sz="1600" i="1" u="sng" dirty="0" smtClean="0"/>
              <a:t>Q3) Isn’t </a:t>
            </a:r>
            <a:r>
              <a:rPr lang="en-US" sz="1600" i="1" u="sng" dirty="0"/>
              <a:t>there land available?  </a:t>
            </a:r>
            <a:r>
              <a:rPr lang="en-US" sz="1600" i="1" u="sng" dirty="0" smtClean="0"/>
              <a:t>Explain what</a:t>
            </a:r>
            <a:r>
              <a:rPr lang="en-US" sz="1600" i="1" u="sng" dirty="0" smtClean="0"/>
              <a:t> </a:t>
            </a:r>
            <a:r>
              <a:rPr lang="en-US" sz="1600" i="1" u="sng" dirty="0"/>
              <a:t>the problem </a:t>
            </a:r>
            <a:r>
              <a:rPr lang="en-US" sz="1600" i="1" u="sng" dirty="0" smtClean="0"/>
              <a:t>is with the land that was </a:t>
            </a:r>
            <a:r>
              <a:rPr lang="en-US" sz="1600" i="1" u="sng" dirty="0" err="1" smtClean="0"/>
              <a:t>availible</a:t>
            </a:r>
            <a:r>
              <a:rPr lang="en-US" sz="1600" i="1" u="sng" dirty="0" smtClean="0"/>
              <a:t>?</a:t>
            </a:r>
            <a:endParaRPr lang="en-US" sz="1600" u="sng" dirty="0"/>
          </a:p>
          <a:p>
            <a:endParaRPr lang="en-US" sz="2000" dirty="0"/>
          </a:p>
        </p:txBody>
      </p:sp>
      <p:pic>
        <p:nvPicPr>
          <p:cNvPr id="6146" name="Picture 2" descr="https://encrypted-tbn0.google.com/images?q=tbn:ANd9GcS0nKiusYFqiAcgcK0fwMsIDeWm9eHahxLcGW1ZmgbWbkuDQ_JdH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1491" y="0"/>
            <a:ext cx="3792509" cy="2514600"/>
          </a:xfrm>
          <a:prstGeom prst="rect">
            <a:avLst/>
          </a:prstGeom>
          <a:noFill/>
        </p:spPr>
      </p:pic>
      <p:pic>
        <p:nvPicPr>
          <p:cNvPr id="6148" name="Picture 4" descr="https://encrypted-tbn2.google.com/images?q=tbn:ANd9GcT9uZMuLLpDb7ad_Q0JQ2pifygO6erHi6RC6nAY-_cE25llO5o-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562870" cy="3200400"/>
          </a:xfrm>
          <a:prstGeom prst="rect">
            <a:avLst/>
          </a:prstGeom>
          <a:noFill/>
        </p:spPr>
      </p:pic>
      <p:pic>
        <p:nvPicPr>
          <p:cNvPr id="6150" name="Picture 6" descr="http://www.virginiaplaces.org/military/graphics/baco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381000"/>
            <a:ext cx="2573867" cy="2171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0"/>
            <a:ext cx="9144000" cy="3810000"/>
          </a:xfrm>
        </p:spPr>
        <p:txBody>
          <a:bodyPr>
            <a:normAutofit/>
          </a:bodyPr>
          <a:lstStyle/>
          <a:p>
            <a:r>
              <a:rPr lang="en-US" sz="2000" dirty="0"/>
              <a:t>5) What did Bacon and his followers want from Governor Berkeley?</a:t>
            </a:r>
          </a:p>
          <a:p>
            <a:r>
              <a:rPr lang="en-US" sz="2000" dirty="0"/>
              <a:t>	Protection from </a:t>
            </a:r>
            <a:r>
              <a:rPr lang="en-US" sz="2000" dirty="0" err="1"/>
              <a:t>Na.Am</a:t>
            </a:r>
            <a:r>
              <a:rPr lang="en-US" sz="2000" dirty="0"/>
              <a:t>. attacks</a:t>
            </a:r>
          </a:p>
          <a:p>
            <a:r>
              <a:rPr lang="en-US" sz="2000" dirty="0"/>
              <a:t>6)  What was the end result of Bacon’s Rebellion in regards to solving the labor problem made up of indentured servants who might become troublesome?</a:t>
            </a:r>
          </a:p>
          <a:p>
            <a:r>
              <a:rPr lang="en-US" sz="2000" dirty="0"/>
              <a:t>	African slaves became the main form of cheap labor </a:t>
            </a:r>
          </a:p>
          <a:p>
            <a:pPr lvl="1"/>
            <a:r>
              <a:rPr lang="en-US" sz="2000" b="1" dirty="0" err="1" smtClean="0"/>
              <a:t>Af</a:t>
            </a:r>
            <a:r>
              <a:rPr lang="en-US" sz="2000" b="1" dirty="0"/>
              <a:t>. Slaves were not English (had no rights), could not speak same language or read, could not organized, unfamiliar surroundings</a:t>
            </a:r>
          </a:p>
          <a:p>
            <a:endParaRPr lang="en-US" sz="2000" dirty="0"/>
          </a:p>
        </p:txBody>
      </p:sp>
      <p:pic>
        <p:nvPicPr>
          <p:cNvPr id="5122" name="Picture 2" descr="http://4.bp.blogspot.com/_h0SQqY8ocp4/Sp0jbJFUa7I/AAAAAAAAL0Q/7dUrI6zqaNM/s400/NPS+Jamestown+16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81000"/>
            <a:ext cx="2971800" cy="2696909"/>
          </a:xfrm>
          <a:prstGeom prst="rect">
            <a:avLst/>
          </a:prstGeom>
          <a:noFill/>
        </p:spPr>
      </p:pic>
      <p:pic>
        <p:nvPicPr>
          <p:cNvPr id="5" name="Picture 4" descr="https://encrypted-tbn2.google.com/images?q=tbn:ANd9GcT9uZMuLLpDb7ad_Q0JQ2pifygO6erHi6RC6nAY-_cE25llO5o-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0"/>
            <a:ext cx="2334270" cy="29149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3124200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ID- Middle Passage, Estimated Slave Imports (70), Main Sources of </a:t>
            </a:r>
            <a:r>
              <a:rPr lang="en-US" sz="2000" dirty="0" err="1"/>
              <a:t>Af</a:t>
            </a:r>
            <a:r>
              <a:rPr lang="en-US" sz="2000" dirty="0"/>
              <a:t>. Slaves (71)</a:t>
            </a:r>
          </a:p>
          <a:p>
            <a:r>
              <a:rPr lang="en-US" sz="2000" dirty="0"/>
              <a:t>Summary #4- What was the “Middle Passage”? \</a:t>
            </a:r>
          </a:p>
          <a:p>
            <a:r>
              <a:rPr lang="en-US" sz="2000" dirty="0"/>
              <a:t>	Journey African slaves made to colonies</a:t>
            </a:r>
          </a:p>
          <a:p>
            <a:r>
              <a:rPr lang="en-US" sz="2000" dirty="0"/>
              <a:t>Summary #5-Where did British North America rank among European countries that imported slaves?</a:t>
            </a:r>
          </a:p>
          <a:p>
            <a:r>
              <a:rPr lang="en-US" sz="2000" dirty="0"/>
              <a:t>	6</a:t>
            </a:r>
            <a:r>
              <a:rPr lang="en-US" sz="2000" baseline="30000" dirty="0"/>
              <a:t>th</a:t>
            </a:r>
            <a:r>
              <a:rPr lang="en-US" sz="2000" dirty="0"/>
              <a:t> (#1 Brazil, #2 British </a:t>
            </a:r>
            <a:r>
              <a:rPr lang="en-US" sz="2000" dirty="0" smtClean="0"/>
              <a:t>Caribbean)</a:t>
            </a:r>
            <a:endParaRPr lang="en-US" sz="2000" dirty="0"/>
          </a:p>
          <a:p>
            <a:r>
              <a:rPr lang="en-US" sz="2000" dirty="0"/>
              <a:t>Summary #6- Where did most African slaves come from in Africa?</a:t>
            </a:r>
          </a:p>
          <a:p>
            <a:r>
              <a:rPr lang="en-US" sz="2000" dirty="0"/>
              <a:t>	West Africa</a:t>
            </a:r>
          </a:p>
          <a:p>
            <a:endParaRPr lang="en-US" sz="2000" dirty="0"/>
          </a:p>
        </p:txBody>
      </p:sp>
      <p:pic>
        <p:nvPicPr>
          <p:cNvPr id="4098" name="Picture 2" descr="https://encrypted-tbn0.google.com/images?q=tbn:ANd9GcSe9vQRWUOWx2-TWY3JBbmXorklp9MDjO5MCyUQSmuUbLSpdi5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7025" y="0"/>
            <a:ext cx="2466975" cy="1847851"/>
          </a:xfrm>
          <a:prstGeom prst="rect">
            <a:avLst/>
          </a:prstGeom>
          <a:noFill/>
        </p:spPr>
      </p:pic>
      <p:pic>
        <p:nvPicPr>
          <p:cNvPr id="4100" name="Picture 4" descr="http://upload.wikimedia.org/wikipedia/commons/thumb/b/bf/Triangular_trade.svg/250px-Triangular_trade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295400"/>
            <a:ext cx="2845884" cy="2333625"/>
          </a:xfrm>
          <a:prstGeom prst="rect">
            <a:avLst/>
          </a:prstGeom>
          <a:noFill/>
        </p:spPr>
      </p:pic>
      <p:pic>
        <p:nvPicPr>
          <p:cNvPr id="4102" name="Picture 6" descr="https://encrypted-tbn3.google.com/images?q=tbn:ANd9GcSYtXXE6csueRdfvFO1SlFY-x-jLuIlBzU1mWrAqLcNChYhBzV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810000" cy="1666875"/>
          </a:xfrm>
          <a:prstGeom prst="rect">
            <a:avLst/>
          </a:prstGeom>
          <a:noFill/>
        </p:spPr>
      </p:pic>
      <p:pic>
        <p:nvPicPr>
          <p:cNvPr id="4104" name="Picture 8" descr="https://encrypted-tbn3.google.com/images?q=tbn:ANd9GcQd9mT9Jfnzw58NOfhPRS8I2Bh48H9dmEW_qtRE-Wibxktx_DL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8802" y="1676400"/>
            <a:ext cx="2235198" cy="1676400"/>
          </a:xfrm>
          <a:prstGeom prst="rect">
            <a:avLst/>
          </a:prstGeom>
          <a:noFill/>
        </p:spPr>
      </p:pic>
      <p:pic>
        <p:nvPicPr>
          <p:cNvPr id="4106" name="Picture 10" descr="https://encrypted-tbn0.google.com/images?q=tbn:ANd9GcTVRGNr_5Wh0KTNuoyL9zofwsc0p4kDymDEmyP0PZsxldeHEbN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400" y="1752600"/>
            <a:ext cx="2705100" cy="1695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124200"/>
            <a:ext cx="9144000" cy="3733800"/>
          </a:xfrm>
        </p:spPr>
        <p:txBody>
          <a:bodyPr>
            <a:normAutofit/>
          </a:bodyPr>
          <a:lstStyle/>
          <a:p>
            <a:r>
              <a:rPr lang="en-US" sz="2000" dirty="0"/>
              <a:t>OI- Colonial Slavery</a:t>
            </a:r>
          </a:p>
          <a:p>
            <a:r>
              <a:rPr lang="en-US" sz="2000" dirty="0"/>
              <a:t>7) Why were African slaves at first not a popular source of labor in the British colonies?</a:t>
            </a:r>
          </a:p>
          <a:p>
            <a:r>
              <a:rPr lang="en-US" sz="2000" dirty="0"/>
              <a:t>	Too expensive, Africans could die (risky investment)</a:t>
            </a:r>
          </a:p>
          <a:p>
            <a:r>
              <a:rPr lang="en-US" sz="2000" dirty="0"/>
              <a:t>8) What was the death rate on the “middle passage”?</a:t>
            </a:r>
          </a:p>
          <a:p>
            <a:r>
              <a:rPr lang="en-US" sz="2000" dirty="0"/>
              <a:t>	20%</a:t>
            </a:r>
          </a:p>
          <a:p>
            <a:r>
              <a:rPr lang="en-US" sz="2000" dirty="0"/>
              <a:t>9) ID one rule in the “slave codes”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Slaves were property </a:t>
            </a:r>
            <a:r>
              <a:rPr lang="en-US" sz="2000" dirty="0"/>
              <a:t>for life</a:t>
            </a:r>
          </a:p>
          <a:p>
            <a:r>
              <a:rPr lang="en-US" sz="2000" dirty="0"/>
              <a:t>	</a:t>
            </a:r>
            <a:r>
              <a:rPr lang="en-US" sz="2000" b="1" dirty="0"/>
              <a:t>Crime to teach a slave to read</a:t>
            </a:r>
          </a:p>
          <a:p>
            <a:r>
              <a:rPr lang="en-US" sz="2000" b="1" dirty="0"/>
              <a:t>	Could not be freed (even if converted to Christianity)</a:t>
            </a:r>
          </a:p>
          <a:p>
            <a:endParaRPr lang="en-US" sz="2000" dirty="0"/>
          </a:p>
        </p:txBody>
      </p:sp>
      <p:pic>
        <p:nvPicPr>
          <p:cNvPr id="3074" name="Picture 2" descr="https://encrypted-tbn3.google.com/images?q=tbn:ANd9GcTH9FYpZbkDdDzonG8f9BgVdtEGjjhc59WSRhATfpyVJwx1eve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0"/>
            <a:ext cx="3352800" cy="2514600"/>
          </a:xfrm>
          <a:prstGeom prst="rect">
            <a:avLst/>
          </a:prstGeom>
          <a:noFill/>
        </p:spPr>
      </p:pic>
      <p:pic>
        <p:nvPicPr>
          <p:cNvPr id="3076" name="Picture 4" descr="https://encrypted-tbn1.google.com/images?q=tbn:ANd9GcTiPKJzscEk3v73QA8vp-_vfKdcphEkEOxKSw2gVylB11HAXH0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2971800" cy="2829671"/>
          </a:xfrm>
          <a:prstGeom prst="rect">
            <a:avLst/>
          </a:prstGeom>
          <a:noFill/>
        </p:spPr>
      </p:pic>
      <p:pic>
        <p:nvPicPr>
          <p:cNvPr id="3078" name="Picture 6" descr="https://encrypted-tbn1.google.com/images?q=tbn:ANd9GcQvVGhpU9NqNE4fW-KjxX2waGgGASolBskdf7LykUzD_75eHB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0"/>
            <a:ext cx="2819400" cy="31651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352800"/>
            <a:ext cx="9144000" cy="3505200"/>
          </a:xfrm>
        </p:spPr>
        <p:txBody>
          <a:bodyPr>
            <a:normAutofit fontScale="92500" lnSpcReduction="10000"/>
          </a:bodyPr>
          <a:lstStyle/>
          <a:p>
            <a:r>
              <a:rPr lang="en-US" sz="2000" b="1" dirty="0"/>
              <a:t>ID- Immigrant </a:t>
            </a:r>
            <a:r>
              <a:rPr lang="en-US" sz="2000" b="1" u="sng" dirty="0"/>
              <a:t>Groups in 1775 (85)</a:t>
            </a:r>
            <a:endParaRPr lang="en-US" sz="2000" u="sng" dirty="0"/>
          </a:p>
          <a:p>
            <a:pPr lvl="1"/>
            <a:r>
              <a:rPr lang="en-US" sz="1600" i="1" u="sng" dirty="0" smtClean="0"/>
              <a:t>Q4- What is your definition of a </a:t>
            </a:r>
            <a:r>
              <a:rPr lang="en-US" sz="1600" i="1" u="sng" dirty="0" smtClean="0"/>
              <a:t>“White</a:t>
            </a:r>
            <a:r>
              <a:rPr lang="en-US" sz="1600" i="1" u="sng" dirty="0"/>
              <a:t>” person?  </a:t>
            </a:r>
            <a:r>
              <a:rPr lang="en-US" sz="1600" i="1" u="sng" dirty="0" smtClean="0"/>
              <a:t>Explain if whites are </a:t>
            </a:r>
            <a:r>
              <a:rPr lang="en-US" sz="1600" i="1" u="sng" dirty="0"/>
              <a:t>all the same? </a:t>
            </a:r>
            <a:r>
              <a:rPr lang="en-US" sz="1600" i="1" u="sng" dirty="0" smtClean="0"/>
              <a:t>C</a:t>
            </a:r>
            <a:r>
              <a:rPr lang="en-US" sz="1600" i="1" u="sng" dirty="0" smtClean="0"/>
              <a:t>an </a:t>
            </a:r>
            <a:r>
              <a:rPr lang="en-US" sz="1600" i="1" u="sng" dirty="0"/>
              <a:t>they be different</a:t>
            </a:r>
            <a:r>
              <a:rPr lang="en-US" sz="1600" i="1" u="sng" dirty="0" smtClean="0"/>
              <a:t>? Explain</a:t>
            </a:r>
            <a:endParaRPr lang="en-US" sz="1600" u="sng" dirty="0"/>
          </a:p>
          <a:p>
            <a:r>
              <a:rPr lang="en-US" sz="2000" dirty="0"/>
              <a:t>Summary #7- How many ethnic groups does the map identify?</a:t>
            </a:r>
          </a:p>
          <a:p>
            <a:r>
              <a:rPr lang="en-US" sz="2000" dirty="0"/>
              <a:t>	11</a:t>
            </a:r>
          </a:p>
          <a:p>
            <a:r>
              <a:rPr lang="en-US" sz="2000" dirty="0"/>
              <a:t>Summary #8- What geographic area do the English dominate?</a:t>
            </a:r>
          </a:p>
          <a:p>
            <a:r>
              <a:rPr lang="en-US" sz="2000" dirty="0"/>
              <a:t>	Coast</a:t>
            </a:r>
          </a:p>
          <a:p>
            <a:r>
              <a:rPr lang="en-US" sz="2000" dirty="0"/>
              <a:t>Summary #9- What region did poorer groups like the Germans and Scot-Irish live?</a:t>
            </a:r>
          </a:p>
          <a:p>
            <a:r>
              <a:rPr lang="en-US" sz="2000" dirty="0"/>
              <a:t>	Far inland</a:t>
            </a:r>
          </a:p>
          <a:p>
            <a:r>
              <a:rPr lang="en-US" sz="2000" dirty="0"/>
              <a:t>Summary #10- Why do you feel there is a separation between the two groups?</a:t>
            </a:r>
          </a:p>
          <a:p>
            <a:r>
              <a:rPr lang="en-US" sz="2000" dirty="0"/>
              <a:t>	English arrived first, Scot-Irish too poor to afford land near coast</a:t>
            </a:r>
          </a:p>
          <a:p>
            <a:endParaRPr lang="en-US" sz="2000" dirty="0"/>
          </a:p>
        </p:txBody>
      </p:sp>
      <p:pic>
        <p:nvPicPr>
          <p:cNvPr id="2049" name="Picture 1" descr="C:\Documents and Settings\hromadkaj\Desktop\US History Lecture Images\Early Colonization\Chart- Colonial Diversity 1700 and 17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0"/>
            <a:ext cx="5867400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90800"/>
            <a:ext cx="9144000" cy="4267200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OI- Mingling of the Races</a:t>
            </a:r>
          </a:p>
          <a:p>
            <a:r>
              <a:rPr lang="en-US" sz="2000" dirty="0"/>
              <a:t>10) German made up what percent of the population?</a:t>
            </a:r>
          </a:p>
          <a:p>
            <a:r>
              <a:rPr lang="en-US" sz="2000" dirty="0"/>
              <a:t>	6%</a:t>
            </a:r>
          </a:p>
          <a:p>
            <a:r>
              <a:rPr lang="en-US" sz="2000" dirty="0"/>
              <a:t>11) What percent of the population were Scot-Irish?</a:t>
            </a:r>
          </a:p>
          <a:p>
            <a:r>
              <a:rPr lang="en-US" sz="2000" dirty="0"/>
              <a:t>	7%</a:t>
            </a:r>
          </a:p>
          <a:p>
            <a:r>
              <a:rPr lang="en-US" sz="2000" dirty="0"/>
              <a:t>12) 5% of the population was made up of what other groups (Identify 4)</a:t>
            </a:r>
          </a:p>
          <a:p>
            <a:r>
              <a:rPr lang="en-US" sz="2000" dirty="0"/>
              <a:t>	French, Welsh, Dutch, Swedes, Jews, Scots, Swiss</a:t>
            </a:r>
          </a:p>
          <a:p>
            <a:r>
              <a:rPr lang="en-US" sz="2000" dirty="0"/>
              <a:t>13) What ethnic group was the second largest in the colonies making up 20% of the population?</a:t>
            </a:r>
          </a:p>
          <a:p>
            <a:r>
              <a:rPr lang="en-US" sz="2000" dirty="0"/>
              <a:t>	African-American</a:t>
            </a:r>
          </a:p>
          <a:p>
            <a:r>
              <a:rPr lang="en-US" sz="2000" dirty="0"/>
              <a:t>14) Think- Why might this diverse mingling of groups sew the seeds for a Revolutionary War in which the colonies break away from </a:t>
            </a:r>
            <a:r>
              <a:rPr lang="en-US" sz="2000" u="sng" dirty="0"/>
              <a:t>English</a:t>
            </a:r>
            <a:r>
              <a:rPr lang="en-US" sz="2000" dirty="0"/>
              <a:t> rule?</a:t>
            </a:r>
          </a:p>
          <a:p>
            <a:r>
              <a:rPr lang="en-US" sz="2000" dirty="0"/>
              <a:t>Because the colonies were not entirely made up of English people loyal to the king of England</a:t>
            </a:r>
          </a:p>
          <a:p>
            <a:pPr lvl="1"/>
            <a:r>
              <a:rPr lang="en-US" sz="1600" i="1" u="sng" dirty="0" smtClean="0"/>
              <a:t>Q5- Predict the impact that this mingling and diversity of settlers will have on the </a:t>
            </a:r>
            <a:r>
              <a:rPr lang="en-US" sz="1600" i="1" u="sng" dirty="0" err="1" smtClean="0"/>
              <a:t>furutre</a:t>
            </a:r>
            <a:r>
              <a:rPr lang="en-US" sz="1600" i="1" u="sng" dirty="0" smtClean="0"/>
              <a:t> of the colonies.</a:t>
            </a:r>
            <a:endParaRPr lang="en-US" sz="1600" i="1" u="sng" dirty="0"/>
          </a:p>
          <a:p>
            <a:endParaRPr lang="en-US" sz="2000" dirty="0"/>
          </a:p>
        </p:txBody>
      </p:sp>
      <p:pic>
        <p:nvPicPr>
          <p:cNvPr id="1025" name="Picture 1" descr="C:\Documents and Settings\hromadkaj\Desktop\US History Lecture Images\Early Colonization\Chart- Colonial Diversity 1700 and 17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0"/>
            <a:ext cx="4495800" cy="28066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262</Words>
  <Application>Microsoft Office PowerPoint</Application>
  <PresentationFormat>On-screen Show (4:3)</PresentationFormat>
  <Paragraphs>72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CH 4/5 Insights</vt:lpstr>
      <vt:lpstr>CH 4/5 Insights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 4/5 Insights</dc:title>
  <dc:creator> </dc:creator>
  <cp:lastModifiedBy> </cp:lastModifiedBy>
  <cp:revision>9</cp:revision>
  <dcterms:created xsi:type="dcterms:W3CDTF">2012-09-05T21:56:15Z</dcterms:created>
  <dcterms:modified xsi:type="dcterms:W3CDTF">2014-07-31T02:12:50Z</dcterms:modified>
</cp:coreProperties>
</file>