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Override PartName="/ppt/notesSlides/notesSlide74.xml" ContentType="application/vnd.openxmlformats-officedocument.presentationml.notesSlide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notesSlides/notesSlide63.xml" ContentType="application/vnd.openxmlformats-officedocument.presentationml.notesSlide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notesSlides/notesSlide30.xml" ContentType="application/vnd.openxmlformats-officedocument.presentationml.notesSlide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57.xml" ContentType="application/vnd.openxmlformats-officedocument.presentationml.notesSlid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notesSlides/notesSlide46.xml" ContentType="application/vnd.openxmlformats-officedocument.presentationml.notesSlide+xml"/>
  <Override PartName="/ppt/tags/tag68.xml" ContentType="application/vnd.openxmlformats-officedocument.presentationml.tags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57.xml" ContentType="application/vnd.openxmlformats-officedocument.presentationml.tags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tags/tag98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tags/tag87.xml" ContentType="application/vnd.openxmlformats-officedocument.presentationml.tags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76.xml" ContentType="application/vnd.openxmlformats-officedocument.presentationml.tags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tags/tag99.xml" ContentType="application/vnd.openxmlformats-officedocument.presentationml.tags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37.xml" ContentType="application/vnd.openxmlformats-officedocument.presentationml.notesSlide+xml"/>
  <Override PartName="/ppt/tags/tag59.xml" ContentType="application/vnd.openxmlformats-officedocument.presentationml.tags+xml"/>
  <Override PartName="/ppt/notesSlides/notesSlide55.xml" ContentType="application/vnd.openxmlformats-officedocument.presentationml.notesSlide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44.xml" ContentType="application/vnd.openxmlformats-officedocument.presentationml.notesSlide+xml"/>
  <Override PartName="/ppt/tags/tag66.xml" ContentType="application/vnd.openxmlformats-officedocument.presentationml.tags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55.xml" ContentType="application/vnd.openxmlformats-officedocument.presentationml.tags+xml"/>
  <Override PartName="/ppt/notesSlides/notesSlide51.xml" ContentType="application/vnd.openxmlformats-officedocument.presentationml.notesSlide+xml"/>
  <Override PartName="/ppt/tags/tag73.xml" ContentType="application/vnd.openxmlformats-officedocument.presentationml.tags+xml"/>
  <Override PartName="/ppt/notesSlides/notesSlide8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40.xml" ContentType="application/vnd.openxmlformats-officedocument.presentationml.notesSlide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tags/tag11.xml" ContentType="application/vnd.openxmlformats-officedocument.presentationml.tags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notesSlides/notesSlide67.xml" ContentType="application/vnd.openxmlformats-officedocument.presentationml.notesSlide+xml"/>
  <Override PartName="/ppt/tags/tag89.xml" ContentType="application/vnd.openxmlformats-officedocument.presentationml.tag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notesSlides/notesSlide70.xml" ContentType="application/vnd.openxmlformats-officedocument.presentationml.notesSlide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9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ags/tag28.xml" ContentType="application/vnd.openxmlformats-officedocument.presentationml.tags+xml"/>
  <Override PartName="/ppt/notesSlides/notesSlide53.xml" ContentType="application/vnd.openxmlformats-officedocument.presentationml.notesSlide+xml"/>
  <Override PartName="/ppt/tags/tag75.xml" ContentType="application/vnd.openxmlformats-officedocument.presentationml.tags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notesSlides/notesSlide42.xml" ContentType="application/vnd.openxmlformats-officedocument.presentationml.notesSlide+xml"/>
  <Override PartName="/ppt/tags/tag64.xml" ContentType="application/vnd.openxmlformats-officedocument.presentationml.tag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53.xml" ContentType="application/vnd.openxmlformats-officedocument.presentationml.tags+xml"/>
  <Override PartName="/ppt/slides/slide89.xml" ContentType="application/vnd.openxmlformats-officedocument.presentationml.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s/slide78.xml" ContentType="application/vnd.openxmlformats-officedocument.presentationml.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tags/tag102.xml" ContentType="application/vnd.openxmlformats-officedocument.presentationml.tags+xml"/>
  <Override PartName="/ppt/notesSlides/notesSlide94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tags/tag47.xml" ContentType="application/vnd.openxmlformats-officedocument.presentationml.tags+xml"/>
  <Override PartName="/ppt/notesSlides/notesSlide72.xml" ContentType="application/vnd.openxmlformats-officedocument.presentationml.notesSlide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notesSlides/notesSlide61.xml" ContentType="application/vnd.openxmlformats-officedocument.presentationml.notesSlide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50.xml" ContentType="application/vnd.openxmlformats-officedocument.presentationml.notesSlide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50.xml" ContentType="application/vnd.openxmlformats-officedocument.presentationml.tags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72" r:id="rId3"/>
  </p:sldMasterIdLst>
  <p:notesMasterIdLst>
    <p:notesMasterId r:id="rId99"/>
  </p:notesMasterIdLst>
  <p:sldIdLst>
    <p:sldId id="259" r:id="rId4"/>
    <p:sldId id="262" r:id="rId5"/>
    <p:sldId id="261" r:id="rId6"/>
    <p:sldId id="264" r:id="rId7"/>
    <p:sldId id="265" r:id="rId8"/>
    <p:sldId id="266" r:id="rId9"/>
    <p:sldId id="267" r:id="rId10"/>
    <p:sldId id="258" r:id="rId11"/>
    <p:sldId id="256" r:id="rId12"/>
    <p:sldId id="277" r:id="rId13"/>
    <p:sldId id="330" r:id="rId14"/>
    <p:sldId id="340" r:id="rId15"/>
    <p:sldId id="344" r:id="rId16"/>
    <p:sldId id="329" r:id="rId17"/>
    <p:sldId id="276" r:id="rId18"/>
    <p:sldId id="347" r:id="rId19"/>
    <p:sldId id="341" r:id="rId20"/>
    <p:sldId id="274" r:id="rId21"/>
    <p:sldId id="348" r:id="rId22"/>
    <p:sldId id="342" r:id="rId23"/>
    <p:sldId id="269" r:id="rId24"/>
    <p:sldId id="336" r:id="rId25"/>
    <p:sldId id="354" r:id="rId26"/>
    <p:sldId id="353" r:id="rId27"/>
    <p:sldId id="337" r:id="rId28"/>
    <p:sldId id="352" r:id="rId29"/>
    <p:sldId id="356" r:id="rId30"/>
    <p:sldId id="345" r:id="rId31"/>
    <p:sldId id="346" r:id="rId32"/>
    <p:sldId id="332" r:id="rId33"/>
    <p:sldId id="334" r:id="rId34"/>
    <p:sldId id="355" r:id="rId35"/>
    <p:sldId id="357" r:id="rId36"/>
    <p:sldId id="292" r:id="rId37"/>
    <p:sldId id="301" r:id="rId38"/>
    <p:sldId id="416" r:id="rId39"/>
    <p:sldId id="293" r:id="rId40"/>
    <p:sldId id="294" r:id="rId41"/>
    <p:sldId id="358" r:id="rId42"/>
    <p:sldId id="295" r:id="rId43"/>
    <p:sldId id="300" r:id="rId44"/>
    <p:sldId id="359" r:id="rId45"/>
    <p:sldId id="298" r:id="rId46"/>
    <p:sldId id="360" r:id="rId47"/>
    <p:sldId id="361" r:id="rId48"/>
    <p:sldId id="299" r:id="rId49"/>
    <p:sldId id="297" r:id="rId50"/>
    <p:sldId id="369" r:id="rId51"/>
    <p:sldId id="303" r:id="rId52"/>
    <p:sldId id="368" r:id="rId53"/>
    <p:sldId id="311" r:id="rId54"/>
    <p:sldId id="309" r:id="rId55"/>
    <p:sldId id="370" r:id="rId56"/>
    <p:sldId id="310" r:id="rId57"/>
    <p:sldId id="312" r:id="rId58"/>
    <p:sldId id="366" r:id="rId59"/>
    <p:sldId id="367" r:id="rId60"/>
    <p:sldId id="362" r:id="rId61"/>
    <p:sldId id="363" r:id="rId62"/>
    <p:sldId id="365" r:id="rId63"/>
    <p:sldId id="374" r:id="rId64"/>
    <p:sldId id="364" r:id="rId65"/>
    <p:sldId id="385" r:id="rId66"/>
    <p:sldId id="375" r:id="rId67"/>
    <p:sldId id="371" r:id="rId68"/>
    <p:sldId id="376" r:id="rId69"/>
    <p:sldId id="380" r:id="rId70"/>
    <p:sldId id="381" r:id="rId71"/>
    <p:sldId id="382" r:id="rId72"/>
    <p:sldId id="384" r:id="rId73"/>
    <p:sldId id="388" r:id="rId74"/>
    <p:sldId id="389" r:id="rId75"/>
    <p:sldId id="386" r:id="rId76"/>
    <p:sldId id="409" r:id="rId77"/>
    <p:sldId id="390" r:id="rId78"/>
    <p:sldId id="392" r:id="rId79"/>
    <p:sldId id="393" r:id="rId80"/>
    <p:sldId id="394" r:id="rId81"/>
    <p:sldId id="395" r:id="rId82"/>
    <p:sldId id="396" r:id="rId83"/>
    <p:sldId id="397" r:id="rId84"/>
    <p:sldId id="398" r:id="rId85"/>
    <p:sldId id="399" r:id="rId86"/>
    <p:sldId id="402" r:id="rId87"/>
    <p:sldId id="405" r:id="rId88"/>
    <p:sldId id="401" r:id="rId89"/>
    <p:sldId id="411" r:id="rId90"/>
    <p:sldId id="408" r:id="rId91"/>
    <p:sldId id="406" r:id="rId92"/>
    <p:sldId id="412" r:id="rId93"/>
    <p:sldId id="413" r:id="rId94"/>
    <p:sldId id="404" r:id="rId95"/>
    <p:sldId id="415" r:id="rId96"/>
    <p:sldId id="414" r:id="rId97"/>
    <p:sldId id="410" r:id="rId98"/>
  </p:sldIdLst>
  <p:sldSz cx="9144000" cy="6858000" type="screen4x3"/>
  <p:notesSz cx="6858000" cy="9144000"/>
  <p:custDataLst>
    <p:tags r:id="rId10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tags" Target="tags/tag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67FE8-FD44-452D-850E-7C1DE93E5A6D}" type="datetimeFigureOut">
              <a:rPr lang="en-US" smtClean="0"/>
              <a:pPr/>
              <a:t>10/21/2011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D52ED-6257-4F10-8C92-9D510EFD14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55</a:t>
            </a:fld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D1444-6945-46BC-929C-372179069669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60</a:t>
            </a:fld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61</a:t>
            </a:fld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62</a:t>
            </a:fld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63</a:t>
            </a:fld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64</a:t>
            </a:fld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65</a:t>
            </a:fld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66</a:t>
            </a:fld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67</a:t>
            </a:fld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68</a:t>
            </a:fld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69</a:t>
            </a:fld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70</a:t>
            </a:fld>
            <a:endParaRPr 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71</a:t>
            </a:fld>
            <a:endParaRPr 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72</a:t>
            </a:fld>
            <a:endParaRPr 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73</a:t>
            </a:fld>
            <a:endParaRPr 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74</a:t>
            </a:fld>
            <a:endParaRPr 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75</a:t>
            </a:fld>
            <a:endParaRPr 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76</a:t>
            </a:fld>
            <a:endParaRPr lang="en-U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77</a:t>
            </a:fld>
            <a:endParaRPr 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78</a:t>
            </a:fld>
            <a:endParaRPr 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79</a:t>
            </a:fld>
            <a:endParaRPr lang="en-U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80</a:t>
            </a:fld>
            <a:endParaRPr 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81</a:t>
            </a:fld>
            <a:endParaRPr 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82</a:t>
            </a:fld>
            <a:endParaRPr 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83</a:t>
            </a:fld>
            <a:endParaRPr 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84</a:t>
            </a:fld>
            <a:endParaRPr 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85</a:t>
            </a:fld>
            <a:endParaRPr lang="en-US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86</a:t>
            </a:fld>
            <a:endParaRPr lang="en-U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87</a:t>
            </a:fld>
            <a:endParaRPr 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88</a:t>
            </a:fld>
            <a:endParaRPr lang="en-U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89</a:t>
            </a:fld>
            <a:endParaRPr lang="en-U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90</a:t>
            </a:fld>
            <a:endParaRPr lang="en-U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91</a:t>
            </a:fld>
            <a:endParaRPr lang="en-U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92</a:t>
            </a:fld>
            <a:endParaRPr lang="en-U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93</a:t>
            </a:fld>
            <a:endParaRPr lang="en-US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94</a:t>
            </a:fld>
            <a:endParaRPr lang="en-U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D52ED-6257-4F10-8C92-9D510EFD14F2}" type="slidenum">
              <a:rPr lang="en-US" smtClean="0"/>
              <a:pPr/>
              <a:t>95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43227-DB65-441E-9C3E-DCC818DE1D4B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10B47-C0CE-4176-94B3-9F500BA857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390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D1B5E-5DB0-47A8-A519-475569761B58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ABEC-0859-41FB-9F8A-49160C8CB9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929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657ED-BA6A-495F-B089-A751289B4EA9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798A7-5C57-4AB8-ABC9-175C9CBAF4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342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0F58A-892C-4011-93CE-BD30B0F32CF7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BDFF2-435A-4BC5-8B39-238EA856F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704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F0FD0-7A74-4C7F-9962-4376AA74122E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FB1BE-7DB7-49FB-9A23-873109F662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33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F596F-5DFC-4724-A289-948DF6C507B6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55B21-3664-4597-A822-E665B81182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17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5EEE0-A66B-4132-9A7B-2919DEA0480B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7CC4-511E-4116-8124-A345FDEB33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268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2E2F1-7506-4718-952A-B1FF9D122256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C7832-E0A8-4462-8303-DB8656C318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243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A548D-5CCC-4B1E-83BC-1E72366A8F96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64CB-FBDA-4271-B8CD-C21912FAD5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460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0DAB9-0032-4D59-B69D-8AC8FB0D75CB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4E318-6C7A-4899-9EEC-A06A3B82A2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599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67E12-3980-42FE-A715-DEFFA4FA4EEC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10F98-E657-4A99-B2F8-782D34B3E0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1632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77F97-3D02-4CDA-A9FE-8770CB4ACF64}" type="datetimeFigureOut">
              <a:rPr lang="en-US"/>
              <a:pPr>
                <a:defRPr/>
              </a:pPr>
              <a:t>10/21/2011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274250-E563-4F07-BA13-DC1ABE508D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D300C95-4150-4F6E-9298-82992417B46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10/21/2011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604F73C-FA4F-4477-A95E-6C33EA21E0C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2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15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16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5" Type="http://schemas.openxmlformats.org/officeDocument/2006/relationships/image" Target="../media/image17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18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19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0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21.jpe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5" Type="http://schemas.openxmlformats.org/officeDocument/2006/relationships/image" Target="../media/image24.pn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5" Type="http://schemas.openxmlformats.org/officeDocument/2006/relationships/image" Target="../media/image25.jpeg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5" Type="http://schemas.openxmlformats.org/officeDocument/2006/relationships/image" Target="../media/image26.png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5" Type="http://schemas.openxmlformats.org/officeDocument/2006/relationships/image" Target="../media/image31.jpeg"/><Relationship Id="rId4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openxmlformats.org/officeDocument/2006/relationships/image" Target="../media/image32.png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5" Type="http://schemas.openxmlformats.org/officeDocument/2006/relationships/image" Target="../media/image33.jpeg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5" Type="http://schemas.openxmlformats.org/officeDocument/2006/relationships/image" Target="../media/image34.png"/><Relationship Id="rId4" Type="http://schemas.openxmlformats.org/officeDocument/2006/relationships/image" Target="../media/image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5" Type="http://schemas.openxmlformats.org/officeDocument/2006/relationships/image" Target="../media/image37.jpeg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5" Type="http://schemas.openxmlformats.org/officeDocument/2006/relationships/image" Target="../media/image38.jpeg"/><Relationship Id="rId4" Type="http://schemas.openxmlformats.org/officeDocument/2006/relationships/image" Target="../media/image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5" Type="http://schemas.openxmlformats.org/officeDocument/2006/relationships/image" Target="../media/image33.jpeg"/><Relationship Id="rId4" Type="http://schemas.openxmlformats.org/officeDocument/2006/relationships/image" Target="../media/image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5" Type="http://schemas.openxmlformats.org/officeDocument/2006/relationships/image" Target="../media/image41.jpeg"/><Relationship Id="rId4" Type="http://schemas.openxmlformats.org/officeDocument/2006/relationships/image" Target="../media/image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5" Type="http://schemas.openxmlformats.org/officeDocument/2006/relationships/image" Target="../media/image41.jpeg"/><Relationship Id="rId4" Type="http://schemas.openxmlformats.org/officeDocument/2006/relationships/image" Target="../media/image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Relationship Id="rId5" Type="http://schemas.openxmlformats.org/officeDocument/2006/relationships/image" Target="../media/image43.jpeg"/><Relationship Id="rId4" Type="http://schemas.openxmlformats.org/officeDocument/2006/relationships/image" Target="../media/image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5" Type="http://schemas.openxmlformats.org/officeDocument/2006/relationships/image" Target="../media/image44.png"/><Relationship Id="rId4" Type="http://schemas.openxmlformats.org/officeDocument/2006/relationships/image" Target="../media/image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5" Type="http://schemas.openxmlformats.org/officeDocument/2006/relationships/image" Target="../media/image45.png"/><Relationship Id="rId4" Type="http://schemas.openxmlformats.org/officeDocument/2006/relationships/image" Target="../media/image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5" Type="http://schemas.openxmlformats.org/officeDocument/2006/relationships/image" Target="../media/image46.jpeg"/><Relationship Id="rId4" Type="http://schemas.openxmlformats.org/officeDocument/2006/relationships/image" Target="../media/image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9.xml"/><Relationship Id="rId5" Type="http://schemas.openxmlformats.org/officeDocument/2006/relationships/image" Target="../media/image33.jpeg"/><Relationship Id="rId4" Type="http://schemas.openxmlformats.org/officeDocument/2006/relationships/image" Target="../media/image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0.xml"/><Relationship Id="rId5" Type="http://schemas.openxmlformats.org/officeDocument/2006/relationships/image" Target="../media/image47.jpeg"/><Relationship Id="rId4" Type="http://schemas.openxmlformats.org/officeDocument/2006/relationships/image" Target="../media/image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1.xml"/><Relationship Id="rId5" Type="http://schemas.openxmlformats.org/officeDocument/2006/relationships/image" Target="../media/image48.jpeg"/><Relationship Id="rId4" Type="http://schemas.openxmlformats.org/officeDocument/2006/relationships/image" Target="../media/image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2.xml"/><Relationship Id="rId5" Type="http://schemas.openxmlformats.org/officeDocument/2006/relationships/image" Target="../media/image49.jpeg"/><Relationship Id="rId4" Type="http://schemas.openxmlformats.org/officeDocument/2006/relationships/image" Target="../media/image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3.xml"/><Relationship Id="rId5" Type="http://schemas.openxmlformats.org/officeDocument/2006/relationships/image" Target="../media/image33.jpeg"/><Relationship Id="rId4" Type="http://schemas.openxmlformats.org/officeDocument/2006/relationships/image" Target="../media/image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4.xml"/><Relationship Id="rId5" Type="http://schemas.openxmlformats.org/officeDocument/2006/relationships/image" Target="../media/image33.jpeg"/><Relationship Id="rId4" Type="http://schemas.openxmlformats.org/officeDocument/2006/relationships/image" Target="../media/image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5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6.xml"/><Relationship Id="rId5" Type="http://schemas.openxmlformats.org/officeDocument/2006/relationships/image" Target="../media/image51.jpeg"/><Relationship Id="rId4" Type="http://schemas.openxmlformats.org/officeDocument/2006/relationships/image" Target="../media/image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8.xml"/><Relationship Id="rId5" Type="http://schemas.openxmlformats.org/officeDocument/2006/relationships/image" Target="../media/image54.jpeg"/><Relationship Id="rId4" Type="http://schemas.openxmlformats.org/officeDocument/2006/relationships/image" Target="../media/image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9.xml"/><Relationship Id="rId4" Type="http://schemas.openxmlformats.org/officeDocument/2006/relationships/image" Target="../media/image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0.xml"/><Relationship Id="rId4" Type="http://schemas.openxmlformats.org/officeDocument/2006/relationships/image" Target="../media/image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2.xml"/><Relationship Id="rId4" Type="http://schemas.openxmlformats.org/officeDocument/2006/relationships/image" Target="../media/image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7" Type="http://schemas.openxmlformats.org/officeDocument/2006/relationships/image" Target="../media/image60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4.xml"/><Relationship Id="rId5" Type="http://schemas.openxmlformats.org/officeDocument/2006/relationships/image" Target="../media/image61.png"/><Relationship Id="rId4" Type="http://schemas.openxmlformats.org/officeDocument/2006/relationships/image" Target="../media/image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5.xml"/><Relationship Id="rId5" Type="http://schemas.openxmlformats.org/officeDocument/2006/relationships/image" Target="../media/image62.jpeg"/><Relationship Id="rId4" Type="http://schemas.openxmlformats.org/officeDocument/2006/relationships/image" Target="../media/image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6.xml"/><Relationship Id="rId5" Type="http://schemas.openxmlformats.org/officeDocument/2006/relationships/image" Target="../media/image63.png"/><Relationship Id="rId4" Type="http://schemas.openxmlformats.org/officeDocument/2006/relationships/image" Target="../media/image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7.xml"/><Relationship Id="rId4" Type="http://schemas.openxmlformats.org/officeDocument/2006/relationships/image" Target="../media/image8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8.xml"/><Relationship Id="rId5" Type="http://schemas.openxmlformats.org/officeDocument/2006/relationships/image" Target="../media/image64.jpeg"/><Relationship Id="rId4" Type="http://schemas.openxmlformats.org/officeDocument/2006/relationships/image" Target="../media/image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9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8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0.xml"/><Relationship Id="rId5" Type="http://schemas.openxmlformats.org/officeDocument/2006/relationships/image" Target="../media/image67.png"/><Relationship Id="rId4" Type="http://schemas.openxmlformats.org/officeDocument/2006/relationships/image" Target="../media/image8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1.xml"/><Relationship Id="rId4" Type="http://schemas.openxmlformats.org/officeDocument/2006/relationships/image" Target="../media/image8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2.xml"/><Relationship Id="rId5" Type="http://schemas.openxmlformats.org/officeDocument/2006/relationships/image" Target="../media/image68.png"/><Relationship Id="rId4" Type="http://schemas.openxmlformats.org/officeDocument/2006/relationships/image" Target="../media/image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3.xml"/><Relationship Id="rId5" Type="http://schemas.openxmlformats.org/officeDocument/2006/relationships/image" Target="../media/image69.jpeg"/><Relationship Id="rId4" Type="http://schemas.openxmlformats.org/officeDocument/2006/relationships/image" Target="../media/image8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4.xml"/><Relationship Id="rId5" Type="http://schemas.openxmlformats.org/officeDocument/2006/relationships/image" Target="../media/image70.png"/><Relationship Id="rId4" Type="http://schemas.openxmlformats.org/officeDocument/2006/relationships/image" Target="../media/image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5.xml"/><Relationship Id="rId5" Type="http://schemas.openxmlformats.org/officeDocument/2006/relationships/image" Target="../media/image71.png"/><Relationship Id="rId4" Type="http://schemas.openxmlformats.org/officeDocument/2006/relationships/image" Target="../media/image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6.xml"/><Relationship Id="rId5" Type="http://schemas.openxmlformats.org/officeDocument/2006/relationships/image" Target="../media/image72.jpeg"/><Relationship Id="rId4" Type="http://schemas.openxmlformats.org/officeDocument/2006/relationships/image" Target="../media/image8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7.xml"/><Relationship Id="rId5" Type="http://schemas.openxmlformats.org/officeDocument/2006/relationships/image" Target="../media/image73.png"/><Relationship Id="rId4" Type="http://schemas.openxmlformats.org/officeDocument/2006/relationships/image" Target="../media/image8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8.xml"/><Relationship Id="rId5" Type="http://schemas.openxmlformats.org/officeDocument/2006/relationships/image" Target="../media/image74.jpeg"/><Relationship Id="rId4" Type="http://schemas.openxmlformats.org/officeDocument/2006/relationships/image" Target="../media/image8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9.xml"/><Relationship Id="rId5" Type="http://schemas.openxmlformats.org/officeDocument/2006/relationships/image" Target="../media/image75.png"/><Relationship Id="rId4" Type="http://schemas.openxmlformats.org/officeDocument/2006/relationships/image" Target="../media/image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0.xml"/><Relationship Id="rId5" Type="http://schemas.openxmlformats.org/officeDocument/2006/relationships/image" Target="../media/image76.jpeg"/><Relationship Id="rId4" Type="http://schemas.openxmlformats.org/officeDocument/2006/relationships/image" Target="../media/image8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1.xml"/><Relationship Id="rId4" Type="http://schemas.openxmlformats.org/officeDocument/2006/relationships/image" Target="../media/image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.xml"/><Relationship Id="rId5" Type="http://schemas.openxmlformats.org/officeDocument/2006/relationships/image" Target="../media/image77.jpeg"/><Relationship Id="rId4" Type="http://schemas.openxmlformats.org/officeDocument/2006/relationships/image" Target="../media/image8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3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8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4.xml"/><Relationship Id="rId4" Type="http://schemas.openxmlformats.org/officeDocument/2006/relationships/image" Target="../media/image8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5.xml"/><Relationship Id="rId5" Type="http://schemas.openxmlformats.org/officeDocument/2006/relationships/image" Target="../media/image80.png"/><Relationship Id="rId4" Type="http://schemas.openxmlformats.org/officeDocument/2006/relationships/image" Target="../media/image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6.xml"/><Relationship Id="rId5" Type="http://schemas.openxmlformats.org/officeDocument/2006/relationships/image" Target="../media/image81.jpeg"/><Relationship Id="rId4" Type="http://schemas.openxmlformats.org/officeDocument/2006/relationships/image" Target="../media/image8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7.xml"/><Relationship Id="rId5" Type="http://schemas.openxmlformats.org/officeDocument/2006/relationships/image" Target="../media/image82.jpeg"/><Relationship Id="rId4" Type="http://schemas.openxmlformats.org/officeDocument/2006/relationships/image" Target="../media/image8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8.xml"/><Relationship Id="rId5" Type="http://schemas.openxmlformats.org/officeDocument/2006/relationships/image" Target="../media/image83.png"/><Relationship Id="rId4" Type="http://schemas.openxmlformats.org/officeDocument/2006/relationships/image" Target="../media/image8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9.xml"/><Relationship Id="rId5" Type="http://schemas.openxmlformats.org/officeDocument/2006/relationships/image" Target="../media/image84.png"/><Relationship Id="rId4" Type="http://schemas.openxmlformats.org/officeDocument/2006/relationships/image" Target="../media/image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0.xml"/><Relationship Id="rId5" Type="http://schemas.openxmlformats.org/officeDocument/2006/relationships/image" Target="../media/image85.png"/><Relationship Id="rId4" Type="http://schemas.openxmlformats.org/officeDocument/2006/relationships/image" Target="../media/image8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1.xml"/><Relationship Id="rId5" Type="http://schemas.openxmlformats.org/officeDocument/2006/relationships/image" Target="../media/image86.png"/><Relationship Id="rId4" Type="http://schemas.openxmlformats.org/officeDocument/2006/relationships/image" Target="../media/image8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2.xml"/><Relationship Id="rId5" Type="http://schemas.openxmlformats.org/officeDocument/2006/relationships/image" Target="../media/image87.jpeg"/><Relationship Id="rId4" Type="http://schemas.openxmlformats.org/officeDocument/2006/relationships/image" Target="../media/image8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3.xml"/><Relationship Id="rId5" Type="http://schemas.openxmlformats.org/officeDocument/2006/relationships/image" Target="../media/image88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Subliminal messages can raise our self-esteem and improve our memories.</a:t>
            </a:r>
            <a:endParaRPr lang="en-US" sz="32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28674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People who are born without the ability to feel pain may die before early adulthood.</a:t>
            </a:r>
            <a:endParaRPr lang="en-US" sz="32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31746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Without their smells, a cold cup of coffee may be hard to distinguish from a glass of</a:t>
            </a:r>
            <a:br>
              <a:rPr lang="en-US" sz="3200" dirty="0" smtClean="0"/>
            </a:br>
            <a:r>
              <a:rPr lang="en-US" sz="3200" dirty="0" smtClean="0"/>
              <a:t>Gatorade.</a:t>
            </a:r>
            <a:endParaRPr lang="en-US" sz="32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30722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Persons who have sight in only one eye are totally unable to gauge distances.</a:t>
            </a:r>
            <a:endParaRPr lang="en-US" sz="32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33794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 person who is born blind but gains sight as an adult cannot recognize objects that</a:t>
            </a:r>
            <a:br>
              <a:rPr lang="en-US" sz="3200" dirty="0" smtClean="0"/>
            </a:br>
            <a:r>
              <a:rPr lang="en-US" sz="3200" dirty="0" smtClean="0"/>
              <a:t>were familiar by touch.</a:t>
            </a:r>
            <a:endParaRPr lang="en-US" sz="32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34818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z="3000" dirty="0" smtClean="0"/>
              <a:t>If required to look through a pair of glasses that turns the world upside down, we</a:t>
            </a:r>
            <a:br>
              <a:rPr lang="en-US" sz="3000" dirty="0" smtClean="0"/>
            </a:br>
            <a:r>
              <a:rPr lang="en-US" sz="3000" dirty="0" smtClean="0"/>
              <a:t>soon adapt and coordinate our movements without difficulty.</a:t>
            </a:r>
            <a:endParaRPr lang="en-US" sz="30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72000" y="1714500"/>
          <a:ext cx="4572000" cy="5143500"/>
        </p:xfrm>
        <a:graphic>
          <a:graphicData uri="http://schemas.openxmlformats.org/presentationml/2006/ole">
            <p:oleObj spid="_x0000_s35842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2133600"/>
            <a:ext cx="8229600" cy="4297363"/>
          </a:xfrm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If we stare at a green square for a while and then look at a white sheet of paper, we</a:t>
            </a:r>
            <a:br>
              <a:rPr lang="en-US" sz="3200" dirty="0" smtClean="0"/>
            </a:br>
            <a:r>
              <a:rPr lang="en-US" sz="3200" dirty="0" smtClean="0"/>
              <a:t>see red.</a:t>
            </a:r>
            <a:endParaRPr lang="en-US" sz="3200" dirty="0"/>
          </a:p>
        </p:txBody>
      </p:sp>
      <p:graphicFrame>
        <p:nvGraphicFramePr>
          <p:cNvPr id="12" name="TPChart"/>
          <p:cNvGraphicFramePr>
            <a:graphicFrameLocks noChangeAspect="1"/>
          </p:cNvGraphicFramePr>
          <p:nvPr/>
        </p:nvGraphicFramePr>
        <p:xfrm>
          <a:off x="4508500" y="1651000"/>
          <a:ext cx="4572000" cy="5143500"/>
        </p:xfrm>
        <a:graphic>
          <a:graphicData uri="http://schemas.openxmlformats.org/presentationml/2006/ole">
            <p:oleObj spid="_x0000_s36866" name="Chart" r:id="rId6" imgW="4572034" imgH="5143584" progId="MSGraph.Chart.8">
              <p:embed followColorScheme="full"/>
            </p:oleObj>
          </a:graphicData>
        </a:graphic>
      </p:graphicFrame>
      <p:sp>
        <p:nvSpPr>
          <p:cNvPr id="7" name="TPAnswers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noFill/>
          <a:ln>
            <a:noFill/>
          </a:ln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charset="0"/>
              <a:buAutoNum type="arabicPeriod"/>
            </a:pPr>
            <a:r>
              <a:rPr lang="en-US" sz="2800" dirty="0" smtClean="0"/>
              <a:t>False</a:t>
            </a:r>
            <a:endParaRPr lang="en-US" sz="2800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Opening Activity: Which of the senses would you be willing to give up? Explain your reasoning.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2667000"/>
            <a:ext cx="2851446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2819400"/>
            <a:ext cx="3581400" cy="35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6002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</a:rPr>
              <a:t>Sensation &amp; Perception</a:t>
            </a:r>
          </a:p>
        </p:txBody>
      </p:sp>
      <p:pic>
        <p:nvPicPr>
          <p:cNvPr id="92162" name="Picture 2" descr="C:\Users\Matt\Pictures\Chapter 4\MyAP1e_CO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353572"/>
            <a:ext cx="2819400" cy="384638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Ordered Share: Do you agree with your sensitivity self assessment? Are you a sensitive person? Why or why not?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590799"/>
            <a:ext cx="2438400" cy="366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Key Concepts: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Sensations are not perceptions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829991"/>
            <a:ext cx="3962400" cy="321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2819400"/>
            <a:ext cx="3200400" cy="3211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Key Concepts: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Sensations are not perceptions</a:t>
            </a:r>
          </a:p>
          <a:p>
            <a:pPr lvl="2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379" y="3190015"/>
            <a:ext cx="7350621" cy="2982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Key Concepts: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Sensations are not perceptions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eye is not a camera (active mind)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memories, past experience and context affects our perception of the world</a:t>
            </a:r>
          </a:p>
          <a:p>
            <a:pPr lvl="2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609600"/>
            <a:ext cx="41148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MyAP1e_fig_4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762000"/>
            <a:ext cx="71628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Checking for Understanding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Opening Activity: What is the rough distinction between sensation and perception. Give an example to illustrate you understanding of the difference.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Sensation is the bottom-up process by which the physical sensory system receives and represents stimuli. Perception is the top-down mental process of organizing and interpreting sensory input. In our everyday experiences, sensation and perception a different aspects of one continuous process.</a:t>
            </a: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14400" y="5410200"/>
            <a:ext cx="7162800" cy="0"/>
          </a:xfrm>
          <a:prstGeom prst="straightConnector1">
            <a:avLst/>
          </a:prstGeom>
          <a:ln w="635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5715000"/>
            <a:ext cx="6477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Core Concepts: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Sensations are not perceptions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eye is not a camera (active mind)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memories, past experience and context effect perception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likelihood principle</a:t>
            </a:r>
          </a:p>
          <a:p>
            <a:pPr lvl="2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905000"/>
            <a:ext cx="815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Aoccdrnig to rscheearch at Cmabrigde Uinervtisy, it deosn’t mttaer in waht oredr the ltteers in a wrod are, the olny iprmoetnt tihng is taht the frist and lsat ltteer be at the rghit pclae. The rset can be a total mses and you can sitll raed it wouthit a porbelm. This is bcuseae the huamn mnid deos not raed ervey lteter by istlef, but the wrod a a wlohe.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3025" y="1657350"/>
            <a:ext cx="64579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Core Concepts: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Sensations are not perceptions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eye is not a camera (active mind)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memories, past experience and context effect perception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likelihood principle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Localization of function</a:t>
            </a:r>
          </a:p>
          <a:p>
            <a:pPr lvl="2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3810000"/>
            <a:ext cx="2095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57200" y="2590800"/>
            <a:ext cx="1524000" cy="457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Psychophysics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209800" y="2590800"/>
            <a:ext cx="1371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Absolute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Threshold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810000" y="2590800"/>
            <a:ext cx="1371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Difference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Threshold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410200" y="2590800"/>
            <a:ext cx="1371600" cy="457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Weber’s Law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33400" y="3581400"/>
            <a:ext cx="1371600" cy="2286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study of how stimulus from the world 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affect your sensory experience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4419600" y="21336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Down Arrow 47"/>
          <p:cNvSpPr/>
          <p:nvPr/>
        </p:nvSpPr>
        <p:spPr>
          <a:xfrm>
            <a:off x="1066800" y="31242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7010400" y="2590800"/>
            <a:ext cx="1676400" cy="533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Signal Detection Theory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124200" y="1295400"/>
            <a:ext cx="2895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Sensation &amp; Perception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2" grpId="0" animBg="1"/>
      <p:bldP spid="47" grpId="0" animBg="1"/>
      <p:bldP spid="48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8" name="Picture 4" descr="MyAP1e_fig_4_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1371600"/>
            <a:ext cx="640080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57200" y="2590800"/>
            <a:ext cx="1524000" cy="457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Psychophysics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209800" y="2590800"/>
            <a:ext cx="1371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Absolute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Threshold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810000" y="2590800"/>
            <a:ext cx="1371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Difference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Threshold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410200" y="2590800"/>
            <a:ext cx="1371600" cy="457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Weber’s Law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33400" y="3581400"/>
            <a:ext cx="1371600" cy="2286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study of how stimulus from the world 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affect your sensory experience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4419600" y="21336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Down Arrow 47"/>
          <p:cNvSpPr/>
          <p:nvPr/>
        </p:nvSpPr>
        <p:spPr>
          <a:xfrm>
            <a:off x="1066800" y="31242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Down Arrow 48"/>
          <p:cNvSpPr/>
          <p:nvPr/>
        </p:nvSpPr>
        <p:spPr>
          <a:xfrm>
            <a:off x="2819400" y="34290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7010400" y="2590800"/>
            <a:ext cx="1676400" cy="533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Signal Detection Theory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124200" y="1295400"/>
            <a:ext cx="2895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Sensation &amp; Perception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86000" y="3886200"/>
            <a:ext cx="1371600" cy="2438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weakest amount of a stimulus required to produce a sensation correctly half the time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9" name="Picture 3" descr="MyAP1e_fig_4_05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2057400"/>
            <a:ext cx="2743200" cy="412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MyAP1e_fig_4_05b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2438400"/>
            <a:ext cx="3657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124200" y="1295400"/>
            <a:ext cx="2895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Sensation &amp; Perception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2590800"/>
            <a:ext cx="1524000" cy="457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Psychophysics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286000" y="2590800"/>
            <a:ext cx="1371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Absolute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Threshold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810000" y="2590800"/>
            <a:ext cx="1371600" cy="762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Difference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Threshold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486400" y="2590800"/>
            <a:ext cx="1371600" cy="457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Weber’s Law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010400" y="2590800"/>
            <a:ext cx="1676400" cy="533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Signal Detection Theory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33400" y="3581400"/>
            <a:ext cx="1371600" cy="22860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study of how stimulus from the world 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affect your sensory experience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286000" y="3886200"/>
            <a:ext cx="1371600" cy="2438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weakest amount of a stimulus required to produce a sensation correctly half the time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410200" y="3581400"/>
            <a:ext cx="1524000" cy="25908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principle that the larger or stronger a stimulus, the larger the change required for an observer to notice a difference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086600" y="3733800"/>
            <a:ext cx="1371600" cy="23622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Studies the relations between motivation, sensitivity, and decision making in detecting a stimulus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4419600" y="21336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Down Arrow 47"/>
          <p:cNvSpPr/>
          <p:nvPr/>
        </p:nvSpPr>
        <p:spPr>
          <a:xfrm>
            <a:off x="1066800" y="31242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Down Arrow 48"/>
          <p:cNvSpPr/>
          <p:nvPr/>
        </p:nvSpPr>
        <p:spPr>
          <a:xfrm>
            <a:off x="2819400" y="34290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Down Arrow 49"/>
          <p:cNvSpPr/>
          <p:nvPr/>
        </p:nvSpPr>
        <p:spPr>
          <a:xfrm>
            <a:off x="4343400" y="34290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Down Arrow 50"/>
          <p:cNvSpPr/>
          <p:nvPr/>
        </p:nvSpPr>
        <p:spPr>
          <a:xfrm>
            <a:off x="6019800" y="31242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Down Arrow 51"/>
          <p:cNvSpPr/>
          <p:nvPr/>
        </p:nvSpPr>
        <p:spPr>
          <a:xfrm>
            <a:off x="7620000" y="3200400"/>
            <a:ext cx="326571" cy="381000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3810000" y="3886200"/>
            <a:ext cx="1371600" cy="2438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The smallest change in a physical stimulus that can be detected between two stimuli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50" grpId="0" animBg="1"/>
      <p:bldP spid="51" grpId="0" animBg="1"/>
      <p:bldP spid="52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Signal Detection Theory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1447800"/>
            <a:ext cx="5867400" cy="398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24000" y="55626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might </a:t>
            </a:r>
            <a:r>
              <a:rPr lang="en-US" dirty="0" err="1" smtClean="0"/>
              <a:t>influnces</a:t>
            </a:r>
            <a:r>
              <a:rPr lang="en-US" dirty="0" smtClean="0"/>
              <a:t> a 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Signal Detection Theory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82946" name="Picture 2" descr="C:\Users\Matt\Pictures\Chapter 4\MyAP1e_4UN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447800"/>
            <a:ext cx="6221506" cy="423062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Signal Detection Theory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0" y="1981200"/>
          <a:ext cx="4876800" cy="297179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625600"/>
                <a:gridCol w="1625600"/>
                <a:gridCol w="1625600"/>
              </a:tblGrid>
              <a:tr h="7457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Signal</a:t>
                      </a:r>
                      <a:r>
                        <a:rPr lang="en-US" b="1" baseline="0" dirty="0" smtClean="0"/>
                        <a:t> Present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Signal</a:t>
                      </a:r>
                      <a:r>
                        <a:rPr lang="en-US" b="1" baseline="0" dirty="0" smtClean="0"/>
                        <a:t> Absent</a:t>
                      </a:r>
                      <a:endParaRPr lang="en-US" b="1" dirty="0"/>
                    </a:p>
                  </a:txBody>
                  <a:tcPr/>
                </a:tc>
              </a:tr>
              <a:tr h="1113010"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Response</a:t>
                      </a:r>
                      <a:r>
                        <a:rPr lang="en-US" sz="2000" b="1" baseline="0" dirty="0" smtClean="0"/>
                        <a:t> “Yes”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b="1" dirty="0" smtClean="0"/>
                        <a:t>Hit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b="1" dirty="0" smtClean="0"/>
                        <a:t>False alarm</a:t>
                      </a:r>
                      <a:endParaRPr lang="en-US" sz="2000" b="1" dirty="0"/>
                    </a:p>
                  </a:txBody>
                  <a:tcPr/>
                </a:tc>
              </a:tr>
              <a:tr h="1113010"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Response “No”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b="1" dirty="0" smtClean="0"/>
                        <a:t>Miss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 smtClean="0"/>
                    </a:p>
                    <a:p>
                      <a:pPr algn="ctr"/>
                      <a:r>
                        <a:rPr lang="en-US" sz="2000" b="1" dirty="0" smtClean="0"/>
                        <a:t>Correct rejection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9812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Checking for Understanding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Write a short summary, 4-5 sentences, based on your tree map and what you learned today in class.</a:t>
            </a: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Sensory adaptation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Selective attention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Cocktail party effect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Change blindness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Choice blindness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The pop-out phenomenon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93186" name="Picture 2" descr="C:\Users\Matt\Pictures\Chapter 4\MyAP1e_fig_4_03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495800"/>
            <a:ext cx="2206625" cy="1871663"/>
          </a:xfrm>
          <a:prstGeom prst="rect">
            <a:avLst/>
          </a:prstGeom>
          <a:noFill/>
        </p:spPr>
      </p:pic>
      <p:pic>
        <p:nvPicPr>
          <p:cNvPr id="93187" name="Picture 3" descr="C:\Users\Matt\Pictures\Chapter 4\MyAP1e_fig_4_03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4495800"/>
            <a:ext cx="2517775" cy="1871663"/>
          </a:xfrm>
          <a:prstGeom prst="rect">
            <a:avLst/>
          </a:prstGeom>
          <a:noFill/>
        </p:spPr>
      </p:pic>
      <p:pic>
        <p:nvPicPr>
          <p:cNvPr id="93188" name="Picture 4" descr="C:\Users\Matt\Pictures\Chapter 4\MyAP1e_fig_4_03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4495800"/>
            <a:ext cx="2457450" cy="1841500"/>
          </a:xfrm>
          <a:prstGeom prst="rect">
            <a:avLst/>
          </a:prstGeom>
          <a:noFill/>
        </p:spPr>
      </p:pic>
      <p:pic>
        <p:nvPicPr>
          <p:cNvPr id="8" name="Picture 7" descr="YouTub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38800" y="1447800"/>
            <a:ext cx="2438400" cy="2438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4210" name="Picture 2" descr="C:\Users\Matt\Pictures\Chapter 4\MyAP1e_fig_4_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371600"/>
            <a:ext cx="5106463" cy="471197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Checking for Understanding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Discussion: Can you recall a recent time when your attention focused on one thing, while you were oblivious to something else (perhaps to pain, to someone’s approach, or to background music)?</a:t>
            </a: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Subliminal messages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Priming – the activation, often unconscious, of certain associations, thus predisposing one’s perception or memory.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No long lasting or enduring effects</a:t>
            </a:r>
          </a:p>
          <a:p>
            <a:pPr lvl="1"/>
            <a:endParaRPr lang="en-US" sz="2000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3124200"/>
            <a:ext cx="2825249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Opening Activity: Write a short summary of what you learned about selective attention.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Brain P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968" y="2067873"/>
            <a:ext cx="8567232" cy="2732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5600" y="5029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The Eye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676400"/>
            <a:ext cx="50196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2" descr="FEL4-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447800"/>
            <a:ext cx="7610475" cy="4229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Colorblindness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Normal Trichromatic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Red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Green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Blue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Dichromatic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Mono Chromatic</a:t>
            </a:r>
          </a:p>
          <a:p>
            <a:pPr lvl="2"/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" name="Picture 4" descr="MyAP1e_fig_4_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1080" y="1371600"/>
            <a:ext cx="440706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Brain P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968" y="2067873"/>
            <a:ext cx="8567232" cy="2732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5600" y="5029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The Ear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Hearing (audition)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Sound waves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Frequency = Pitch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Amplitude = Loudness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Timber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5791200" y="4267200"/>
            <a:ext cx="2514600" cy="1905000"/>
            <a:chOff x="1008" y="2352"/>
            <a:chExt cx="1728" cy="1488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1344" y="2352"/>
              <a:ext cx="1056" cy="1040"/>
            </a:xfrm>
            <a:custGeom>
              <a:avLst/>
              <a:gdLst/>
              <a:ahLst/>
              <a:cxnLst>
                <a:cxn ang="0">
                  <a:pos x="0" y="680"/>
                </a:cxn>
                <a:cxn ang="0">
                  <a:pos x="240" y="56"/>
                </a:cxn>
                <a:cxn ang="0">
                  <a:pos x="576" y="1016"/>
                </a:cxn>
                <a:cxn ang="0">
                  <a:pos x="912" y="200"/>
                </a:cxn>
                <a:cxn ang="0">
                  <a:pos x="1056" y="152"/>
                </a:cxn>
              </a:cxnLst>
              <a:rect l="0" t="0" r="r" b="b"/>
              <a:pathLst>
                <a:path w="1056" h="1040">
                  <a:moveTo>
                    <a:pt x="0" y="680"/>
                  </a:moveTo>
                  <a:cubicBezTo>
                    <a:pt x="72" y="340"/>
                    <a:pt x="144" y="0"/>
                    <a:pt x="240" y="56"/>
                  </a:cubicBezTo>
                  <a:cubicBezTo>
                    <a:pt x="336" y="112"/>
                    <a:pt x="464" y="992"/>
                    <a:pt x="576" y="1016"/>
                  </a:cubicBezTo>
                  <a:cubicBezTo>
                    <a:pt x="688" y="1040"/>
                    <a:pt x="832" y="344"/>
                    <a:pt x="912" y="200"/>
                  </a:cubicBezTo>
                  <a:cubicBezTo>
                    <a:pt x="992" y="56"/>
                    <a:pt x="1024" y="104"/>
                    <a:pt x="1056" y="15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1008" y="3480"/>
              <a:ext cx="1728" cy="3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Low Frequency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791200" y="1524000"/>
            <a:ext cx="2590800" cy="2133600"/>
            <a:chOff x="3072" y="2392"/>
            <a:chExt cx="1728" cy="1448"/>
          </a:xfrm>
        </p:grpSpPr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552" y="2392"/>
              <a:ext cx="768" cy="9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0"/>
                </a:cxn>
                <a:cxn ang="0">
                  <a:pos x="384" y="0"/>
                </a:cxn>
                <a:cxn ang="0">
                  <a:pos x="624" y="960"/>
                </a:cxn>
                <a:cxn ang="0">
                  <a:pos x="912" y="0"/>
                </a:cxn>
                <a:cxn ang="0">
                  <a:pos x="1200" y="960"/>
                </a:cxn>
                <a:cxn ang="0">
                  <a:pos x="1488" y="0"/>
                </a:cxn>
                <a:cxn ang="0">
                  <a:pos x="1776" y="960"/>
                </a:cxn>
                <a:cxn ang="0">
                  <a:pos x="2064" y="0"/>
                </a:cxn>
                <a:cxn ang="0">
                  <a:pos x="2400" y="960"/>
                </a:cxn>
                <a:cxn ang="0">
                  <a:pos x="2688" y="0"/>
                </a:cxn>
                <a:cxn ang="0">
                  <a:pos x="2976" y="960"/>
                </a:cxn>
                <a:cxn ang="0">
                  <a:pos x="3216" y="0"/>
                </a:cxn>
              </a:cxnLst>
              <a:rect l="0" t="0" r="r" b="b"/>
              <a:pathLst>
                <a:path w="3216" h="960">
                  <a:moveTo>
                    <a:pt x="0" y="0"/>
                  </a:moveTo>
                  <a:cubicBezTo>
                    <a:pt x="64" y="480"/>
                    <a:pt x="128" y="960"/>
                    <a:pt x="192" y="960"/>
                  </a:cubicBezTo>
                  <a:cubicBezTo>
                    <a:pt x="256" y="960"/>
                    <a:pt x="312" y="0"/>
                    <a:pt x="384" y="0"/>
                  </a:cubicBezTo>
                  <a:cubicBezTo>
                    <a:pt x="456" y="0"/>
                    <a:pt x="536" y="960"/>
                    <a:pt x="624" y="960"/>
                  </a:cubicBezTo>
                  <a:cubicBezTo>
                    <a:pt x="712" y="960"/>
                    <a:pt x="816" y="0"/>
                    <a:pt x="912" y="0"/>
                  </a:cubicBezTo>
                  <a:cubicBezTo>
                    <a:pt x="1008" y="0"/>
                    <a:pt x="1104" y="960"/>
                    <a:pt x="1200" y="960"/>
                  </a:cubicBezTo>
                  <a:cubicBezTo>
                    <a:pt x="1296" y="960"/>
                    <a:pt x="1392" y="0"/>
                    <a:pt x="1488" y="0"/>
                  </a:cubicBezTo>
                  <a:cubicBezTo>
                    <a:pt x="1584" y="0"/>
                    <a:pt x="1680" y="960"/>
                    <a:pt x="1776" y="960"/>
                  </a:cubicBezTo>
                  <a:cubicBezTo>
                    <a:pt x="1872" y="960"/>
                    <a:pt x="1960" y="0"/>
                    <a:pt x="2064" y="0"/>
                  </a:cubicBezTo>
                  <a:cubicBezTo>
                    <a:pt x="2168" y="0"/>
                    <a:pt x="2296" y="960"/>
                    <a:pt x="2400" y="960"/>
                  </a:cubicBezTo>
                  <a:cubicBezTo>
                    <a:pt x="2504" y="960"/>
                    <a:pt x="2592" y="0"/>
                    <a:pt x="2688" y="0"/>
                  </a:cubicBezTo>
                  <a:cubicBezTo>
                    <a:pt x="2784" y="0"/>
                    <a:pt x="2888" y="960"/>
                    <a:pt x="2976" y="960"/>
                  </a:cubicBezTo>
                  <a:cubicBezTo>
                    <a:pt x="3064" y="960"/>
                    <a:pt x="3140" y="480"/>
                    <a:pt x="3216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72" y="3480"/>
              <a:ext cx="1728" cy="3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High Frequency</a:t>
              </a:r>
            </a:p>
          </p:txBody>
        </p:sp>
      </p:grpSp>
      <p:grpSp>
        <p:nvGrpSpPr>
          <p:cNvPr id="16" name="Group 7"/>
          <p:cNvGrpSpPr>
            <a:grpSpLocks/>
          </p:cNvGrpSpPr>
          <p:nvPr/>
        </p:nvGrpSpPr>
        <p:grpSpPr bwMode="auto">
          <a:xfrm>
            <a:off x="609600" y="4419600"/>
            <a:ext cx="2743200" cy="1841500"/>
            <a:chOff x="3072" y="2680"/>
            <a:chExt cx="1728" cy="1160"/>
          </a:xfrm>
        </p:grpSpPr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3072" y="3480"/>
              <a:ext cx="1728" cy="3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Low Amplitude</a:t>
              </a:r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3408" y="2680"/>
              <a:ext cx="1056" cy="96"/>
            </a:xfrm>
            <a:custGeom>
              <a:avLst/>
              <a:gdLst/>
              <a:ahLst/>
              <a:cxnLst>
                <a:cxn ang="0">
                  <a:pos x="0" y="680"/>
                </a:cxn>
                <a:cxn ang="0">
                  <a:pos x="240" y="56"/>
                </a:cxn>
                <a:cxn ang="0">
                  <a:pos x="576" y="1016"/>
                </a:cxn>
                <a:cxn ang="0">
                  <a:pos x="912" y="200"/>
                </a:cxn>
                <a:cxn ang="0">
                  <a:pos x="1056" y="152"/>
                </a:cxn>
              </a:cxnLst>
              <a:rect l="0" t="0" r="r" b="b"/>
              <a:pathLst>
                <a:path w="1056" h="1040">
                  <a:moveTo>
                    <a:pt x="0" y="680"/>
                  </a:moveTo>
                  <a:cubicBezTo>
                    <a:pt x="72" y="340"/>
                    <a:pt x="144" y="0"/>
                    <a:pt x="240" y="56"/>
                  </a:cubicBezTo>
                  <a:cubicBezTo>
                    <a:pt x="336" y="112"/>
                    <a:pt x="464" y="992"/>
                    <a:pt x="576" y="1016"/>
                  </a:cubicBezTo>
                  <a:cubicBezTo>
                    <a:pt x="688" y="1040"/>
                    <a:pt x="832" y="344"/>
                    <a:pt x="912" y="200"/>
                  </a:cubicBezTo>
                  <a:cubicBezTo>
                    <a:pt x="992" y="56"/>
                    <a:pt x="1024" y="104"/>
                    <a:pt x="1056" y="15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4"/>
          <p:cNvGrpSpPr>
            <a:grpSpLocks/>
          </p:cNvGrpSpPr>
          <p:nvPr/>
        </p:nvGrpSpPr>
        <p:grpSpPr bwMode="auto">
          <a:xfrm>
            <a:off x="3200400" y="3962400"/>
            <a:ext cx="2133600" cy="2209800"/>
            <a:chOff x="1008" y="2064"/>
            <a:chExt cx="1728" cy="1776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1344" y="2064"/>
              <a:ext cx="1056" cy="1328"/>
            </a:xfrm>
            <a:custGeom>
              <a:avLst/>
              <a:gdLst/>
              <a:ahLst/>
              <a:cxnLst>
                <a:cxn ang="0">
                  <a:pos x="0" y="680"/>
                </a:cxn>
                <a:cxn ang="0">
                  <a:pos x="240" y="56"/>
                </a:cxn>
                <a:cxn ang="0">
                  <a:pos x="576" y="1016"/>
                </a:cxn>
                <a:cxn ang="0">
                  <a:pos x="912" y="200"/>
                </a:cxn>
                <a:cxn ang="0">
                  <a:pos x="1056" y="152"/>
                </a:cxn>
              </a:cxnLst>
              <a:rect l="0" t="0" r="r" b="b"/>
              <a:pathLst>
                <a:path w="1056" h="1040">
                  <a:moveTo>
                    <a:pt x="0" y="680"/>
                  </a:moveTo>
                  <a:cubicBezTo>
                    <a:pt x="72" y="340"/>
                    <a:pt x="144" y="0"/>
                    <a:pt x="240" y="56"/>
                  </a:cubicBezTo>
                  <a:cubicBezTo>
                    <a:pt x="336" y="112"/>
                    <a:pt x="464" y="992"/>
                    <a:pt x="576" y="1016"/>
                  </a:cubicBezTo>
                  <a:cubicBezTo>
                    <a:pt x="688" y="1040"/>
                    <a:pt x="832" y="344"/>
                    <a:pt x="912" y="200"/>
                  </a:cubicBezTo>
                  <a:cubicBezTo>
                    <a:pt x="992" y="56"/>
                    <a:pt x="1024" y="104"/>
                    <a:pt x="1056" y="15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1008" y="3480"/>
              <a:ext cx="1728" cy="3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High Amplitude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33400" y="1828800"/>
            <a:ext cx="8115300" cy="4475163"/>
            <a:chOff x="336" y="360"/>
            <a:chExt cx="5112" cy="2819"/>
          </a:xfrm>
        </p:grpSpPr>
        <p:pic>
          <p:nvPicPr>
            <p:cNvPr id="8" name="Picture 4" descr="MyAP1e_fig_4_20a"/>
            <p:cNvPicPr>
              <a:picLocks noChangeAspect="1" noChangeArrowheads="1"/>
            </p:cNvPicPr>
            <p:nvPr/>
          </p:nvPicPr>
          <p:blipFill>
            <a:blip r:embed="rId5" cstate="print"/>
            <a:srcRect l="865" t="1498"/>
            <a:stretch>
              <a:fillRect/>
            </a:stretch>
          </p:blipFill>
          <p:spPr bwMode="auto">
            <a:xfrm>
              <a:off x="336" y="864"/>
              <a:ext cx="2448" cy="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" descr="MyAP1e_fig_4_20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06" y="360"/>
              <a:ext cx="2442" cy="2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1295400"/>
            <a:ext cx="6477000" cy="5056188"/>
          </a:xfrm>
          <a:prstGeom prst="rect">
            <a:avLst/>
          </a:prstGeom>
          <a:noFill/>
        </p:spPr>
      </p:pic>
      <p:grpSp>
        <p:nvGrpSpPr>
          <p:cNvPr id="22" name="Group 4"/>
          <p:cNvGrpSpPr>
            <a:grpSpLocks/>
          </p:cNvGrpSpPr>
          <p:nvPr/>
        </p:nvGrpSpPr>
        <p:grpSpPr bwMode="auto">
          <a:xfrm>
            <a:off x="457200" y="2971801"/>
            <a:ext cx="5257800" cy="2706688"/>
            <a:chOff x="432" y="1872"/>
            <a:chExt cx="3312" cy="1705"/>
          </a:xfrm>
        </p:grpSpPr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432" y="2976"/>
              <a:ext cx="2255" cy="601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28600" indent="-228600"/>
              <a:r>
                <a:rPr lang="en-US" sz="2800" b="1" i="1" dirty="0">
                  <a:latin typeface="+mn-lt"/>
                </a:rPr>
                <a:t>Tympanic membrane</a:t>
              </a:r>
              <a:r>
                <a:rPr lang="en-US" sz="2800" b="1" dirty="0">
                  <a:latin typeface="+mn-lt"/>
                </a:rPr>
                <a:t> –</a:t>
              </a:r>
              <a:br>
                <a:rPr lang="en-US" sz="2800" b="1" dirty="0">
                  <a:latin typeface="+mn-lt"/>
                </a:rPr>
              </a:br>
              <a:r>
                <a:rPr lang="en-US" sz="2800" b="1" dirty="0">
                  <a:latin typeface="+mn-lt"/>
                </a:rPr>
                <a:t>The eardrum</a:t>
              </a:r>
            </a:p>
          </p:txBody>
        </p:sp>
        <p:sp>
          <p:nvSpPr>
            <p:cNvPr id="25" name="Line 7"/>
            <p:cNvSpPr>
              <a:spLocks noChangeShapeType="1"/>
            </p:cNvSpPr>
            <p:nvPr/>
          </p:nvSpPr>
          <p:spPr bwMode="auto">
            <a:xfrm flipH="1">
              <a:off x="2448" y="1872"/>
              <a:ext cx="1296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1219200"/>
            <a:ext cx="6477000" cy="5056188"/>
          </a:xfrm>
          <a:prstGeom prst="rect">
            <a:avLst/>
          </a:prstGeom>
          <a:noFill/>
        </p:spPr>
      </p:pic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381000" y="3124200"/>
            <a:ext cx="5943600" cy="2908300"/>
            <a:chOff x="432" y="2016"/>
            <a:chExt cx="3744" cy="1832"/>
          </a:xfrm>
        </p:grpSpPr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432" y="2976"/>
              <a:ext cx="2256" cy="8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228600" indent="-228600"/>
              <a:r>
                <a:rPr lang="en-US" sz="2800" i="1" dirty="0">
                  <a:latin typeface="+mn-lt"/>
                </a:rPr>
                <a:t>Cochlea</a:t>
              </a:r>
              <a:r>
                <a:rPr lang="en-US" sz="2800" dirty="0">
                  <a:latin typeface="+mn-lt"/>
                </a:rPr>
                <a:t> –</a:t>
              </a:r>
              <a:br>
                <a:rPr lang="en-US" sz="2800" dirty="0">
                  <a:latin typeface="+mn-lt"/>
                </a:rPr>
              </a:br>
              <a:r>
                <a:rPr lang="en-US" sz="2800" dirty="0">
                  <a:latin typeface="+mn-lt"/>
                </a:rPr>
                <a:t>Where sound waves are </a:t>
              </a:r>
              <a:r>
                <a:rPr lang="en-US" sz="2800" dirty="0" err="1">
                  <a:latin typeface="+mn-lt"/>
                </a:rPr>
                <a:t>transduced</a:t>
              </a:r>
              <a:endParaRPr lang="en-US" sz="2800" dirty="0">
                <a:latin typeface="+mn-lt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H="1">
              <a:off x="2688" y="2016"/>
              <a:ext cx="1488" cy="13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flipH="1">
              <a:off x="2688" y="3360"/>
              <a:ext cx="57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4" descr="MyAP1e_fig_4_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1447800"/>
            <a:ext cx="5257800" cy="494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Perceiving Pitch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Place theory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High pitched sounds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Frequency theory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Low pitched sounds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Volley principle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4038600"/>
            <a:ext cx="4343400" cy="226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Deafness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Conductive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Nerve deafness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244850"/>
            <a:ext cx="8001000" cy="308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1676400"/>
            <a:ext cx="6400800" cy="406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Brain P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968" y="2067873"/>
            <a:ext cx="8567232" cy="2732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5600" y="5029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Smell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Smell and Taste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Chemical Senses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Olfactory Nerve</a:t>
            </a:r>
          </a:p>
          <a:p>
            <a:pPr lvl="1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2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4" descr="MyAP1e_fig_4_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295400"/>
            <a:ext cx="7848600" cy="50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Smell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Pheromones</a:t>
            </a:r>
          </a:p>
          <a:p>
            <a:pPr lv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5" descr="MyAP1e_fig_4_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1447800"/>
            <a:ext cx="4724400" cy="480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2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4" descr="MyAP1e_fig_4_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641246"/>
            <a:ext cx="8534400" cy="393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Brain P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968" y="2067873"/>
            <a:ext cx="8567232" cy="2732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5600" y="5029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Taste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Brain P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968" y="2067873"/>
            <a:ext cx="8567232" cy="2732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5600" y="5029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Touch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-54106"/>
            <a:ext cx="5562600" cy="691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Touch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Pressure</a:t>
            </a:r>
          </a:p>
          <a:p>
            <a:pPr lv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3" descr="MyAP1e_fig_4_2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057400"/>
            <a:ext cx="515954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Touch four type of receptors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Pressure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Warmth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Cold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Pain</a:t>
            </a:r>
          </a:p>
          <a:p>
            <a:pPr lvl="2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7" name="Picture 3" descr="MyAP1e_fig_4_2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1524000"/>
            <a:ext cx="226957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4343400"/>
            <a:ext cx="3048000" cy="2030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Other Senses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Kinesthetic sense – sensors in your joints, tendons, bones and skin that help you sense your position and movement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Vestibular sense (semicircular canals) – position movement of head and sense of balance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7" name="Picture 3" descr="MyAP1e_4UN1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1447800"/>
            <a:ext cx="3124200" cy="476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Opening Activity: Describe the worst physical pain you have ever experienced or remember. How did you deal with your pain?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Understanding Pain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Biological influences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Gate-control theory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Least adaptable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Psychological influences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Expectations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Learning through experience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Deep relaxation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Distraction 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838200" y="4343400"/>
            <a:ext cx="7391400" cy="1920875"/>
            <a:chOff x="216" y="1008"/>
            <a:chExt cx="5328" cy="1498"/>
          </a:xfrm>
        </p:grpSpPr>
        <p:pic>
          <p:nvPicPr>
            <p:cNvPr id="10" name="Picture 4" descr="MyAP1e_fig_4_26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6" y="1008"/>
              <a:ext cx="1484" cy="1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 descr="MyAP1e_fig_4_26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41" y="1008"/>
              <a:ext cx="1979" cy="1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3768" y="1008"/>
              <a:ext cx="1776" cy="1498"/>
              <a:chOff x="3768" y="1008"/>
              <a:chExt cx="1776" cy="1498"/>
            </a:xfrm>
          </p:grpSpPr>
          <p:pic>
            <p:nvPicPr>
              <p:cNvPr id="14" name="Picture 6" descr="MyAP1e_fig_4_26c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6487" b="5946"/>
              <a:stretch>
                <a:fillRect/>
              </a:stretch>
            </p:blipFill>
            <p:spPr bwMode="auto">
              <a:xfrm>
                <a:off x="3768" y="1008"/>
                <a:ext cx="1776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Text Box 9"/>
              <p:cNvSpPr txBox="1">
                <a:spLocks noChangeArrowheads="1"/>
              </p:cNvSpPr>
              <p:nvPr/>
            </p:nvSpPr>
            <p:spPr bwMode="auto">
              <a:xfrm>
                <a:off x="3792" y="2352"/>
                <a:ext cx="172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000" b="1"/>
                  <a:t>No distraction	                Distraction</a:t>
                </a:r>
                <a:endParaRPr lang="en-US"/>
              </a:p>
            </p:txBody>
          </p: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Cultural influences of pain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Presence of other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Empathy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Cultural expectations</a:t>
            </a: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1600200" y="1447801"/>
            <a:ext cx="5867400" cy="4876800"/>
            <a:chOff x="192" y="1169"/>
            <a:chExt cx="2450" cy="2005"/>
          </a:xfrm>
        </p:grpSpPr>
        <p:pic>
          <p:nvPicPr>
            <p:cNvPr id="12" name="Picture 5" descr="MyAP1e_fig_4_25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2" y="1169"/>
              <a:ext cx="2450" cy="1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6" descr="MyAP1e_fig_4_25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0" y="1584"/>
              <a:ext cx="720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7" descr="MyAP1e_fig_4_25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20" y="2640"/>
              <a:ext cx="816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Phantom Limb syndrome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Dr. V.S. </a:t>
            </a:r>
            <a:r>
              <a:rPr lang="en-US" dirty="0" err="1" smtClean="0">
                <a:solidFill>
                  <a:schemeClr val="bg1"/>
                </a:solidFill>
              </a:rPr>
              <a:t>Ramachandran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712976"/>
            <a:ext cx="2971800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Perceptual processing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Feature detection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Parallel processing</a:t>
            </a:r>
          </a:p>
          <a:p>
            <a:pPr lv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MyAP1e_fig_4_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3200400"/>
            <a:ext cx="5867401" cy="3121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1447800"/>
            <a:ext cx="592507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Perceptual processing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Feature detection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Parallel processing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Binding problem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Bottom-up processing = stimulus features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Top down processing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Perceptual Constancy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Color constancy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Size constancy</a:t>
            </a:r>
          </a:p>
          <a:p>
            <a:pPr lvl="2"/>
            <a:r>
              <a:rPr lang="en-US" sz="2800" dirty="0" smtClean="0">
                <a:solidFill>
                  <a:schemeClr val="bg1"/>
                </a:solidFill>
              </a:rPr>
              <a:t>Shape constancy</a:t>
            </a:r>
          </a:p>
          <a:p>
            <a:pPr lvl="1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MyAP1e_fig_4_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524000"/>
            <a:ext cx="83820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Ambiguous figures</a:t>
            </a:r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590800"/>
            <a:ext cx="4378504" cy="295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MyAP1e_fig_4_5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1905000"/>
            <a:ext cx="3218815" cy="418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Necker Cube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2438400"/>
            <a:ext cx="4181005" cy="375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Illusions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stimulus is unclear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Information is missing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Familiar patterns are absent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Elements are constructed in unusual ways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Illusions (</a:t>
            </a:r>
            <a:r>
              <a:rPr lang="en-US" dirty="0" err="1" smtClean="0">
                <a:solidFill>
                  <a:schemeClr val="bg1"/>
                </a:solidFill>
              </a:rPr>
              <a:t>Ebbinghaus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2438400"/>
            <a:ext cx="6172200" cy="379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Illusions</a:t>
            </a:r>
          </a:p>
        </p:txBody>
      </p:sp>
      <p:pic>
        <p:nvPicPr>
          <p:cNvPr id="7" name="Picture 4" descr="MyAP1e_fig_4_40"/>
          <p:cNvPicPr>
            <a:picLocks noChangeAspect="1" noChangeArrowheads="1"/>
          </p:cNvPicPr>
          <p:nvPr/>
        </p:nvPicPr>
        <p:blipFill>
          <a:blip r:embed="rId5" cstate="print"/>
          <a:srcRect l="7463" t="12910" r="4477" b="17671"/>
          <a:stretch>
            <a:fillRect/>
          </a:stretch>
        </p:blipFill>
        <p:spPr bwMode="auto">
          <a:xfrm>
            <a:off x="1447800" y="2286000"/>
            <a:ext cx="5791200" cy="402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Illusions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2209800"/>
            <a:ext cx="5410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Gestalt psychology: </a:t>
            </a:r>
            <a:r>
              <a:rPr lang="en-US" dirty="0" err="1" smtClean="0">
                <a:solidFill>
                  <a:schemeClr val="bg1"/>
                </a:solidFill>
              </a:rPr>
              <a:t>Pragnanz</a:t>
            </a:r>
            <a:r>
              <a:rPr lang="en-US" dirty="0" smtClean="0">
                <a:solidFill>
                  <a:schemeClr val="bg1"/>
                </a:solidFill>
              </a:rPr>
              <a:t> “meaningfulness”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2479886"/>
            <a:ext cx="4572000" cy="374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Gestalt Psychology: Principles or Laws</a:t>
            </a:r>
          </a:p>
        </p:txBody>
      </p:sp>
      <p:pic>
        <p:nvPicPr>
          <p:cNvPr id="9" name="Picture 4" descr="MyAP1e_fig_4_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2362200"/>
            <a:ext cx="6477000" cy="390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Gestalt Psychology: Closure </a:t>
            </a: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2590800"/>
            <a:ext cx="76009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Gestalt Psychology: Figure Ground </a:t>
            </a:r>
          </a:p>
        </p:txBody>
      </p:sp>
      <p:pic>
        <p:nvPicPr>
          <p:cNvPr id="7" name="Picture 4" descr="MyAP1e_fig_4_3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2276975"/>
            <a:ext cx="4495800" cy="396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Gestalt Psychology: Figure Ground 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2438400"/>
            <a:ext cx="3124200" cy="378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Depth Perception </a:t>
            </a:r>
          </a:p>
        </p:txBody>
      </p:sp>
      <p:pic>
        <p:nvPicPr>
          <p:cNvPr id="7" name="Picture 5" descr="MyAP1e_fig_4_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2286000"/>
            <a:ext cx="6324600" cy="3964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Binocular cues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Convergence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Retinal disparity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Monocular cues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Relative size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Light and shadow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Interposition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Relative motion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Atmospheric perspective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4" descr="MyAP1e_fig_4_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600200"/>
            <a:ext cx="7543800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143000" y="1524000"/>
            <a:ext cx="6743700" cy="4473575"/>
            <a:chOff x="1248" y="1396"/>
            <a:chExt cx="2304" cy="1528"/>
          </a:xfrm>
        </p:grpSpPr>
        <p:pic>
          <p:nvPicPr>
            <p:cNvPr id="10" name="Picture 4" descr="MyAP1e_fig_4_42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48" y="1396"/>
              <a:ext cx="1175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 descr="MyAP1e_fig_4_42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96" y="1396"/>
              <a:ext cx="1056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Opening Activity: Does the culture you are from influence the way you perceive the world? Give an example to support your position.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Learning-based inference theory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Hermann von Helmholtz</a:t>
            </a: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2667000"/>
            <a:ext cx="2895600" cy="360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Context and expectations</a:t>
            </a:r>
          </a:p>
        </p:txBody>
      </p:sp>
      <p:pic>
        <p:nvPicPr>
          <p:cNvPr id="5" name="Picture 4" descr="MyAP1e_fig_4_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2209800"/>
            <a:ext cx="5257800" cy="408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Context and expectations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7" name="Picture 5" descr="MyAP1e_fig_4_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2209800"/>
            <a:ext cx="4724400" cy="415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Context and expectations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438400"/>
            <a:ext cx="4495800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Context and expectations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2819400"/>
            <a:ext cx="7696200" cy="2440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Perceptual set</a:t>
            </a: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362200"/>
            <a:ext cx="7772400" cy="35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Perceptual set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2590800"/>
            <a:ext cx="7823174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Perceptual set</a:t>
            </a:r>
          </a:p>
        </p:txBody>
      </p:sp>
      <p:pic>
        <p:nvPicPr>
          <p:cNvPr id="7" name="Picture 4" descr="MyAP1e_fig_4_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2438400"/>
            <a:ext cx="7574538" cy="322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Sahaj\Desktop\green-blank-blackboa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Sensation and Perception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Culture influence</a:t>
            </a: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2362200"/>
            <a:ext cx="4295775" cy="37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0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722948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00"/>
  <p:tag name="USESECONDARYMONITOR" val="Tru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DELIMITERS" val="3.1"/>
  <p:tag name="ADVANCEDSETTINGSVIEW" val="True"/>
  <p:tag name="LUIDIAENABLED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QUESTIONALIAS" val="Subliminal messages can raise our self-esteem and improve our memories."/>
  <p:tag name="ANSWERSALIAS" val="True|smicln|False"/>
  <p:tag name="SLIDEORDER" val="2"/>
  <p:tag name="SLIDEGUID" val="A14282E46028487EA6924665D55D380E"/>
  <p:tag name="RESPONSESGATHERED" val="True"/>
  <p:tag name="TOTALRESPONSES" val="32"/>
  <p:tag name="RESPONSECOUNT" val="32"/>
  <p:tag name="SLICED" val="False"/>
  <p:tag name="RESPONSES" val="1;2;1;1;1;1;2;1;2;2;1;1;1;1;2;1;1;1;1;1;1;1;2;1;1;2;1;2;1;2;1;1;"/>
  <p:tag name="CHARTSTRINGSTD" val="23 9"/>
  <p:tag name="CHARTSTRINGREV" val="9 23"/>
  <p:tag name="CHARTSTRINGSTDPER" val="0.71875 0.28125"/>
  <p:tag name="CHARTSTRINGREVPER" val="0.28125 0.71875"/>
  <p:tag name="VALUES" val="Incorrect|smicln|Correc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QUESTIONALIAS" val="Subliminal messages can raise our self-esteem and improve our memories."/>
  <p:tag name="ANSWERSALIAS" val="True|smicln|False"/>
  <p:tag name="SLIDEORDER" val="5"/>
  <p:tag name="SLIDEGUID" val="121BD5841C61422B88E18E00814650CA"/>
  <p:tag name="RESPONSESGATHERED" val="True"/>
  <p:tag name="TOTALRESPONSES" val="32"/>
  <p:tag name="RESPONSECOUNT" val="32"/>
  <p:tag name="SLICED" val="False"/>
  <p:tag name="RESPONSES" val="1;2;1;2;2;1;1;2;1;1;1;1;1;2;1;1;2;1;2;2;2;2;1;1;1;-;2;1;2;1;2;2;1;"/>
  <p:tag name="CHARTSTRINGSTD" val="18 14"/>
  <p:tag name="CHARTSTRINGREV" val="14 18"/>
  <p:tag name="CHARTSTRINGSTDPER" val="0.5625 0.4375"/>
  <p:tag name="CHARTSTRINGREVPER" val="0.4375 0.5625"/>
  <p:tag name="VALUES" val="Correct|smicln|Incorrec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QUESTIONALIAS" val="Subliminal messages can raise our self-esteem and improve our memories."/>
  <p:tag name="ANSWERSALIAS" val="True|smicln|False"/>
  <p:tag name="SLIDEORDER" val="4"/>
  <p:tag name="SLIDEGUID" val="CEC9C9EB550C4FDAB3BC7DCED3DB7FB8"/>
  <p:tag name="RESPONSESGATHERED" val="True"/>
  <p:tag name="TOTALRESPONSES" val="31"/>
  <p:tag name="RESPONSECOUNT" val="31"/>
  <p:tag name="SLICED" val="False"/>
  <p:tag name="RESPONSES" val="2;1;1;1;-;1;1;1;1;2;1;1;2;1;1;1;1;2;1;2;1;2;2;2;1;-;1;1;2;1;1;-;1;1;"/>
  <p:tag name="CHARTSTRINGSTD" val="22 9"/>
  <p:tag name="CHARTSTRINGREV" val="9 22"/>
  <p:tag name="CHARTSTRINGSTDPER" val="0.709677419354839 0.290322580645161"/>
  <p:tag name="CHARTSTRINGREVPER" val="0.290322580645161 0.709677419354839"/>
  <p:tag name="VALUES" val="Correct|smicln|Incorrec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ANSWERSALIAS" val="True|smicln|False"/>
  <p:tag name="SLIDEORDER" val="7"/>
  <p:tag name="SLIDEGUID" val="29D1EEA1D44A488784F48066DB4BA071"/>
  <p:tag name="QUESTIONALIAS" val="Persons who have sight in only one eye are totally unable to gauge distances."/>
  <p:tag name="RESPONSESGATHERED" val="True"/>
  <p:tag name="TOTALRESPONSES" val="33"/>
  <p:tag name="RESPONSECOUNT" val="33"/>
  <p:tag name="SLICED" val="False"/>
  <p:tag name="RESPONSES" val="1;1;1;2;2;1;2;1;2;1;1;2;2;2;2;1;2;2;2;1;1;1;2;2;2;-;2;2;2;1;2;2;1;1;"/>
  <p:tag name="CHARTSTRINGSTD" val="14 19"/>
  <p:tag name="CHARTSTRINGREV" val="19 14"/>
  <p:tag name="CHARTSTRINGSTDPER" val="0.424242424242424 0.575757575757576"/>
  <p:tag name="CHARTSTRINGREVPER" val="0.575757575757576 0.424242424242424"/>
  <p:tag name="VALUES" val="Incorrect|smicln|Correc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ANSWERSALIAS" val="True|smicln|False"/>
  <p:tag name="SLIDEORDER" val="8"/>
  <p:tag name="SLIDEGUID" val="DCD90635AC324D558E82815371109AA8"/>
  <p:tag name="QUESTIONALIAS" val="A person who is born blind but gains sight as an adult cannot recognize objects that were familiar by touch."/>
  <p:tag name="RESPONSESGATHERED" val="True"/>
  <p:tag name="TOTALRESPONSES" val="33"/>
  <p:tag name="RESPONSECOUNT" val="33"/>
  <p:tag name="SLICED" val="False"/>
  <p:tag name="RESPONSES" val="1;1;2;1;2;1;2;2;1;1;1;2;1;1;2;1;1;1;1;1;2;1;2;1;1;-;1;2;2;1;1;-;1;1;1;"/>
  <p:tag name="CHARTSTRINGSTD" val="23 10"/>
  <p:tag name="CHARTSTRINGREV" val="10 23"/>
  <p:tag name="CHARTSTRINGSTDPER" val="0.696969696969697 0.303030303030303"/>
  <p:tag name="CHARTSTRINGREVPER" val="0.303030303030303 0.696969696969697"/>
  <p:tag name="VALUES" val="Correct|smicln|Incorrec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ANSWERSALIAS" val="True|smicln|False"/>
  <p:tag name="SLIDEORDER" val="9"/>
  <p:tag name="SLIDEGUID" val="5B3B0A3ACBE44DF49C048A53E0131194"/>
  <p:tag name="QUESTIONALIAS" val="If required to look through a pair of glasses that turns the world upside down, we soon adapt and coordinate our movements without difficulty."/>
  <p:tag name="RESPONSESGATHERED" val="True"/>
  <p:tag name="TOTALRESPONSES" val="30"/>
  <p:tag name="RESPONSECOUNT" val="30"/>
  <p:tag name="SLICED" val="False"/>
  <p:tag name="RESPONSES" val="1;2;1;1;2;1;2;2;1;2;1;-;1;2;1;2;1;1;1;2;1;2;1;2;1;-;1;1;1;1;-;1;-;1;-;"/>
  <p:tag name="CHARTSTRINGSTD" val="20 10"/>
  <p:tag name="CHARTSTRINGREV" val="10 20"/>
  <p:tag name="CHARTSTRINGSTDPER" val="0.666666666666667 0.333333333333333"/>
  <p:tag name="CHARTSTRINGREVPER" val="0.333333333333333 0.666666666666667"/>
  <p:tag name="VALUES" val="Correct|smicln|Incorrec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SLIDEID" val="C86D4FDE4EB44EDF934960E95EF56C4A"/>
  <p:tag name="SLIDETYPE" val="Q"/>
  <p:tag name="DEMOGRAPHIC" val="False"/>
  <p:tag name="SPEEDSCORING" val="False"/>
  <p:tag name="CORRECTPOINTVALUE" val="100"/>
  <p:tag name="INCORRECTPOINTVALUE" val="0"/>
  <p:tag name="VALUEFORMAT" val="0%"/>
  <p:tag name="ANSWERSALIAS" val="True|smicln|False"/>
  <p:tag name="SLIDEORDER" val="10"/>
  <p:tag name="SLIDEGUID" val="DB88365796544B05916A8AD31372B6BE"/>
  <p:tag name="RESPONSESGATHERED" val="True"/>
  <p:tag name="TOTALRESPONSES" val="32"/>
  <p:tag name="RESPONSECOUNT" val="32"/>
  <p:tag name="SLICED" val="False"/>
  <p:tag name="RESPONSES" val="2;2;2;2;2;1;2;2;2;2;2;2;2;2;2;1;2;2;2;1;2;2;2;2;2;-;2;2;1;-;2;2;2;2;-;"/>
  <p:tag name="CHARTSTRINGSTD" val="4 28"/>
  <p:tag name="CHARTSTRINGREV" val="28 4"/>
  <p:tag name="CHARTSTRINGSTDPER" val="0.125 0.875"/>
  <p:tag name="CHARTSTRINGREVPER" val="0.875 0.125"/>
  <p:tag name="QUESTIONALIAS" val="If we stare at a green square for a while and then look at a white sheet of paper, we see red."/>
  <p:tag name="VALUES" val="No Value|smicln|Incorrec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2"/>
  <p:tag name="TEXTLENGTH" val="10"/>
  <p:tag name="FONTSIZE" val="28"/>
  <p:tag name="BULLETTYPE" val="ppBulletArabicPeriod"/>
  <p:tag name="ANSWERTEXT" val="True&#10;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Greenbo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DF3AC50-D0AB-4347-8E2F-3713E4B1C4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5468</TotalTime>
  <Words>1384</Words>
  <Application>Microsoft Office PowerPoint</Application>
  <PresentationFormat>On-screen Show (4:3)</PresentationFormat>
  <Paragraphs>442</Paragraphs>
  <Slides>95</Slides>
  <Notes>95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8" baseType="lpstr">
      <vt:lpstr>Greenboard</vt:lpstr>
      <vt:lpstr>1_Office Theme</vt:lpstr>
      <vt:lpstr>Chart</vt:lpstr>
      <vt:lpstr>Subliminal messages can raise our self-esteem and improve our memories.</vt:lpstr>
      <vt:lpstr>People who are born without the ability to feel pain may die before early adulthood.</vt:lpstr>
      <vt:lpstr>Without their smells, a cold cup of coffee may be hard to distinguish from a glass of Gatorade.</vt:lpstr>
      <vt:lpstr>Persons who have sight in only one eye are totally unable to gauge distances.</vt:lpstr>
      <vt:lpstr>A person who is born blind but gains sight as an adult cannot recognize objects that were familiar by touch.</vt:lpstr>
      <vt:lpstr>If required to look through a pair of glasses that turns the world upside down, we soon adapt and coordinate our movements without difficulty.</vt:lpstr>
      <vt:lpstr>If we stare at a green square for a while and then look at a white sheet of paper, we see red.</vt:lpstr>
      <vt:lpstr>Sensation and Perception</vt:lpstr>
      <vt:lpstr>Sensation &amp; Perception</vt:lpstr>
      <vt:lpstr>Sensation and Perception</vt:lpstr>
      <vt:lpstr>Sensation and Perception</vt:lpstr>
      <vt:lpstr>Sensation and Perception</vt:lpstr>
      <vt:lpstr>Sensation and Perception</vt:lpstr>
      <vt:lpstr>Slide 14</vt:lpstr>
      <vt:lpstr>Slide 15</vt:lpstr>
      <vt:lpstr>Checking for Understanding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Signal Detection Theory</vt:lpstr>
      <vt:lpstr>Signal Detection Theory</vt:lpstr>
      <vt:lpstr>Signal Detection Theory</vt:lpstr>
      <vt:lpstr>Checking for Understanding</vt:lpstr>
      <vt:lpstr>Sensation and Perception</vt:lpstr>
      <vt:lpstr>Sensation and Perception</vt:lpstr>
      <vt:lpstr>Checking for Understanding</vt:lpstr>
      <vt:lpstr>Sensation and Perception</vt:lpstr>
      <vt:lpstr>Sensation and Perception</vt:lpstr>
      <vt:lpstr>Sensation and Perception</vt:lpstr>
      <vt:lpstr>Sensation and Perception</vt:lpstr>
      <vt:lpstr>Slide 37</vt:lpstr>
      <vt:lpstr>Slide 38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Slide 46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Slide 57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  <vt:lpstr>Sensation and Perception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Sensation &amp; Perception</dc:title>
  <dc:creator>Matt Cole</dc:creator>
  <cp:lastModifiedBy>Matt Cole</cp:lastModifiedBy>
  <cp:revision>332</cp:revision>
  <dcterms:modified xsi:type="dcterms:W3CDTF">2011-10-21T15:42:24Z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TC101978832</vt:lpwstr>
  </property>
</Properties>
</file>