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Default Extension="emf" ContentType="image/x-emf"/>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handoutMasters/handoutMaster1.xml" ContentType="application/vnd.openxmlformats-officedocument.presentationml.handoutMaster+xml"/>
  <Override PartName="/ppt/slideLayouts/slideLayout5.xml" ContentType="application/vnd.openxmlformats-officedocument.presentationml.slideLayout+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theme/theme3.xml" ContentType="application/vnd.openxmlformats-officedocument.theme+xml"/>
  <Default Extension="xls" ContentType="application/vnd.ms-exce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Default Extension="vml" ContentType="application/vnd.openxmlformats-officedocument.vmlDrawing"/>
  <Override PartName="/ppt/slides/slide3.xml" ContentType="application/vnd.openxmlformats-officedocument.presentationml.slide+xml"/>
  <Override PartName="/ppt/slideLayouts/slideLayout3.xml" ContentType="application/vnd.openxmlformats-officedocument.presentationml.slideLayout+xml"/>
  <Default Extension="tiff" ContentType="image/tiff"/>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751" r:id="rId1"/>
  </p:sldMasterIdLst>
  <p:notesMasterIdLst>
    <p:notesMasterId r:id="rId23"/>
  </p:notesMasterIdLst>
  <p:handoutMasterIdLst>
    <p:handoutMasterId r:id="rId24"/>
  </p:handoutMasterIdLst>
  <p:sldIdLst>
    <p:sldId id="276" r:id="rId2"/>
    <p:sldId id="281" r:id="rId3"/>
    <p:sldId id="269" r:id="rId4"/>
    <p:sldId id="271" r:id="rId5"/>
    <p:sldId id="279" r:id="rId6"/>
    <p:sldId id="272" r:id="rId7"/>
    <p:sldId id="274" r:id="rId8"/>
    <p:sldId id="273" r:id="rId9"/>
    <p:sldId id="277" r:id="rId10"/>
    <p:sldId id="258" r:id="rId11"/>
    <p:sldId id="275" r:id="rId12"/>
    <p:sldId id="280" r:id="rId13"/>
    <p:sldId id="260" r:id="rId14"/>
    <p:sldId id="261" r:id="rId15"/>
    <p:sldId id="278" r:id="rId16"/>
    <p:sldId id="263" r:id="rId17"/>
    <p:sldId id="262" r:id="rId18"/>
    <p:sldId id="265" r:id="rId19"/>
    <p:sldId id="264" r:id="rId20"/>
    <p:sldId id="266" r:id="rId21"/>
    <p:sldId id="268" r:id="rId22"/>
  </p:sldIdLst>
  <p:sldSz cx="9144000" cy="6858000" type="screen4x3"/>
  <p:notesSz cx="7086600" cy="942975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C0000"/>
    <a:srgbClr val="FF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autoAdjust="0"/>
    <p:restoredTop sz="94845" autoAdjust="0"/>
  </p:normalViewPr>
  <p:slideViewPr>
    <p:cSldViewPr>
      <p:cViewPr varScale="1">
        <p:scale>
          <a:sx n="109" d="100"/>
          <a:sy n="109" d="100"/>
        </p:scale>
        <p:origin x="-872"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hdr" sz="quarter"/>
          </p:nvPr>
        </p:nvSpPr>
        <p:spPr bwMode="auto">
          <a:xfrm>
            <a:off x="1" y="0"/>
            <a:ext cx="3071502" cy="471810"/>
          </a:xfrm>
          <a:prstGeom prst="rect">
            <a:avLst/>
          </a:prstGeom>
          <a:noFill/>
          <a:ln w="9525">
            <a:noFill/>
            <a:miter lim="800000"/>
            <a:headEnd/>
            <a:tailEnd/>
          </a:ln>
          <a:effectLst/>
        </p:spPr>
        <p:txBody>
          <a:bodyPr vert="horz" wrap="square" lIns="94937" tIns="47469" rIns="94937" bIns="47469"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10595" name="Rectangle 3"/>
          <p:cNvSpPr>
            <a:spLocks noGrp="1" noChangeArrowheads="1"/>
          </p:cNvSpPr>
          <p:nvPr>
            <p:ph type="dt" sz="quarter" idx="1"/>
          </p:nvPr>
        </p:nvSpPr>
        <p:spPr bwMode="auto">
          <a:xfrm>
            <a:off x="4013495" y="0"/>
            <a:ext cx="3071502" cy="471810"/>
          </a:xfrm>
          <a:prstGeom prst="rect">
            <a:avLst/>
          </a:prstGeom>
          <a:noFill/>
          <a:ln w="9525">
            <a:noFill/>
            <a:miter lim="800000"/>
            <a:headEnd/>
            <a:tailEnd/>
          </a:ln>
          <a:effectLst/>
        </p:spPr>
        <p:txBody>
          <a:bodyPr vert="horz" wrap="square" lIns="94937" tIns="47469" rIns="94937" bIns="47469"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110596" name="Rectangle 4"/>
          <p:cNvSpPr>
            <a:spLocks noGrp="1" noChangeArrowheads="1"/>
          </p:cNvSpPr>
          <p:nvPr>
            <p:ph type="ftr" sz="quarter" idx="2"/>
          </p:nvPr>
        </p:nvSpPr>
        <p:spPr bwMode="auto">
          <a:xfrm>
            <a:off x="1" y="8956330"/>
            <a:ext cx="3071502" cy="471810"/>
          </a:xfrm>
          <a:prstGeom prst="rect">
            <a:avLst/>
          </a:prstGeom>
          <a:noFill/>
          <a:ln w="9525">
            <a:noFill/>
            <a:miter lim="800000"/>
            <a:headEnd/>
            <a:tailEnd/>
          </a:ln>
          <a:effectLst/>
        </p:spPr>
        <p:txBody>
          <a:bodyPr vert="horz" wrap="square" lIns="94937" tIns="47469" rIns="94937" bIns="47469"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10597" name="Rectangle 5"/>
          <p:cNvSpPr>
            <a:spLocks noGrp="1" noChangeArrowheads="1"/>
          </p:cNvSpPr>
          <p:nvPr>
            <p:ph type="sldNum" sz="quarter" idx="3"/>
          </p:nvPr>
        </p:nvSpPr>
        <p:spPr bwMode="auto">
          <a:xfrm>
            <a:off x="4013495" y="8956330"/>
            <a:ext cx="3071502" cy="471810"/>
          </a:xfrm>
          <a:prstGeom prst="rect">
            <a:avLst/>
          </a:prstGeom>
          <a:noFill/>
          <a:ln w="9525">
            <a:noFill/>
            <a:miter lim="800000"/>
            <a:headEnd/>
            <a:tailEnd/>
          </a:ln>
          <a:effectLst/>
        </p:spPr>
        <p:txBody>
          <a:bodyPr vert="horz" wrap="square" lIns="94937" tIns="47469" rIns="94937" bIns="47469" numCol="1" anchor="b" anchorCtr="0" compatLnSpc="1">
            <a:prstTxWarp prst="textNoShape">
              <a:avLst/>
            </a:prstTxWarp>
          </a:bodyPr>
          <a:lstStyle>
            <a:lvl1pPr algn="r" eaLnBrk="1" hangingPunct="1">
              <a:defRPr sz="1200">
                <a:latin typeface="Arial" charset="0"/>
              </a:defRPr>
            </a:lvl1pPr>
          </a:lstStyle>
          <a:p>
            <a:pPr>
              <a:defRPr/>
            </a:pPr>
            <a:fld id="{C71DB7AC-38A8-43FD-AACA-9B05185052D8}"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1502" cy="471810"/>
          </a:xfrm>
          <a:prstGeom prst="rect">
            <a:avLst/>
          </a:prstGeom>
        </p:spPr>
        <p:txBody>
          <a:bodyPr vert="horz" lIns="94937" tIns="47469" rIns="94937" bIns="47469" rtlCol="0"/>
          <a:lstStyle>
            <a:lvl1pPr algn="l" eaLnBrk="0" hangingPunct="0">
              <a:defRPr sz="1200">
                <a:latin typeface="Arial" charset="0"/>
              </a:defRPr>
            </a:lvl1pPr>
          </a:lstStyle>
          <a:p>
            <a:pPr>
              <a:defRPr/>
            </a:pPr>
            <a:endParaRPr lang="en-US"/>
          </a:p>
        </p:txBody>
      </p:sp>
      <p:sp>
        <p:nvSpPr>
          <p:cNvPr id="3" name="Date Placeholder 2"/>
          <p:cNvSpPr>
            <a:spLocks noGrp="1"/>
          </p:cNvSpPr>
          <p:nvPr>
            <p:ph type="dt" idx="1"/>
          </p:nvPr>
        </p:nvSpPr>
        <p:spPr>
          <a:xfrm>
            <a:off x="4013495" y="0"/>
            <a:ext cx="3071502" cy="471810"/>
          </a:xfrm>
          <a:prstGeom prst="rect">
            <a:avLst/>
          </a:prstGeom>
        </p:spPr>
        <p:txBody>
          <a:bodyPr vert="horz" lIns="94937" tIns="47469" rIns="94937" bIns="47469" rtlCol="0"/>
          <a:lstStyle>
            <a:lvl1pPr algn="r" eaLnBrk="0" hangingPunct="0">
              <a:defRPr sz="1200" smtClean="0">
                <a:latin typeface="Arial" charset="0"/>
              </a:defRPr>
            </a:lvl1pPr>
          </a:lstStyle>
          <a:p>
            <a:pPr>
              <a:defRPr/>
            </a:pPr>
            <a:fld id="{EB78850E-02B2-4590-BC25-044FFC70DB6F}" type="datetimeFigureOut">
              <a:rPr lang="en-US"/>
              <a:pPr>
                <a:defRPr/>
              </a:pPr>
              <a:t>10/4/10</a:t>
            </a:fld>
            <a:endParaRPr lang="en-US"/>
          </a:p>
        </p:txBody>
      </p:sp>
      <p:sp>
        <p:nvSpPr>
          <p:cNvPr id="4" name="Slide Image Placeholder 3"/>
          <p:cNvSpPr>
            <a:spLocks noGrp="1" noRot="1" noChangeAspect="1"/>
          </p:cNvSpPr>
          <p:nvPr>
            <p:ph type="sldImg" idx="2"/>
          </p:nvPr>
        </p:nvSpPr>
        <p:spPr>
          <a:xfrm>
            <a:off x="1185863" y="708025"/>
            <a:ext cx="4714875" cy="3535363"/>
          </a:xfrm>
          <a:prstGeom prst="rect">
            <a:avLst/>
          </a:prstGeom>
          <a:noFill/>
          <a:ln w="12700">
            <a:solidFill>
              <a:prstClr val="black"/>
            </a:solidFill>
          </a:ln>
        </p:spPr>
        <p:txBody>
          <a:bodyPr vert="horz" lIns="94937" tIns="47469" rIns="94937" bIns="47469" rtlCol="0" anchor="ctr"/>
          <a:lstStyle/>
          <a:p>
            <a:pPr lvl="0"/>
            <a:endParaRPr lang="en-US" noProof="0"/>
          </a:p>
        </p:txBody>
      </p:sp>
      <p:sp>
        <p:nvSpPr>
          <p:cNvPr id="5" name="Notes Placeholder 4"/>
          <p:cNvSpPr>
            <a:spLocks noGrp="1"/>
          </p:cNvSpPr>
          <p:nvPr>
            <p:ph type="body" sz="quarter" idx="3"/>
          </p:nvPr>
        </p:nvSpPr>
        <p:spPr>
          <a:xfrm>
            <a:off x="709302" y="4479777"/>
            <a:ext cx="5667997" cy="4241455"/>
          </a:xfrm>
          <a:prstGeom prst="rect">
            <a:avLst/>
          </a:prstGeom>
        </p:spPr>
        <p:txBody>
          <a:bodyPr vert="horz" lIns="94937" tIns="47469" rIns="94937" bIns="4746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1" y="8956330"/>
            <a:ext cx="3071502" cy="471810"/>
          </a:xfrm>
          <a:prstGeom prst="rect">
            <a:avLst/>
          </a:prstGeom>
        </p:spPr>
        <p:txBody>
          <a:bodyPr vert="horz" lIns="94937" tIns="47469" rIns="94937" bIns="47469" rtlCol="0" anchor="b"/>
          <a:lstStyle>
            <a:lvl1pPr algn="l" eaLnBrk="0" hangingPunct="0">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4013495" y="8956330"/>
            <a:ext cx="3071502" cy="471810"/>
          </a:xfrm>
          <a:prstGeom prst="rect">
            <a:avLst/>
          </a:prstGeom>
        </p:spPr>
        <p:txBody>
          <a:bodyPr vert="horz" lIns="94937" tIns="47469" rIns="94937" bIns="47469" rtlCol="0" anchor="b"/>
          <a:lstStyle>
            <a:lvl1pPr algn="r" eaLnBrk="0" hangingPunct="0">
              <a:defRPr sz="1200" smtClean="0">
                <a:latin typeface="Arial" charset="0"/>
              </a:defRPr>
            </a:lvl1pPr>
          </a:lstStyle>
          <a:p>
            <a:pPr>
              <a:defRPr/>
            </a:pPr>
            <a:fld id="{84DA0925-2D74-4CC4-B4D0-D4A5EF6BAB5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0C839F2-EBF8-427E-B72F-6F046C3B9882}" type="slidenum">
              <a:rPr lang="en-US">
                <a:latin typeface="Arial" pitchFamily="34" charset="0"/>
              </a:rPr>
              <a:pPr/>
              <a:t>5</a:t>
            </a:fld>
            <a:endParaRPr lang="en-US">
              <a:latin typeface="Arial" pitchFamily="34" charset="0"/>
            </a:endParaRPr>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5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latin typeface="Arial" pitchFamily="34" charset="0"/>
              </a:rPr>
              <a:t>The CSU system was created under the mission of teaching as its first priority.  Our system is renowned for the quality of its teaching as well as its preparation of job-ready graduates.  The CSU system provides education for a large proportion of many career fields in California.  80-90% of teachers, criminal justice workers, social workers, and public administrators in California have earned a bachelor’s degree from one of our 23 campuses.  We emphasize not only the importance of learning in the classroom, but also the application of skills to real world experiences such as group projects, internships, or research projects with professors.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endParaRPr lang="en-US"/>
          </a:p>
        </p:txBody>
      </p:sp>
      <p:sp>
        <p:nvSpPr>
          <p:cNvPr id="19" name="Footer Placeholder 18"/>
          <p:cNvSpPr>
            <a:spLocks noGrp="1"/>
          </p:cNvSpPr>
          <p:nvPr>
            <p:ph type="ftr" sz="quarter" idx="11"/>
          </p:nvPr>
        </p:nvSpPr>
        <p:spPr/>
        <p:txBody>
          <a:bodyPr/>
          <a:lstStyle/>
          <a:p>
            <a:pPr>
              <a:defRPr/>
            </a:pPr>
            <a:endParaRPr lang="en-US"/>
          </a:p>
        </p:txBody>
      </p:sp>
      <p:sp>
        <p:nvSpPr>
          <p:cNvPr id="27" name="Slide Number Placeholder 26"/>
          <p:cNvSpPr>
            <a:spLocks noGrp="1"/>
          </p:cNvSpPr>
          <p:nvPr>
            <p:ph type="sldNum" sz="quarter" idx="12"/>
          </p:nvPr>
        </p:nvSpPr>
        <p:spPr/>
        <p:txBody>
          <a:bodyPr/>
          <a:lstStyle/>
          <a:p>
            <a:pPr>
              <a:defRPr/>
            </a:pPr>
            <a:fld id="{9542CAFD-AB45-4EF5-ADB6-F34C55055D65}"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08EA43C-903E-4441-A066-7250E105477E}"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E7B20DC-6F2C-4AEB-9B6A-CBF3B96F54A9}"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D9E9F85-8D68-4ADF-AEBF-7509D788B2B9}"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03F789C8-39AD-4F08-8708-99FCDA302C16}"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37E1A83D-18BB-4824-A44C-6EFDA7DF06DD}"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BF08005D-B8E2-49E6-A27B-BD3E95662C40}"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84C697D-3066-47C7-9B34-F670F9CC28B7}"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8077200" y="6356350"/>
            <a:ext cx="609600" cy="365125"/>
          </a:xfrm>
        </p:spPr>
        <p:txBody>
          <a:bodyPr/>
          <a:lstStyle/>
          <a:p>
            <a:pPr>
              <a:defRPr/>
            </a:pPr>
            <a:fld id="{2B63B883-EFB7-44E2-AFDF-C3604EFA1651}" type="slidenum">
              <a:rPr lang="en-US" smtClean="0"/>
              <a:pPr>
                <a:defRPr/>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1092EC5-C57E-456E-80C4-10BBFBECD33C}"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92C6D4B-C4BF-411D-ACD0-4A9534DEFBC5}"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4B0D8364-11EC-486D-90AC-9101342C930F}" type="slidenum">
              <a:rPr lang="en-US" smtClean="0"/>
              <a:pPr>
                <a:defRPr/>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3.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hyperlink" Target="http://www.csumentor.edu/"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hyperlink" Target="http://images.google.com/imgres?imgurl=http://www.letechnologyconsulting.com/images/logos/ACT_logo.jpg&amp;imgrefurl=http://www.letechnologyconsulting.com/consulting/clients.html&amp;h=138&amp;w=412&amp;sz=5&amp;hl=en&amp;start=1&amp;tbnid=V44yxLGzFyfC3M:&amp;tbnh=42&amp;tbnw=125&amp;prev=/images?q=ACT+logo&amp;gbv=2&amp;hl=en" TargetMode="External"/><Relationship Id="rId5"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hyperlink" Target="http://images.google.com/imgres?imgurl=http://www.actx.edu/media/Image/Testing/SAT.jpg&amp;imgrefurl=http://www.actx.edu/testing/index.php?module=article&amp;view=9&amp;page_num=10&amp;h=300&amp;w=300&amp;sz=11&amp;hl=en&amp;start=3&amp;tbnid=dbsIk38N2qzZiM:&amp;tbnh=116&amp;tbnw=116&amp;prev=/images?q=SAT&amp;gbv=2&amp;hl=en"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sumentor.edu" TargetMode="Externa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oleObject" Target="../embeddings/Microsoft_Excel_97_-_2004_Worksheet1.xls"/><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png"/><Relationship Id="rId5" Type="http://schemas.openxmlformats.org/officeDocument/2006/relationships/hyperlink" Target="http://business.fullerton.edu/About/PrincetonReview.htm" TargetMode="External"/><Relationship Id="rId6" Type="http://schemas.openxmlformats.org/officeDocument/2006/relationships/image" Target="../media/image25.png"/><Relationship Id="rId7" Type="http://schemas.openxmlformats.org/officeDocument/2006/relationships/image" Target="../media/image26.png"/><Relationship Id="rId8" Type="http://schemas.openxmlformats.org/officeDocument/2006/relationships/image" Target="../media/image27.jpeg"/><Relationship Id="rId9" Type="http://schemas.openxmlformats.org/officeDocument/2006/relationships/image" Target="../media/image28.jpeg"/><Relationship Id="rId10" Type="http://schemas.openxmlformats.org/officeDocument/2006/relationships/image" Target="../media/image29.jpeg"/><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jpeg"/><Relationship Id="rId5" Type="http://schemas.openxmlformats.org/officeDocument/2006/relationships/image" Target="../media/image33.png"/><Relationship Id="rId6" Type="http://schemas.openxmlformats.org/officeDocument/2006/relationships/image" Target="../media/image34.jpeg"/><Relationship Id="rId7" Type="http://schemas.openxmlformats.org/officeDocument/2006/relationships/image" Target="../media/image35.jpeg"/><Relationship Id="rId8" Type="http://schemas.openxmlformats.org/officeDocument/2006/relationships/image" Target="../media/image36.jpeg"/><Relationship Id="rId9" Type="http://schemas.openxmlformats.org/officeDocument/2006/relationships/image" Target="../media/image37.jpeg"/><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 Id="rId3" Type="http://schemas.openxmlformats.org/officeDocument/2006/relationships/image" Target="../media/image39.jpeg"/></Relationships>
</file>

<file path=ppt/slides/_rels/slide16.xml.rels><?xml version="1.0" encoding="UTF-8" standalone="yes"?>
<Relationships xmlns="http://schemas.openxmlformats.org/package/2006/relationships"><Relationship Id="rId3" Type="http://schemas.openxmlformats.org/officeDocument/2006/relationships/image" Target="../media/image41.jpeg"/><Relationship Id="rId4" Type="http://schemas.openxmlformats.org/officeDocument/2006/relationships/image" Target="../media/image42.jpeg"/><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 Id="rId3"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49.png"/><Relationship Id="rId7" Type="http://schemas.openxmlformats.org/officeDocument/2006/relationships/image" Target="../media/image50.png"/><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52.jpeg"/><Relationship Id="rId4" Type="http://schemas.openxmlformats.org/officeDocument/2006/relationships/image" Target="../media/image53.jpeg"/><Relationship Id="rId5" Type="http://schemas.openxmlformats.org/officeDocument/2006/relationships/image" Target="../media/image54.jpeg"/><Relationship Id="rId6" Type="http://schemas.openxmlformats.org/officeDocument/2006/relationships/image" Target="../media/image55.png"/><Relationship Id="rId7"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image" Target="../media/image51.jpeg"/></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60.png"/><Relationship Id="rId6" Type="http://schemas.openxmlformats.org/officeDocument/2006/relationships/image" Target="../media/image61.png"/><Relationship Id="rId7" Type="http://schemas.openxmlformats.org/officeDocument/2006/relationships/image" Target="../media/image62.png"/><Relationship Id="rId8" Type="http://schemas.openxmlformats.org/officeDocument/2006/relationships/image" Target="../media/image63.png"/><Relationship Id="rId9" Type="http://schemas.openxmlformats.org/officeDocument/2006/relationships/image" Target="../media/image64.tiff"/><Relationship Id="rId10" Type="http://schemas.openxmlformats.org/officeDocument/2006/relationships/image" Target="../media/image65.png"/><Relationship Id="rId11" Type="http://schemas.openxmlformats.org/officeDocument/2006/relationships/image" Target="../media/image66.jpeg"/><Relationship Id="rId1" Type="http://schemas.openxmlformats.org/officeDocument/2006/relationships/slideLayout" Target="../slideLayouts/slideLayout2.xml"/><Relationship Id="rId2" Type="http://schemas.openxmlformats.org/officeDocument/2006/relationships/image" Target="../media/image5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png"/><Relationship Id="rId3" Type="http://schemas.openxmlformats.org/officeDocument/2006/relationships/image" Target="../media/image68.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6498" name="Rectangle 2"/>
          <p:cNvSpPr>
            <a:spLocks noGrp="1" noChangeArrowheads="1"/>
          </p:cNvSpPr>
          <p:nvPr>
            <p:ph type="ctrTitle"/>
          </p:nvPr>
        </p:nvSpPr>
        <p:spPr>
          <a:xfrm>
            <a:off x="2667000" y="1828800"/>
            <a:ext cx="6934200" cy="2209800"/>
          </a:xfrm>
        </p:spPr>
        <p:txBody>
          <a:bodyPr>
            <a:normAutofit/>
          </a:bodyPr>
          <a:lstStyle/>
          <a:p>
            <a:pPr algn="ctr" eaLnBrk="1" hangingPunct="1">
              <a:defRPr/>
            </a:pPr>
            <a:r>
              <a:rPr lang="en-US" sz="4800" b="0" dirty="0">
                <a:ln w="18415" cmpd="sng">
                  <a:solidFill>
                    <a:srgbClr val="FFFFFF"/>
                  </a:solidFill>
                  <a:prstDash val="solid"/>
                </a:ln>
                <a:solidFill>
                  <a:srgbClr val="FFFFFF"/>
                </a:solidFill>
                <a:effectLst>
                  <a:outerShdw blurRad="50800" dist="38100" dir="2700000" algn="tl" rotWithShape="0">
                    <a:prstClr val="black">
                      <a:alpha val="40000"/>
                    </a:prstClr>
                  </a:outerShdw>
                </a:effectLst>
              </a:rPr>
              <a:t>CSU Overview </a:t>
            </a:r>
            <a:br>
              <a:rPr lang="en-US" sz="4800" b="0" dirty="0">
                <a:ln w="18415" cmpd="sng">
                  <a:solidFill>
                    <a:srgbClr val="FFFFFF"/>
                  </a:solidFill>
                  <a:prstDash val="solid"/>
                </a:ln>
                <a:solidFill>
                  <a:srgbClr val="FFFFFF"/>
                </a:solidFill>
                <a:effectLst>
                  <a:outerShdw blurRad="50800" dist="38100" dir="2700000" algn="tl" rotWithShape="0">
                    <a:prstClr val="black">
                      <a:alpha val="40000"/>
                    </a:prstClr>
                  </a:outerShdw>
                </a:effectLst>
              </a:rPr>
            </a:br>
            <a:r>
              <a:rPr lang="en-US" sz="4800" b="0" dirty="0">
                <a:ln w="18415" cmpd="sng">
                  <a:solidFill>
                    <a:srgbClr val="FFFFFF"/>
                  </a:solidFill>
                  <a:prstDash val="solid"/>
                </a:ln>
                <a:solidFill>
                  <a:srgbClr val="FFFFFF"/>
                </a:solidFill>
                <a:effectLst>
                  <a:outerShdw blurRad="50800" dist="38100" dir="2700000" algn="tl" rotWithShape="0">
                    <a:prstClr val="black">
                      <a:alpha val="40000"/>
                    </a:prstClr>
                  </a:outerShdw>
                </a:effectLst>
              </a:rPr>
              <a:t>&amp; </a:t>
            </a:r>
            <a:br>
              <a:rPr lang="en-US" sz="4800" b="0" dirty="0">
                <a:ln w="18415" cmpd="sng">
                  <a:solidFill>
                    <a:srgbClr val="FFFFFF"/>
                  </a:solidFill>
                  <a:prstDash val="solid"/>
                </a:ln>
                <a:solidFill>
                  <a:srgbClr val="FFFFFF"/>
                </a:solidFill>
                <a:effectLst>
                  <a:outerShdw blurRad="50800" dist="38100" dir="2700000" algn="tl" rotWithShape="0">
                    <a:prstClr val="black">
                      <a:alpha val="40000"/>
                    </a:prstClr>
                  </a:outerShdw>
                </a:effectLst>
              </a:rPr>
            </a:br>
            <a:r>
              <a:rPr lang="en-US" sz="4800" b="0" dirty="0">
                <a:ln w="18415" cmpd="sng">
                  <a:solidFill>
                    <a:srgbClr val="FFFFFF"/>
                  </a:solidFill>
                  <a:prstDash val="solid"/>
                </a:ln>
                <a:solidFill>
                  <a:srgbClr val="FFFFFF"/>
                </a:solidFill>
                <a:effectLst>
                  <a:outerShdw blurRad="50800" dist="38100" dir="2700000" algn="tl" rotWithShape="0">
                    <a:prstClr val="black">
                      <a:alpha val="40000"/>
                    </a:prstClr>
                  </a:outerShdw>
                </a:effectLst>
              </a:rPr>
              <a:t>CSUF Highlights</a:t>
            </a:r>
          </a:p>
        </p:txBody>
      </p:sp>
      <p:pic>
        <p:nvPicPr>
          <p:cNvPr id="3076" name="Picture 4" descr="home_img"/>
          <p:cNvPicPr>
            <a:picLocks noChangeAspect="1" noChangeArrowheads="1"/>
          </p:cNvPicPr>
          <p:nvPr/>
        </p:nvPicPr>
        <p:blipFill>
          <a:blip r:embed="rId2" cstate="print"/>
          <a:srcRect/>
          <a:stretch>
            <a:fillRect/>
          </a:stretch>
        </p:blipFill>
        <p:spPr bwMode="auto">
          <a:xfrm>
            <a:off x="609600" y="4419600"/>
            <a:ext cx="8382000" cy="2162175"/>
          </a:xfrm>
          <a:prstGeom prst="rect">
            <a:avLst/>
          </a:prstGeom>
          <a:noFill/>
          <a:ln w="9525">
            <a:noFill/>
            <a:miter lim="800000"/>
            <a:headEnd/>
            <a:tailEnd/>
          </a:ln>
        </p:spPr>
      </p:pic>
      <p:pic>
        <p:nvPicPr>
          <p:cNvPr id="5" name="Picture 4" descr="Tuffy_numberone.tif"/>
          <p:cNvPicPr>
            <a:picLocks noChangeAspect="1"/>
          </p:cNvPicPr>
          <p:nvPr/>
        </p:nvPicPr>
        <p:blipFill>
          <a:blip r:embed="rId3" cstate="print">
            <a:clrChange>
              <a:clrFrom>
                <a:srgbClr val="FDFDFD"/>
              </a:clrFrom>
              <a:clrTo>
                <a:srgbClr val="FDFDFD">
                  <a:alpha val="0"/>
                </a:srgbClr>
              </a:clrTo>
            </a:clrChange>
          </a:blip>
          <a:stretch>
            <a:fillRect/>
          </a:stretch>
        </p:blipFill>
        <p:spPr>
          <a:xfrm>
            <a:off x="1981200" y="1295400"/>
            <a:ext cx="2068286" cy="28956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Me</a:t>
            </a:r>
            <a:endParaRPr lang="en-US" dirty="0"/>
          </a:p>
        </p:txBody>
      </p:sp>
      <p:sp>
        <p:nvSpPr>
          <p:cNvPr id="3" name="Content Placeholder 2"/>
          <p:cNvSpPr>
            <a:spLocks noGrp="1"/>
          </p:cNvSpPr>
          <p:nvPr>
            <p:ph idx="1"/>
          </p:nvPr>
        </p:nvSpPr>
        <p:spPr/>
        <p:txBody>
          <a:bodyPr/>
          <a:lstStyle/>
          <a:p>
            <a:pPr algn="ctr"/>
            <a:endParaRPr lang="en-US" dirty="0" smtClean="0"/>
          </a:p>
          <a:p>
            <a:pPr algn="ctr">
              <a:buNone/>
            </a:pPr>
            <a:endParaRPr lang="en-US" dirty="0" smtClean="0"/>
          </a:p>
          <a:p>
            <a:pPr algn="ctr">
              <a:buNone/>
            </a:pPr>
            <a:r>
              <a:rPr lang="en-US" dirty="0" smtClean="0"/>
              <a:t>Matthew Payan</a:t>
            </a:r>
          </a:p>
          <a:p>
            <a:pPr algn="ctr">
              <a:buNone/>
            </a:pPr>
            <a:r>
              <a:rPr lang="en-US" dirty="0" smtClean="0"/>
              <a:t>I’m in the Career Center</a:t>
            </a:r>
          </a:p>
          <a:p>
            <a:pPr algn="ctr">
              <a:buNone/>
            </a:pPr>
            <a:r>
              <a:rPr lang="en-US" dirty="0" smtClean="0"/>
              <a:t>Mondays and Wednesdays from 10am- 3pm.</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8" name="Rectangle 4"/>
          <p:cNvSpPr>
            <a:spLocks noChangeArrowheads="1"/>
          </p:cNvSpPr>
          <p:nvPr/>
        </p:nvSpPr>
        <p:spPr bwMode="auto">
          <a:xfrm>
            <a:off x="457200" y="152400"/>
            <a:ext cx="8229600" cy="1371600"/>
          </a:xfrm>
          <a:prstGeom prst="rect">
            <a:avLst/>
          </a:prstGeom>
          <a:noFill/>
          <a:ln w="9525">
            <a:noFill/>
            <a:miter lim="800000"/>
            <a:headEnd/>
            <a:tailEnd/>
          </a:ln>
        </p:spPr>
        <p:txBody>
          <a:bodyPr anchor="ctr"/>
          <a:lstStyle/>
          <a:p>
            <a:pPr algn="ctr"/>
            <a:r>
              <a:rPr lang="en-US" sz="4400"/>
              <a:t>Systems at a Glance</a:t>
            </a:r>
          </a:p>
        </p:txBody>
      </p:sp>
      <p:sp>
        <p:nvSpPr>
          <p:cNvPr id="4099" name="Rectangle 5"/>
          <p:cNvSpPr>
            <a:spLocks noChangeArrowheads="1"/>
          </p:cNvSpPr>
          <p:nvPr/>
        </p:nvSpPr>
        <p:spPr bwMode="auto">
          <a:xfrm>
            <a:off x="3811588" y="5048250"/>
            <a:ext cx="1597025" cy="982663"/>
          </a:xfrm>
          <a:prstGeom prst="rect">
            <a:avLst/>
          </a:prstGeom>
          <a:no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endParaRPr lang="en-US" sz="1400">
              <a:latin typeface="Arial Narrow" pitchFamily="34" charset="0"/>
            </a:endParaRPr>
          </a:p>
        </p:txBody>
      </p:sp>
      <p:sp>
        <p:nvSpPr>
          <p:cNvPr id="4100" name="Rectangle 6"/>
          <p:cNvSpPr>
            <a:spLocks noChangeArrowheads="1"/>
          </p:cNvSpPr>
          <p:nvPr/>
        </p:nvSpPr>
        <p:spPr bwMode="auto">
          <a:xfrm>
            <a:off x="2209800" y="5048250"/>
            <a:ext cx="1601788" cy="982663"/>
          </a:xfrm>
          <a:prstGeom prst="rect">
            <a:avLst/>
          </a:prstGeom>
          <a:no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endParaRPr lang="en-US" sz="1400">
              <a:latin typeface="Arial Narrow" pitchFamily="34" charset="0"/>
            </a:endParaRPr>
          </a:p>
        </p:txBody>
      </p:sp>
      <p:sp>
        <p:nvSpPr>
          <p:cNvPr id="4101" name="Rectangle 7"/>
          <p:cNvSpPr>
            <a:spLocks noChangeArrowheads="1"/>
          </p:cNvSpPr>
          <p:nvPr/>
        </p:nvSpPr>
        <p:spPr bwMode="auto">
          <a:xfrm>
            <a:off x="609600" y="5048250"/>
            <a:ext cx="1600200" cy="982663"/>
          </a:xfrm>
          <a:prstGeom prst="rect">
            <a:avLst/>
          </a:prstGeom>
          <a:solidFill>
            <a:schemeClr val="accent2">
              <a:alpha val="50195"/>
            </a:schemeClr>
          </a:solid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r>
              <a:rPr lang="en-US" sz="1600" b="1">
                <a:latin typeface="Arial Narrow" pitchFamily="34" charset="0"/>
              </a:rPr>
              <a:t>Student Fees / Tuition </a:t>
            </a:r>
          </a:p>
          <a:p>
            <a:pPr algn="ctr">
              <a:spcBef>
                <a:spcPct val="20000"/>
              </a:spcBef>
              <a:buClr>
                <a:schemeClr val="bg2"/>
              </a:buClr>
              <a:buSzPct val="75000"/>
              <a:buFont typeface="Wingdings" pitchFamily="2" charset="2"/>
              <a:buNone/>
            </a:pPr>
            <a:r>
              <a:rPr lang="en-US" sz="1600" b="1">
                <a:latin typeface="Arial Narrow" pitchFamily="34" charset="0"/>
              </a:rPr>
              <a:t>(subject to change)</a:t>
            </a:r>
          </a:p>
        </p:txBody>
      </p:sp>
      <p:sp>
        <p:nvSpPr>
          <p:cNvPr id="4102" name="Rectangle 8"/>
          <p:cNvSpPr>
            <a:spLocks noChangeArrowheads="1"/>
          </p:cNvSpPr>
          <p:nvPr/>
        </p:nvSpPr>
        <p:spPr bwMode="auto">
          <a:xfrm>
            <a:off x="3811588" y="4081463"/>
            <a:ext cx="1597025" cy="966787"/>
          </a:xfrm>
          <a:prstGeom prst="rect">
            <a:avLst/>
          </a:prstGeom>
          <a:no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endParaRPr lang="en-US" sz="1400">
              <a:latin typeface="Arial Narrow" pitchFamily="34" charset="0"/>
            </a:endParaRPr>
          </a:p>
        </p:txBody>
      </p:sp>
      <p:sp>
        <p:nvSpPr>
          <p:cNvPr id="4103" name="Rectangle 9"/>
          <p:cNvSpPr>
            <a:spLocks noChangeArrowheads="1"/>
          </p:cNvSpPr>
          <p:nvPr/>
        </p:nvSpPr>
        <p:spPr bwMode="auto">
          <a:xfrm>
            <a:off x="2209800" y="4081463"/>
            <a:ext cx="1601788" cy="966787"/>
          </a:xfrm>
          <a:prstGeom prst="rect">
            <a:avLst/>
          </a:prstGeom>
          <a:no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endParaRPr lang="en-US" sz="1400">
              <a:latin typeface="Arial Narrow" pitchFamily="34" charset="0"/>
            </a:endParaRPr>
          </a:p>
        </p:txBody>
      </p:sp>
      <p:sp>
        <p:nvSpPr>
          <p:cNvPr id="4104" name="Rectangle 10"/>
          <p:cNvSpPr>
            <a:spLocks noChangeArrowheads="1"/>
          </p:cNvSpPr>
          <p:nvPr/>
        </p:nvSpPr>
        <p:spPr bwMode="auto">
          <a:xfrm>
            <a:off x="609600" y="4081463"/>
            <a:ext cx="1600200" cy="966787"/>
          </a:xfrm>
          <a:prstGeom prst="rect">
            <a:avLst/>
          </a:prstGeom>
          <a:solidFill>
            <a:schemeClr val="accent2">
              <a:alpha val="50195"/>
            </a:schemeClr>
          </a:solid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endParaRPr lang="en-US" sz="800" b="1">
              <a:latin typeface="Arial Narrow" pitchFamily="34" charset="0"/>
            </a:endParaRPr>
          </a:p>
          <a:p>
            <a:pPr algn="ctr">
              <a:spcBef>
                <a:spcPct val="20000"/>
              </a:spcBef>
              <a:buClr>
                <a:schemeClr val="bg2"/>
              </a:buClr>
              <a:buSzPct val="75000"/>
              <a:buFont typeface="Wingdings" pitchFamily="2" charset="2"/>
              <a:buNone/>
            </a:pPr>
            <a:r>
              <a:rPr lang="en-US" sz="1600" b="1">
                <a:latin typeface="Arial Narrow" pitchFamily="34" charset="0"/>
              </a:rPr>
              <a:t>Degrees Offered</a:t>
            </a:r>
          </a:p>
        </p:txBody>
      </p:sp>
      <p:sp>
        <p:nvSpPr>
          <p:cNvPr id="4105" name="Rectangle 11"/>
          <p:cNvSpPr>
            <a:spLocks noChangeArrowheads="1"/>
          </p:cNvSpPr>
          <p:nvPr/>
        </p:nvSpPr>
        <p:spPr bwMode="auto">
          <a:xfrm>
            <a:off x="3811588" y="3236913"/>
            <a:ext cx="1597025" cy="844550"/>
          </a:xfrm>
          <a:prstGeom prst="rect">
            <a:avLst/>
          </a:prstGeom>
          <a:no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endParaRPr lang="en-US" sz="1400">
              <a:latin typeface="Arial Narrow" pitchFamily="34" charset="0"/>
            </a:endParaRPr>
          </a:p>
        </p:txBody>
      </p:sp>
      <p:sp>
        <p:nvSpPr>
          <p:cNvPr id="4106" name="Rectangle 12"/>
          <p:cNvSpPr>
            <a:spLocks noChangeArrowheads="1"/>
          </p:cNvSpPr>
          <p:nvPr/>
        </p:nvSpPr>
        <p:spPr bwMode="auto">
          <a:xfrm>
            <a:off x="2209800" y="3236913"/>
            <a:ext cx="1601788" cy="844550"/>
          </a:xfrm>
          <a:prstGeom prst="rect">
            <a:avLst/>
          </a:prstGeom>
          <a:no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endParaRPr lang="en-US" sz="1400">
              <a:latin typeface="Arial Narrow" pitchFamily="34" charset="0"/>
            </a:endParaRPr>
          </a:p>
        </p:txBody>
      </p:sp>
      <p:sp>
        <p:nvSpPr>
          <p:cNvPr id="4107" name="Rectangle 13"/>
          <p:cNvSpPr>
            <a:spLocks noChangeArrowheads="1"/>
          </p:cNvSpPr>
          <p:nvPr/>
        </p:nvSpPr>
        <p:spPr bwMode="auto">
          <a:xfrm>
            <a:off x="609600" y="3236913"/>
            <a:ext cx="1600200" cy="844550"/>
          </a:xfrm>
          <a:prstGeom prst="rect">
            <a:avLst/>
          </a:prstGeom>
          <a:solidFill>
            <a:schemeClr val="accent2">
              <a:alpha val="50195"/>
            </a:schemeClr>
          </a:solid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r>
              <a:rPr lang="en-US" sz="1600" b="1">
                <a:latin typeface="Arial Narrow" pitchFamily="34" charset="0"/>
              </a:rPr>
              <a:t>Required Entrance Exam(s)</a:t>
            </a:r>
          </a:p>
        </p:txBody>
      </p:sp>
      <p:sp>
        <p:nvSpPr>
          <p:cNvPr id="4108" name="Rectangle 14"/>
          <p:cNvSpPr>
            <a:spLocks noChangeArrowheads="1"/>
          </p:cNvSpPr>
          <p:nvPr/>
        </p:nvSpPr>
        <p:spPr bwMode="auto">
          <a:xfrm>
            <a:off x="3811588" y="2565400"/>
            <a:ext cx="1597025" cy="671513"/>
          </a:xfrm>
          <a:prstGeom prst="rect">
            <a:avLst/>
          </a:prstGeom>
          <a:no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endParaRPr lang="en-US" sz="1400">
              <a:latin typeface="Arial Narrow" pitchFamily="34" charset="0"/>
            </a:endParaRPr>
          </a:p>
        </p:txBody>
      </p:sp>
      <p:sp>
        <p:nvSpPr>
          <p:cNvPr id="4109" name="Rectangle 15"/>
          <p:cNvSpPr>
            <a:spLocks noChangeArrowheads="1"/>
          </p:cNvSpPr>
          <p:nvPr/>
        </p:nvSpPr>
        <p:spPr bwMode="auto">
          <a:xfrm>
            <a:off x="2209800" y="2565400"/>
            <a:ext cx="1601788" cy="671513"/>
          </a:xfrm>
          <a:prstGeom prst="rect">
            <a:avLst/>
          </a:prstGeom>
          <a:no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endParaRPr lang="en-US" sz="1400">
              <a:latin typeface="Arial Narrow" pitchFamily="34" charset="0"/>
            </a:endParaRPr>
          </a:p>
        </p:txBody>
      </p:sp>
      <p:sp>
        <p:nvSpPr>
          <p:cNvPr id="4110" name="Rectangle 16"/>
          <p:cNvSpPr>
            <a:spLocks noChangeArrowheads="1"/>
          </p:cNvSpPr>
          <p:nvPr/>
        </p:nvSpPr>
        <p:spPr bwMode="auto">
          <a:xfrm>
            <a:off x="609600" y="2565400"/>
            <a:ext cx="1600200" cy="671513"/>
          </a:xfrm>
          <a:prstGeom prst="rect">
            <a:avLst/>
          </a:prstGeom>
          <a:solidFill>
            <a:schemeClr val="accent2">
              <a:alpha val="50195"/>
            </a:schemeClr>
          </a:solid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r>
              <a:rPr lang="en-US" sz="1600" b="1">
                <a:latin typeface="Arial Narrow" pitchFamily="34" charset="0"/>
              </a:rPr>
              <a:t>Number of Campuses</a:t>
            </a:r>
          </a:p>
        </p:txBody>
      </p:sp>
      <p:grpSp>
        <p:nvGrpSpPr>
          <p:cNvPr id="2" name="Group 17"/>
          <p:cNvGrpSpPr>
            <a:grpSpLocks/>
          </p:cNvGrpSpPr>
          <p:nvPr/>
        </p:nvGrpSpPr>
        <p:grpSpPr bwMode="auto">
          <a:xfrm>
            <a:off x="7010400" y="1600200"/>
            <a:ext cx="1600200" cy="4395788"/>
            <a:chOff x="4416" y="1030"/>
            <a:chExt cx="1008" cy="2769"/>
          </a:xfrm>
        </p:grpSpPr>
        <p:sp>
          <p:nvSpPr>
            <p:cNvPr id="4167" name="Rectangle 18"/>
            <p:cNvSpPr>
              <a:spLocks noChangeArrowheads="1"/>
            </p:cNvSpPr>
            <p:nvPr/>
          </p:nvSpPr>
          <p:spPr bwMode="auto">
            <a:xfrm>
              <a:off x="4416" y="3180"/>
              <a:ext cx="1008" cy="619"/>
            </a:xfrm>
            <a:prstGeom prst="rect">
              <a:avLst/>
            </a:prstGeom>
            <a:no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r>
                <a:rPr lang="en-US" sz="1400">
                  <a:latin typeface="Arial Narrow" pitchFamily="34" charset="0"/>
                </a:rPr>
                <a:t>Average </a:t>
              </a:r>
            </a:p>
            <a:p>
              <a:pPr algn="ctr">
                <a:spcBef>
                  <a:spcPct val="20000"/>
                </a:spcBef>
                <a:buClr>
                  <a:schemeClr val="bg2"/>
                </a:buClr>
                <a:buSzPct val="75000"/>
                <a:buFont typeface="Wingdings" pitchFamily="2" charset="2"/>
                <a:buNone/>
              </a:pPr>
              <a:r>
                <a:rPr lang="en-US" sz="1400">
                  <a:latin typeface="Arial Narrow" pitchFamily="34" charset="0"/>
                </a:rPr>
                <a:t>$22,750 per year</a:t>
              </a:r>
            </a:p>
          </p:txBody>
        </p:sp>
        <p:sp>
          <p:nvSpPr>
            <p:cNvPr id="4168" name="Rectangle 19"/>
            <p:cNvSpPr>
              <a:spLocks noChangeArrowheads="1"/>
            </p:cNvSpPr>
            <p:nvPr/>
          </p:nvSpPr>
          <p:spPr bwMode="auto">
            <a:xfrm>
              <a:off x="4416" y="2571"/>
              <a:ext cx="1008" cy="609"/>
            </a:xfrm>
            <a:prstGeom prst="rect">
              <a:avLst/>
            </a:prstGeom>
            <a:no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r>
                <a:rPr lang="en-US" sz="1400">
                  <a:latin typeface="Arial Narrow" pitchFamily="34" charset="0"/>
                </a:rPr>
                <a:t>Associates, Bachelors, Masters, Doctoral, and Professional Degrees</a:t>
              </a:r>
            </a:p>
          </p:txBody>
        </p:sp>
        <p:sp>
          <p:nvSpPr>
            <p:cNvPr id="4169" name="Rectangle 20"/>
            <p:cNvSpPr>
              <a:spLocks noChangeArrowheads="1"/>
            </p:cNvSpPr>
            <p:nvPr/>
          </p:nvSpPr>
          <p:spPr bwMode="auto">
            <a:xfrm>
              <a:off x="4416" y="2039"/>
              <a:ext cx="1008" cy="532"/>
            </a:xfrm>
            <a:prstGeom prst="rect">
              <a:avLst/>
            </a:prstGeom>
            <a:no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r>
                <a:rPr lang="en-US" sz="1400">
                  <a:latin typeface="Arial Narrow" pitchFamily="34" charset="0"/>
                </a:rPr>
                <a:t>Varies: (Check with College or University of your choice)</a:t>
              </a:r>
            </a:p>
          </p:txBody>
        </p:sp>
        <p:sp>
          <p:nvSpPr>
            <p:cNvPr id="4170" name="Rectangle 21"/>
            <p:cNvSpPr>
              <a:spLocks noChangeArrowheads="1"/>
            </p:cNvSpPr>
            <p:nvPr/>
          </p:nvSpPr>
          <p:spPr bwMode="auto">
            <a:xfrm>
              <a:off x="4416" y="1616"/>
              <a:ext cx="1008" cy="423"/>
            </a:xfrm>
            <a:prstGeom prst="rect">
              <a:avLst/>
            </a:prstGeom>
            <a:no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r>
                <a:rPr lang="en-US" sz="1400">
                  <a:latin typeface="Arial Narrow" pitchFamily="34" charset="0"/>
                </a:rPr>
                <a:t>More than 75</a:t>
              </a:r>
            </a:p>
          </p:txBody>
        </p:sp>
        <p:sp>
          <p:nvSpPr>
            <p:cNvPr id="4171" name="Rectangle 22"/>
            <p:cNvSpPr>
              <a:spLocks noChangeArrowheads="1"/>
            </p:cNvSpPr>
            <p:nvPr/>
          </p:nvSpPr>
          <p:spPr bwMode="auto">
            <a:xfrm>
              <a:off x="4416" y="1030"/>
              <a:ext cx="1008" cy="624"/>
            </a:xfrm>
            <a:prstGeom prst="rect">
              <a:avLst/>
            </a:prstGeom>
            <a:solidFill>
              <a:schemeClr val="accent1">
                <a:alpha val="50195"/>
              </a:schemeClr>
            </a:solid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r>
                <a:rPr lang="en-US" sz="1400" b="1" dirty="0">
                  <a:latin typeface="Arial Narrow" pitchFamily="34" charset="0"/>
                </a:rPr>
                <a:t>Independent Colleges and Universities </a:t>
              </a:r>
            </a:p>
            <a:p>
              <a:pPr algn="ctr">
                <a:spcBef>
                  <a:spcPct val="20000"/>
                </a:spcBef>
                <a:buClr>
                  <a:schemeClr val="bg2"/>
                </a:buClr>
                <a:buSzPct val="75000"/>
                <a:buFont typeface="Wingdings" pitchFamily="2" charset="2"/>
                <a:buNone/>
              </a:pPr>
              <a:endParaRPr lang="en-US" sz="1400" b="1" dirty="0">
                <a:latin typeface="Arial Narrow" pitchFamily="34" charset="0"/>
              </a:endParaRPr>
            </a:p>
            <a:p>
              <a:pPr algn="ctr">
                <a:spcBef>
                  <a:spcPct val="20000"/>
                </a:spcBef>
                <a:buClr>
                  <a:schemeClr val="bg2"/>
                </a:buClr>
                <a:buSzPct val="75000"/>
                <a:buFont typeface="Wingdings" pitchFamily="2" charset="2"/>
                <a:buNone/>
              </a:pPr>
              <a:r>
                <a:rPr lang="en-US" sz="1200" b="1" dirty="0">
                  <a:latin typeface="Arial Narrow" pitchFamily="34" charset="0"/>
                </a:rPr>
                <a:t>www.aiccu.edu</a:t>
              </a:r>
            </a:p>
          </p:txBody>
        </p:sp>
      </p:grpSp>
      <p:grpSp>
        <p:nvGrpSpPr>
          <p:cNvPr id="3" name="Group 23"/>
          <p:cNvGrpSpPr>
            <a:grpSpLocks/>
          </p:cNvGrpSpPr>
          <p:nvPr/>
        </p:nvGrpSpPr>
        <p:grpSpPr bwMode="auto">
          <a:xfrm>
            <a:off x="5410200" y="1600200"/>
            <a:ext cx="1603375" cy="4376738"/>
            <a:chOff x="3407" y="1030"/>
            <a:chExt cx="1010" cy="2757"/>
          </a:xfrm>
        </p:grpSpPr>
        <p:sp>
          <p:nvSpPr>
            <p:cNvPr id="4162" name="Rectangle 24"/>
            <p:cNvSpPr>
              <a:spLocks noChangeArrowheads="1"/>
            </p:cNvSpPr>
            <p:nvPr/>
          </p:nvSpPr>
          <p:spPr bwMode="auto">
            <a:xfrm>
              <a:off x="3408" y="3168"/>
              <a:ext cx="1009" cy="619"/>
            </a:xfrm>
            <a:prstGeom prst="rect">
              <a:avLst/>
            </a:prstGeom>
            <a:no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r>
                <a:rPr lang="en-US" sz="1400" dirty="0">
                  <a:latin typeface="Arial Narrow" pitchFamily="34" charset="0"/>
                </a:rPr>
                <a:t>Approximately </a:t>
              </a:r>
            </a:p>
            <a:p>
              <a:pPr algn="ctr">
                <a:spcBef>
                  <a:spcPct val="20000"/>
                </a:spcBef>
                <a:buClr>
                  <a:schemeClr val="bg2"/>
                </a:buClr>
                <a:buSzPct val="75000"/>
                <a:buFont typeface="Wingdings" pitchFamily="2" charset="2"/>
                <a:buNone/>
              </a:pPr>
              <a:r>
                <a:rPr lang="en-US" sz="1400" dirty="0">
                  <a:latin typeface="Arial Narrow" pitchFamily="34" charset="0"/>
                </a:rPr>
                <a:t>$ </a:t>
              </a:r>
              <a:r>
                <a:rPr lang="en-US" sz="1400" dirty="0" smtClean="0">
                  <a:latin typeface="Arial Narrow" pitchFamily="34" charset="0"/>
                </a:rPr>
                <a:t>11,233 </a:t>
              </a:r>
              <a:r>
                <a:rPr lang="en-US" sz="1400" dirty="0">
                  <a:latin typeface="Arial Narrow" pitchFamily="34" charset="0"/>
                </a:rPr>
                <a:t>per year</a:t>
              </a:r>
            </a:p>
          </p:txBody>
        </p:sp>
        <p:sp>
          <p:nvSpPr>
            <p:cNvPr id="4163" name="Rectangle 25"/>
            <p:cNvSpPr>
              <a:spLocks noChangeArrowheads="1"/>
            </p:cNvSpPr>
            <p:nvPr/>
          </p:nvSpPr>
          <p:spPr bwMode="auto">
            <a:xfrm>
              <a:off x="3407" y="2571"/>
              <a:ext cx="1009" cy="609"/>
            </a:xfrm>
            <a:prstGeom prst="rect">
              <a:avLst/>
            </a:prstGeom>
            <a:no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r>
                <a:rPr lang="en-US" sz="1400">
                  <a:latin typeface="Arial Narrow" pitchFamily="34" charset="0"/>
                </a:rPr>
                <a:t>Bachelors, Masters, Doctoral and, Professional Degrees</a:t>
              </a:r>
            </a:p>
          </p:txBody>
        </p:sp>
        <p:sp>
          <p:nvSpPr>
            <p:cNvPr id="4164" name="Rectangle 26"/>
            <p:cNvSpPr>
              <a:spLocks noChangeArrowheads="1"/>
            </p:cNvSpPr>
            <p:nvPr/>
          </p:nvSpPr>
          <p:spPr bwMode="auto">
            <a:xfrm>
              <a:off x="3407" y="2039"/>
              <a:ext cx="1009" cy="532"/>
            </a:xfrm>
            <a:prstGeom prst="rect">
              <a:avLst/>
            </a:prstGeom>
            <a:no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r>
                <a:rPr lang="en-US" sz="1400">
                  <a:latin typeface="Arial Narrow" pitchFamily="34" charset="0"/>
                </a:rPr>
                <a:t>ACT plus writing or </a:t>
              </a:r>
            </a:p>
            <a:p>
              <a:pPr algn="ctr">
                <a:spcBef>
                  <a:spcPct val="20000"/>
                </a:spcBef>
                <a:buClr>
                  <a:schemeClr val="bg2"/>
                </a:buClr>
                <a:buSzPct val="75000"/>
                <a:buFont typeface="Wingdings" pitchFamily="2" charset="2"/>
                <a:buNone/>
              </a:pPr>
              <a:r>
                <a:rPr lang="en-US" sz="1400">
                  <a:latin typeface="Arial Narrow" pitchFamily="34" charset="0"/>
                </a:rPr>
                <a:t>SAT Reasoning and </a:t>
              </a:r>
            </a:p>
            <a:p>
              <a:pPr algn="ctr">
                <a:spcBef>
                  <a:spcPct val="20000"/>
                </a:spcBef>
                <a:buClr>
                  <a:schemeClr val="bg2"/>
                </a:buClr>
                <a:buSzPct val="75000"/>
                <a:buFont typeface="Wingdings" pitchFamily="2" charset="2"/>
                <a:buNone/>
              </a:pPr>
              <a:r>
                <a:rPr lang="en-US" sz="1400">
                  <a:latin typeface="Arial Narrow" pitchFamily="34" charset="0"/>
                </a:rPr>
                <a:t>two SAT Subject Tests </a:t>
              </a:r>
            </a:p>
          </p:txBody>
        </p:sp>
        <p:sp>
          <p:nvSpPr>
            <p:cNvPr id="4165" name="Rectangle 27"/>
            <p:cNvSpPr>
              <a:spLocks noChangeArrowheads="1"/>
            </p:cNvSpPr>
            <p:nvPr/>
          </p:nvSpPr>
          <p:spPr bwMode="auto">
            <a:xfrm>
              <a:off x="3407" y="1616"/>
              <a:ext cx="1009" cy="423"/>
            </a:xfrm>
            <a:prstGeom prst="rect">
              <a:avLst/>
            </a:prstGeom>
            <a:no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r>
                <a:rPr lang="en-US" sz="1400">
                  <a:latin typeface="Arial Narrow" pitchFamily="34" charset="0"/>
                </a:rPr>
                <a:t>10</a:t>
              </a:r>
            </a:p>
          </p:txBody>
        </p:sp>
        <p:sp>
          <p:nvSpPr>
            <p:cNvPr id="4166" name="Rectangle 28"/>
            <p:cNvSpPr>
              <a:spLocks noChangeArrowheads="1"/>
            </p:cNvSpPr>
            <p:nvPr/>
          </p:nvSpPr>
          <p:spPr bwMode="auto">
            <a:xfrm>
              <a:off x="3407" y="1030"/>
              <a:ext cx="1009" cy="608"/>
            </a:xfrm>
            <a:prstGeom prst="rect">
              <a:avLst/>
            </a:prstGeom>
            <a:solidFill>
              <a:schemeClr val="accent1">
                <a:alpha val="50195"/>
              </a:schemeClr>
            </a:solid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r>
                <a:rPr lang="en-US" sz="1400" b="1" dirty="0">
                  <a:latin typeface="Arial Narrow" pitchFamily="34" charset="0"/>
                </a:rPr>
                <a:t>University of California</a:t>
              </a:r>
            </a:p>
            <a:p>
              <a:pPr algn="ctr">
                <a:spcBef>
                  <a:spcPct val="20000"/>
                </a:spcBef>
                <a:buClr>
                  <a:schemeClr val="bg2"/>
                </a:buClr>
                <a:buSzPct val="75000"/>
                <a:buFont typeface="Wingdings" pitchFamily="2" charset="2"/>
                <a:buNone/>
              </a:pPr>
              <a:r>
                <a:rPr lang="en-US" sz="1400" b="1" dirty="0">
                  <a:latin typeface="Arial Narrow" pitchFamily="34" charset="0"/>
                </a:rPr>
                <a:t>(UC)</a:t>
              </a:r>
            </a:p>
            <a:p>
              <a:pPr algn="ctr">
                <a:spcBef>
                  <a:spcPct val="20000"/>
                </a:spcBef>
                <a:buClr>
                  <a:schemeClr val="bg2"/>
                </a:buClr>
                <a:buSzPct val="75000"/>
                <a:buFont typeface="Wingdings" pitchFamily="2" charset="2"/>
                <a:buNone/>
              </a:pPr>
              <a:r>
                <a:rPr lang="en-US" sz="1200" b="1" dirty="0">
                  <a:latin typeface="Arial Narrow" pitchFamily="34" charset="0"/>
                </a:rPr>
                <a:t>www.ucop.edu</a:t>
              </a:r>
            </a:p>
          </p:txBody>
        </p:sp>
      </p:grpSp>
      <p:sp>
        <p:nvSpPr>
          <p:cNvPr id="4113" name="Rectangle 29"/>
          <p:cNvSpPr>
            <a:spLocks noChangeArrowheads="1"/>
          </p:cNvSpPr>
          <p:nvPr/>
        </p:nvSpPr>
        <p:spPr bwMode="auto">
          <a:xfrm>
            <a:off x="609600" y="1600200"/>
            <a:ext cx="1600200" cy="965200"/>
          </a:xfrm>
          <a:prstGeom prst="rect">
            <a:avLst/>
          </a:prstGeom>
          <a:solidFill>
            <a:schemeClr val="bg2"/>
          </a:solid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endParaRPr lang="en-US" sz="1600" b="1" dirty="0">
              <a:latin typeface="Arial Narrow" pitchFamily="34" charset="0"/>
            </a:endParaRPr>
          </a:p>
          <a:p>
            <a:pPr algn="ctr">
              <a:spcBef>
                <a:spcPct val="20000"/>
              </a:spcBef>
              <a:buClr>
                <a:schemeClr val="bg2"/>
              </a:buClr>
              <a:buSzPct val="75000"/>
              <a:buFont typeface="Wingdings" pitchFamily="2" charset="2"/>
              <a:buNone/>
            </a:pPr>
            <a:r>
              <a:rPr lang="en-US" sz="2000" b="1" dirty="0">
                <a:latin typeface="Arial Narrow" pitchFamily="34" charset="0"/>
              </a:rPr>
              <a:t>System</a:t>
            </a:r>
          </a:p>
        </p:txBody>
      </p:sp>
      <p:sp>
        <p:nvSpPr>
          <p:cNvPr id="4114" name="Line 30"/>
          <p:cNvSpPr>
            <a:spLocks noChangeShapeType="1"/>
          </p:cNvSpPr>
          <p:nvPr/>
        </p:nvSpPr>
        <p:spPr bwMode="auto">
          <a:xfrm>
            <a:off x="609600" y="1600200"/>
            <a:ext cx="8001000" cy="0"/>
          </a:xfrm>
          <a:prstGeom prst="line">
            <a:avLst/>
          </a:prstGeom>
          <a:noFill/>
          <a:ln w="28575" cap="sq">
            <a:solidFill>
              <a:schemeClr val="tx1"/>
            </a:solidFill>
            <a:round/>
            <a:headEnd/>
            <a:tailEnd/>
          </a:ln>
        </p:spPr>
        <p:txBody>
          <a:bodyPr lIns="9144" tIns="91440" rIns="9144" bIns="91440"/>
          <a:lstStyle/>
          <a:p>
            <a:endParaRPr lang="en-US"/>
          </a:p>
        </p:txBody>
      </p:sp>
      <p:sp>
        <p:nvSpPr>
          <p:cNvPr id="4115" name="Line 31"/>
          <p:cNvSpPr>
            <a:spLocks noChangeShapeType="1"/>
          </p:cNvSpPr>
          <p:nvPr/>
        </p:nvSpPr>
        <p:spPr bwMode="auto">
          <a:xfrm>
            <a:off x="609600" y="2565400"/>
            <a:ext cx="8001000" cy="0"/>
          </a:xfrm>
          <a:prstGeom prst="line">
            <a:avLst/>
          </a:prstGeom>
          <a:noFill/>
          <a:ln w="12700">
            <a:solidFill>
              <a:schemeClr val="tx1"/>
            </a:solidFill>
            <a:round/>
            <a:headEnd/>
            <a:tailEnd/>
          </a:ln>
        </p:spPr>
        <p:txBody>
          <a:bodyPr lIns="9144" tIns="91440" rIns="9144" bIns="91440"/>
          <a:lstStyle/>
          <a:p>
            <a:endParaRPr lang="en-US"/>
          </a:p>
        </p:txBody>
      </p:sp>
      <p:sp>
        <p:nvSpPr>
          <p:cNvPr id="4116" name="Line 32"/>
          <p:cNvSpPr>
            <a:spLocks noChangeShapeType="1"/>
          </p:cNvSpPr>
          <p:nvPr/>
        </p:nvSpPr>
        <p:spPr bwMode="auto">
          <a:xfrm>
            <a:off x="609600" y="3236913"/>
            <a:ext cx="8001000" cy="0"/>
          </a:xfrm>
          <a:prstGeom prst="line">
            <a:avLst/>
          </a:prstGeom>
          <a:noFill/>
          <a:ln w="12700">
            <a:solidFill>
              <a:schemeClr val="tx1"/>
            </a:solidFill>
            <a:round/>
            <a:headEnd/>
            <a:tailEnd/>
          </a:ln>
        </p:spPr>
        <p:txBody>
          <a:bodyPr lIns="9144" tIns="91440" rIns="9144" bIns="91440"/>
          <a:lstStyle/>
          <a:p>
            <a:endParaRPr lang="en-US"/>
          </a:p>
        </p:txBody>
      </p:sp>
      <p:sp>
        <p:nvSpPr>
          <p:cNvPr id="4117" name="Line 33"/>
          <p:cNvSpPr>
            <a:spLocks noChangeShapeType="1"/>
          </p:cNvSpPr>
          <p:nvPr/>
        </p:nvSpPr>
        <p:spPr bwMode="auto">
          <a:xfrm>
            <a:off x="609600" y="4081463"/>
            <a:ext cx="8001000" cy="0"/>
          </a:xfrm>
          <a:prstGeom prst="line">
            <a:avLst/>
          </a:prstGeom>
          <a:noFill/>
          <a:ln w="12700">
            <a:solidFill>
              <a:schemeClr val="tx1"/>
            </a:solidFill>
            <a:round/>
            <a:headEnd/>
            <a:tailEnd/>
          </a:ln>
        </p:spPr>
        <p:txBody>
          <a:bodyPr lIns="9144" tIns="91440" rIns="9144" bIns="91440"/>
          <a:lstStyle/>
          <a:p>
            <a:endParaRPr lang="en-US"/>
          </a:p>
        </p:txBody>
      </p:sp>
      <p:sp>
        <p:nvSpPr>
          <p:cNvPr id="4118" name="Line 34"/>
          <p:cNvSpPr>
            <a:spLocks noChangeShapeType="1"/>
          </p:cNvSpPr>
          <p:nvPr/>
        </p:nvSpPr>
        <p:spPr bwMode="auto">
          <a:xfrm>
            <a:off x="609600" y="5048250"/>
            <a:ext cx="8001000" cy="0"/>
          </a:xfrm>
          <a:prstGeom prst="line">
            <a:avLst/>
          </a:prstGeom>
          <a:noFill/>
          <a:ln w="12700">
            <a:solidFill>
              <a:schemeClr val="tx1"/>
            </a:solidFill>
            <a:round/>
            <a:headEnd/>
            <a:tailEnd/>
          </a:ln>
        </p:spPr>
        <p:txBody>
          <a:bodyPr lIns="9144" tIns="91440" rIns="9144" bIns="91440"/>
          <a:lstStyle/>
          <a:p>
            <a:endParaRPr lang="en-US"/>
          </a:p>
        </p:txBody>
      </p:sp>
      <p:sp>
        <p:nvSpPr>
          <p:cNvPr id="4119" name="Line 35"/>
          <p:cNvSpPr>
            <a:spLocks noChangeShapeType="1"/>
          </p:cNvSpPr>
          <p:nvPr/>
        </p:nvSpPr>
        <p:spPr bwMode="auto">
          <a:xfrm>
            <a:off x="609600" y="6030913"/>
            <a:ext cx="8001000" cy="0"/>
          </a:xfrm>
          <a:prstGeom prst="line">
            <a:avLst/>
          </a:prstGeom>
          <a:noFill/>
          <a:ln w="28575" cap="sq">
            <a:solidFill>
              <a:schemeClr val="tx1"/>
            </a:solidFill>
            <a:round/>
            <a:headEnd/>
            <a:tailEnd/>
          </a:ln>
        </p:spPr>
        <p:txBody>
          <a:bodyPr lIns="9144" tIns="91440" rIns="9144" bIns="91440"/>
          <a:lstStyle/>
          <a:p>
            <a:endParaRPr lang="en-US"/>
          </a:p>
        </p:txBody>
      </p:sp>
      <p:sp>
        <p:nvSpPr>
          <p:cNvPr id="4120" name="Line 36"/>
          <p:cNvSpPr>
            <a:spLocks noChangeShapeType="1"/>
          </p:cNvSpPr>
          <p:nvPr/>
        </p:nvSpPr>
        <p:spPr bwMode="auto">
          <a:xfrm>
            <a:off x="609600" y="1676400"/>
            <a:ext cx="0" cy="4430713"/>
          </a:xfrm>
          <a:prstGeom prst="line">
            <a:avLst/>
          </a:prstGeom>
          <a:noFill/>
          <a:ln w="28575" cap="sq">
            <a:solidFill>
              <a:schemeClr val="tx1"/>
            </a:solidFill>
            <a:round/>
            <a:headEnd/>
            <a:tailEnd/>
          </a:ln>
        </p:spPr>
        <p:txBody>
          <a:bodyPr lIns="9144" tIns="91440" rIns="9144" bIns="91440"/>
          <a:lstStyle/>
          <a:p>
            <a:endParaRPr lang="en-US"/>
          </a:p>
        </p:txBody>
      </p:sp>
      <p:sp>
        <p:nvSpPr>
          <p:cNvPr id="4121" name="Line 37"/>
          <p:cNvSpPr>
            <a:spLocks noChangeShapeType="1"/>
          </p:cNvSpPr>
          <p:nvPr/>
        </p:nvSpPr>
        <p:spPr bwMode="auto">
          <a:xfrm>
            <a:off x="2209800" y="1600200"/>
            <a:ext cx="0" cy="4430713"/>
          </a:xfrm>
          <a:prstGeom prst="line">
            <a:avLst/>
          </a:prstGeom>
          <a:noFill/>
          <a:ln w="12700">
            <a:solidFill>
              <a:schemeClr val="tx1"/>
            </a:solidFill>
            <a:round/>
            <a:headEnd/>
            <a:tailEnd/>
          </a:ln>
        </p:spPr>
        <p:txBody>
          <a:bodyPr lIns="9144" tIns="91440" rIns="9144" bIns="91440"/>
          <a:lstStyle/>
          <a:p>
            <a:endParaRPr lang="en-US"/>
          </a:p>
        </p:txBody>
      </p:sp>
      <p:sp>
        <p:nvSpPr>
          <p:cNvPr id="4122" name="Line 38"/>
          <p:cNvSpPr>
            <a:spLocks noChangeShapeType="1"/>
          </p:cNvSpPr>
          <p:nvPr/>
        </p:nvSpPr>
        <p:spPr bwMode="auto">
          <a:xfrm>
            <a:off x="3811588" y="1600200"/>
            <a:ext cx="0" cy="4430713"/>
          </a:xfrm>
          <a:prstGeom prst="line">
            <a:avLst/>
          </a:prstGeom>
          <a:noFill/>
          <a:ln w="12700">
            <a:solidFill>
              <a:schemeClr val="tx1"/>
            </a:solidFill>
            <a:round/>
            <a:headEnd/>
            <a:tailEnd/>
          </a:ln>
        </p:spPr>
        <p:txBody>
          <a:bodyPr lIns="9144" tIns="91440" rIns="9144" bIns="91440"/>
          <a:lstStyle/>
          <a:p>
            <a:endParaRPr lang="en-US"/>
          </a:p>
        </p:txBody>
      </p:sp>
      <p:sp>
        <p:nvSpPr>
          <p:cNvPr id="4123" name="Line 39"/>
          <p:cNvSpPr>
            <a:spLocks noChangeShapeType="1"/>
          </p:cNvSpPr>
          <p:nvPr/>
        </p:nvSpPr>
        <p:spPr bwMode="auto">
          <a:xfrm>
            <a:off x="5408613" y="1600200"/>
            <a:ext cx="0" cy="4430713"/>
          </a:xfrm>
          <a:prstGeom prst="line">
            <a:avLst/>
          </a:prstGeom>
          <a:noFill/>
          <a:ln w="12700">
            <a:solidFill>
              <a:schemeClr val="tx1"/>
            </a:solidFill>
            <a:round/>
            <a:headEnd/>
            <a:tailEnd/>
          </a:ln>
        </p:spPr>
        <p:txBody>
          <a:bodyPr lIns="9144" tIns="91440" rIns="9144" bIns="91440"/>
          <a:lstStyle/>
          <a:p>
            <a:endParaRPr lang="en-US"/>
          </a:p>
        </p:txBody>
      </p:sp>
      <p:sp>
        <p:nvSpPr>
          <p:cNvPr id="4124" name="Line 40"/>
          <p:cNvSpPr>
            <a:spLocks noChangeShapeType="1"/>
          </p:cNvSpPr>
          <p:nvPr/>
        </p:nvSpPr>
        <p:spPr bwMode="auto">
          <a:xfrm>
            <a:off x="7010400" y="1600200"/>
            <a:ext cx="0" cy="4430713"/>
          </a:xfrm>
          <a:prstGeom prst="line">
            <a:avLst/>
          </a:prstGeom>
          <a:noFill/>
          <a:ln w="12700">
            <a:solidFill>
              <a:schemeClr val="tx1"/>
            </a:solidFill>
            <a:round/>
            <a:headEnd/>
            <a:tailEnd/>
          </a:ln>
        </p:spPr>
        <p:txBody>
          <a:bodyPr lIns="9144" tIns="91440" rIns="9144" bIns="91440"/>
          <a:lstStyle/>
          <a:p>
            <a:endParaRPr lang="en-US"/>
          </a:p>
        </p:txBody>
      </p:sp>
      <p:sp>
        <p:nvSpPr>
          <p:cNvPr id="4125" name="Line 41"/>
          <p:cNvSpPr>
            <a:spLocks noChangeShapeType="1"/>
          </p:cNvSpPr>
          <p:nvPr/>
        </p:nvSpPr>
        <p:spPr bwMode="auto">
          <a:xfrm>
            <a:off x="8610600" y="1676400"/>
            <a:ext cx="0" cy="4430713"/>
          </a:xfrm>
          <a:prstGeom prst="line">
            <a:avLst/>
          </a:prstGeom>
          <a:noFill/>
          <a:ln w="28575" cap="sq">
            <a:solidFill>
              <a:schemeClr val="tx1"/>
            </a:solidFill>
            <a:round/>
            <a:headEnd/>
            <a:tailEnd/>
          </a:ln>
        </p:spPr>
        <p:txBody>
          <a:bodyPr lIns="9144" tIns="91440" rIns="9144" bIns="91440"/>
          <a:lstStyle/>
          <a:p>
            <a:endParaRPr lang="en-US"/>
          </a:p>
        </p:txBody>
      </p:sp>
      <p:grpSp>
        <p:nvGrpSpPr>
          <p:cNvPr id="4" name="Group 42"/>
          <p:cNvGrpSpPr>
            <a:grpSpLocks/>
          </p:cNvGrpSpPr>
          <p:nvPr/>
        </p:nvGrpSpPr>
        <p:grpSpPr bwMode="auto">
          <a:xfrm>
            <a:off x="2209800" y="1620838"/>
            <a:ext cx="1600200" cy="4479925"/>
            <a:chOff x="1440" y="1008"/>
            <a:chExt cx="960" cy="2822"/>
          </a:xfrm>
        </p:grpSpPr>
        <p:sp>
          <p:nvSpPr>
            <p:cNvPr id="4157" name="Rectangle 43"/>
            <p:cNvSpPr>
              <a:spLocks noChangeArrowheads="1"/>
            </p:cNvSpPr>
            <p:nvPr/>
          </p:nvSpPr>
          <p:spPr bwMode="auto">
            <a:xfrm>
              <a:off x="1440" y="3190"/>
              <a:ext cx="960" cy="640"/>
            </a:xfrm>
            <a:prstGeom prst="rect">
              <a:avLst/>
            </a:prstGeom>
            <a:noFill/>
            <a:ln w="9525">
              <a:noFill/>
              <a:miter lim="800000"/>
              <a:headEnd/>
              <a:tailEnd/>
            </a:ln>
          </p:spPr>
          <p:txBody>
            <a:bodyPr lIns="9144" tIns="9144" rIns="9144" bIns="9144"/>
            <a:lstStyle/>
            <a:p>
              <a:pPr algn="ctr">
                <a:spcBef>
                  <a:spcPct val="20000"/>
                </a:spcBef>
                <a:buClr>
                  <a:schemeClr val="bg2"/>
                </a:buClr>
                <a:buSzPct val="75000"/>
                <a:buFont typeface="Wingdings" pitchFamily="2" charset="2"/>
                <a:buNone/>
              </a:pPr>
              <a:endParaRPr lang="en-US" sz="1400" dirty="0">
                <a:latin typeface="Arial Narrow" pitchFamily="34" charset="0"/>
              </a:endParaRPr>
            </a:p>
            <a:p>
              <a:pPr algn="ctr">
                <a:spcBef>
                  <a:spcPct val="20000"/>
                </a:spcBef>
                <a:buClr>
                  <a:schemeClr val="bg2"/>
                </a:buClr>
                <a:buSzPct val="75000"/>
                <a:buFont typeface="Wingdings" pitchFamily="2" charset="2"/>
                <a:buNone/>
              </a:pPr>
              <a:r>
                <a:rPr lang="en-US" sz="1400" dirty="0">
                  <a:latin typeface="Arial Narrow" pitchFamily="34" charset="0"/>
                </a:rPr>
                <a:t>$</a:t>
              </a:r>
              <a:r>
                <a:rPr lang="en-US" sz="1400" dirty="0" smtClean="0">
                  <a:latin typeface="Arial Narrow" pitchFamily="34" charset="0"/>
                </a:rPr>
                <a:t>26 </a:t>
              </a:r>
              <a:r>
                <a:rPr lang="en-US" sz="1400" dirty="0">
                  <a:latin typeface="Arial Narrow" pitchFamily="34" charset="0"/>
                </a:rPr>
                <a:t>per unit</a:t>
              </a:r>
            </a:p>
            <a:p>
              <a:pPr algn="ctr">
                <a:spcBef>
                  <a:spcPct val="20000"/>
                </a:spcBef>
                <a:buClr>
                  <a:schemeClr val="bg2"/>
                </a:buClr>
                <a:buSzPct val="75000"/>
                <a:buFont typeface="Wingdings" pitchFamily="2" charset="2"/>
                <a:buNone/>
              </a:pPr>
              <a:endParaRPr lang="en-US" sz="1400" dirty="0">
                <a:latin typeface="Arial Narrow" pitchFamily="34" charset="0"/>
              </a:endParaRPr>
            </a:p>
          </p:txBody>
        </p:sp>
        <p:sp>
          <p:nvSpPr>
            <p:cNvPr id="4158" name="Rectangle 44"/>
            <p:cNvSpPr>
              <a:spLocks noChangeArrowheads="1"/>
            </p:cNvSpPr>
            <p:nvPr/>
          </p:nvSpPr>
          <p:spPr bwMode="auto">
            <a:xfrm>
              <a:off x="1440" y="2584"/>
              <a:ext cx="960" cy="606"/>
            </a:xfrm>
            <a:prstGeom prst="rect">
              <a:avLst/>
            </a:prstGeom>
            <a:noFill/>
            <a:ln w="9525">
              <a:noFill/>
              <a:miter lim="800000"/>
              <a:headEnd/>
              <a:tailEnd/>
            </a:ln>
          </p:spPr>
          <p:txBody>
            <a:bodyPr lIns="9144" tIns="9144" rIns="9144" bIns="9144"/>
            <a:lstStyle/>
            <a:p>
              <a:pPr algn="ctr">
                <a:spcBef>
                  <a:spcPct val="20000"/>
                </a:spcBef>
                <a:buClr>
                  <a:schemeClr val="bg2"/>
                </a:buClr>
                <a:buSzPct val="75000"/>
                <a:buFont typeface="Wingdings" pitchFamily="2" charset="2"/>
                <a:buNone/>
              </a:pPr>
              <a:endParaRPr lang="en-US" sz="1400">
                <a:latin typeface="Arial Narrow" pitchFamily="34" charset="0"/>
              </a:endParaRPr>
            </a:p>
            <a:p>
              <a:pPr algn="ctr">
                <a:spcBef>
                  <a:spcPct val="20000"/>
                </a:spcBef>
                <a:buClr>
                  <a:schemeClr val="bg2"/>
                </a:buClr>
                <a:buSzPct val="75000"/>
                <a:buFont typeface="Wingdings" pitchFamily="2" charset="2"/>
                <a:buNone/>
              </a:pPr>
              <a:r>
                <a:rPr lang="en-US" sz="1400">
                  <a:latin typeface="Arial Narrow" pitchFamily="34" charset="0"/>
                </a:rPr>
                <a:t>Associate degrees and vocational certificates</a:t>
              </a:r>
            </a:p>
          </p:txBody>
        </p:sp>
        <p:sp>
          <p:nvSpPr>
            <p:cNvPr id="4159" name="Rectangle 45"/>
            <p:cNvSpPr>
              <a:spLocks noChangeArrowheads="1"/>
            </p:cNvSpPr>
            <p:nvPr/>
          </p:nvSpPr>
          <p:spPr bwMode="auto">
            <a:xfrm>
              <a:off x="1440" y="2033"/>
              <a:ext cx="960" cy="551"/>
            </a:xfrm>
            <a:prstGeom prst="rect">
              <a:avLst/>
            </a:prstGeom>
            <a:noFill/>
            <a:ln w="9525">
              <a:noFill/>
              <a:miter lim="800000"/>
              <a:headEnd/>
              <a:tailEnd/>
            </a:ln>
          </p:spPr>
          <p:txBody>
            <a:bodyPr lIns="9144" tIns="9144" rIns="9144" bIns="9144"/>
            <a:lstStyle/>
            <a:p>
              <a:pPr algn="ctr">
                <a:spcBef>
                  <a:spcPct val="20000"/>
                </a:spcBef>
                <a:buClr>
                  <a:schemeClr val="bg2"/>
                </a:buClr>
                <a:buSzPct val="75000"/>
                <a:buFont typeface="Wingdings" pitchFamily="2" charset="2"/>
                <a:buNone/>
              </a:pPr>
              <a:r>
                <a:rPr lang="en-US" sz="1400">
                  <a:latin typeface="Arial Narrow" pitchFamily="34" charset="0"/>
                </a:rPr>
                <a:t>English and math Placement test prior to enrolling</a:t>
              </a:r>
            </a:p>
          </p:txBody>
        </p:sp>
        <p:sp>
          <p:nvSpPr>
            <p:cNvPr id="4160" name="Rectangle 46"/>
            <p:cNvSpPr>
              <a:spLocks noChangeArrowheads="1"/>
            </p:cNvSpPr>
            <p:nvPr/>
          </p:nvSpPr>
          <p:spPr bwMode="auto">
            <a:xfrm>
              <a:off x="1440" y="1624"/>
              <a:ext cx="960" cy="409"/>
            </a:xfrm>
            <a:prstGeom prst="rect">
              <a:avLst/>
            </a:prstGeom>
            <a:noFill/>
            <a:ln w="9525">
              <a:noFill/>
              <a:miter lim="800000"/>
              <a:headEnd/>
              <a:tailEnd/>
            </a:ln>
          </p:spPr>
          <p:txBody>
            <a:bodyPr lIns="9144" tIns="9144" rIns="9144" bIns="9144"/>
            <a:lstStyle/>
            <a:p>
              <a:pPr algn="ctr">
                <a:spcBef>
                  <a:spcPct val="20000"/>
                </a:spcBef>
                <a:buClr>
                  <a:schemeClr val="bg2"/>
                </a:buClr>
                <a:buSzPct val="75000"/>
                <a:buFont typeface="Wingdings" pitchFamily="2" charset="2"/>
                <a:buNone/>
              </a:pPr>
              <a:endParaRPr lang="en-US" sz="400">
                <a:latin typeface="Arial Narrow" pitchFamily="34" charset="0"/>
              </a:endParaRPr>
            </a:p>
            <a:p>
              <a:pPr algn="ctr">
                <a:spcBef>
                  <a:spcPct val="20000"/>
                </a:spcBef>
                <a:buClr>
                  <a:schemeClr val="bg2"/>
                </a:buClr>
                <a:buSzPct val="75000"/>
                <a:buFont typeface="Wingdings" pitchFamily="2" charset="2"/>
                <a:buNone/>
              </a:pPr>
              <a:r>
                <a:rPr lang="en-US" sz="1400">
                  <a:latin typeface="Arial Narrow" pitchFamily="34" charset="0"/>
                </a:rPr>
                <a:t>110</a:t>
              </a:r>
            </a:p>
          </p:txBody>
        </p:sp>
        <p:sp>
          <p:nvSpPr>
            <p:cNvPr id="4161" name="Rectangle 47"/>
            <p:cNvSpPr>
              <a:spLocks noChangeArrowheads="1"/>
            </p:cNvSpPr>
            <p:nvPr/>
          </p:nvSpPr>
          <p:spPr bwMode="auto">
            <a:xfrm>
              <a:off x="1440" y="1008"/>
              <a:ext cx="960" cy="616"/>
            </a:xfrm>
            <a:prstGeom prst="rect">
              <a:avLst/>
            </a:prstGeom>
            <a:solidFill>
              <a:schemeClr val="accent1">
                <a:alpha val="50195"/>
              </a:schemeClr>
            </a:solidFill>
            <a:ln w="9525">
              <a:noFill/>
              <a:miter lim="800000"/>
              <a:headEnd/>
              <a:tailEnd/>
            </a:ln>
          </p:spPr>
          <p:txBody>
            <a:bodyPr lIns="9144" tIns="9144" rIns="9144" bIns="9144"/>
            <a:lstStyle/>
            <a:p>
              <a:pPr algn="ctr">
                <a:spcBef>
                  <a:spcPct val="20000"/>
                </a:spcBef>
                <a:buClr>
                  <a:schemeClr val="bg2"/>
                </a:buClr>
                <a:buSzPct val="75000"/>
                <a:buFont typeface="Wingdings" pitchFamily="2" charset="2"/>
                <a:buNone/>
              </a:pPr>
              <a:r>
                <a:rPr lang="en-US" sz="1400" b="1">
                  <a:latin typeface="Arial Narrow" pitchFamily="34" charset="0"/>
                </a:rPr>
                <a:t>California Community Colleges</a:t>
              </a:r>
            </a:p>
            <a:p>
              <a:pPr algn="ctr">
                <a:spcBef>
                  <a:spcPct val="20000"/>
                </a:spcBef>
                <a:buClr>
                  <a:schemeClr val="bg2"/>
                </a:buClr>
                <a:buSzPct val="75000"/>
                <a:buFont typeface="Wingdings" pitchFamily="2" charset="2"/>
                <a:buNone/>
              </a:pPr>
              <a:r>
                <a:rPr lang="en-US" sz="1400" b="1">
                  <a:latin typeface="Arial Narrow" pitchFamily="34" charset="0"/>
                </a:rPr>
                <a:t>(CCC)</a:t>
              </a:r>
            </a:p>
            <a:p>
              <a:pPr algn="ctr">
                <a:spcBef>
                  <a:spcPct val="20000"/>
                </a:spcBef>
                <a:buClr>
                  <a:schemeClr val="bg2"/>
                </a:buClr>
                <a:buSzPct val="75000"/>
                <a:buFont typeface="Wingdings" pitchFamily="2" charset="2"/>
                <a:buNone/>
              </a:pPr>
              <a:r>
                <a:rPr lang="en-US" sz="1200" b="1">
                  <a:latin typeface="Arial Narrow" pitchFamily="34" charset="0"/>
                </a:rPr>
                <a:t>www.ccco.edu</a:t>
              </a:r>
            </a:p>
          </p:txBody>
        </p:sp>
      </p:grpSp>
      <p:sp>
        <p:nvSpPr>
          <p:cNvPr id="4127" name="Line 48"/>
          <p:cNvSpPr>
            <a:spLocks noChangeShapeType="1"/>
          </p:cNvSpPr>
          <p:nvPr/>
        </p:nvSpPr>
        <p:spPr bwMode="auto">
          <a:xfrm>
            <a:off x="2286000" y="1600200"/>
            <a:ext cx="1524000" cy="0"/>
          </a:xfrm>
          <a:prstGeom prst="line">
            <a:avLst/>
          </a:prstGeom>
          <a:noFill/>
          <a:ln w="28575" cap="rnd">
            <a:noFill/>
            <a:round/>
            <a:headEnd/>
            <a:tailEnd/>
          </a:ln>
        </p:spPr>
        <p:txBody>
          <a:bodyPr lIns="9144" tIns="9144" rIns="9144" bIns="9144"/>
          <a:lstStyle/>
          <a:p>
            <a:endParaRPr lang="en-US"/>
          </a:p>
        </p:txBody>
      </p:sp>
      <p:sp>
        <p:nvSpPr>
          <p:cNvPr id="4128" name="Line 49"/>
          <p:cNvSpPr>
            <a:spLocks noChangeShapeType="1"/>
          </p:cNvSpPr>
          <p:nvPr/>
        </p:nvSpPr>
        <p:spPr bwMode="auto">
          <a:xfrm>
            <a:off x="2286000" y="6080125"/>
            <a:ext cx="1524000" cy="0"/>
          </a:xfrm>
          <a:prstGeom prst="line">
            <a:avLst/>
          </a:prstGeom>
          <a:noFill/>
          <a:ln w="28575" cap="rnd">
            <a:noFill/>
            <a:round/>
            <a:headEnd/>
            <a:tailEnd/>
          </a:ln>
        </p:spPr>
        <p:txBody>
          <a:bodyPr lIns="9144" tIns="9144" rIns="9144" bIns="9144"/>
          <a:lstStyle/>
          <a:p>
            <a:endParaRPr lang="en-US"/>
          </a:p>
        </p:txBody>
      </p:sp>
      <p:sp>
        <p:nvSpPr>
          <p:cNvPr id="4129" name="Line 50"/>
          <p:cNvSpPr>
            <a:spLocks noChangeShapeType="1"/>
          </p:cNvSpPr>
          <p:nvPr/>
        </p:nvSpPr>
        <p:spPr bwMode="auto">
          <a:xfrm>
            <a:off x="2286000" y="1600200"/>
            <a:ext cx="0" cy="977900"/>
          </a:xfrm>
          <a:prstGeom prst="line">
            <a:avLst/>
          </a:prstGeom>
          <a:noFill/>
          <a:ln w="12700" cap="rnd">
            <a:noFill/>
            <a:round/>
            <a:headEnd/>
            <a:tailEnd/>
          </a:ln>
        </p:spPr>
        <p:txBody>
          <a:bodyPr lIns="9144" tIns="9144" rIns="9144" bIns="9144"/>
          <a:lstStyle/>
          <a:p>
            <a:endParaRPr lang="en-US"/>
          </a:p>
        </p:txBody>
      </p:sp>
      <p:sp>
        <p:nvSpPr>
          <p:cNvPr id="4130" name="Line 51"/>
          <p:cNvSpPr>
            <a:spLocks noChangeShapeType="1"/>
          </p:cNvSpPr>
          <p:nvPr/>
        </p:nvSpPr>
        <p:spPr bwMode="auto">
          <a:xfrm>
            <a:off x="3810000" y="1600200"/>
            <a:ext cx="0" cy="977900"/>
          </a:xfrm>
          <a:prstGeom prst="line">
            <a:avLst/>
          </a:prstGeom>
          <a:noFill/>
          <a:ln w="12700" cap="rnd">
            <a:noFill/>
            <a:round/>
            <a:headEnd/>
            <a:tailEnd/>
          </a:ln>
        </p:spPr>
        <p:txBody>
          <a:bodyPr lIns="9144" tIns="9144" rIns="9144" bIns="9144"/>
          <a:lstStyle/>
          <a:p>
            <a:endParaRPr lang="en-US"/>
          </a:p>
        </p:txBody>
      </p:sp>
      <p:sp>
        <p:nvSpPr>
          <p:cNvPr id="4131" name="Line 52"/>
          <p:cNvSpPr>
            <a:spLocks noChangeShapeType="1"/>
          </p:cNvSpPr>
          <p:nvPr/>
        </p:nvSpPr>
        <p:spPr bwMode="auto">
          <a:xfrm>
            <a:off x="2286000" y="2578100"/>
            <a:ext cx="0" cy="649288"/>
          </a:xfrm>
          <a:prstGeom prst="line">
            <a:avLst/>
          </a:prstGeom>
          <a:noFill/>
          <a:ln w="12700" cap="rnd">
            <a:noFill/>
            <a:round/>
            <a:headEnd/>
            <a:tailEnd/>
          </a:ln>
        </p:spPr>
        <p:txBody>
          <a:bodyPr lIns="9144" tIns="9144" rIns="9144" bIns="9144"/>
          <a:lstStyle/>
          <a:p>
            <a:endParaRPr lang="en-US"/>
          </a:p>
        </p:txBody>
      </p:sp>
      <p:sp>
        <p:nvSpPr>
          <p:cNvPr id="4132" name="Line 53"/>
          <p:cNvSpPr>
            <a:spLocks noChangeShapeType="1"/>
          </p:cNvSpPr>
          <p:nvPr/>
        </p:nvSpPr>
        <p:spPr bwMode="auto">
          <a:xfrm>
            <a:off x="3810000" y="2578100"/>
            <a:ext cx="0" cy="649288"/>
          </a:xfrm>
          <a:prstGeom prst="line">
            <a:avLst/>
          </a:prstGeom>
          <a:noFill/>
          <a:ln w="12700" cap="rnd">
            <a:noFill/>
            <a:round/>
            <a:headEnd/>
            <a:tailEnd/>
          </a:ln>
        </p:spPr>
        <p:txBody>
          <a:bodyPr lIns="9144" tIns="9144" rIns="9144" bIns="9144"/>
          <a:lstStyle/>
          <a:p>
            <a:endParaRPr lang="en-US"/>
          </a:p>
        </p:txBody>
      </p:sp>
      <p:sp>
        <p:nvSpPr>
          <p:cNvPr id="4133" name="Line 54"/>
          <p:cNvSpPr>
            <a:spLocks noChangeShapeType="1"/>
          </p:cNvSpPr>
          <p:nvPr/>
        </p:nvSpPr>
        <p:spPr bwMode="auto">
          <a:xfrm>
            <a:off x="2286000" y="3227388"/>
            <a:ext cx="0" cy="874712"/>
          </a:xfrm>
          <a:prstGeom prst="line">
            <a:avLst/>
          </a:prstGeom>
          <a:noFill/>
          <a:ln w="12700" cap="rnd">
            <a:noFill/>
            <a:round/>
            <a:headEnd/>
            <a:tailEnd/>
          </a:ln>
        </p:spPr>
        <p:txBody>
          <a:bodyPr lIns="9144" tIns="9144" rIns="9144" bIns="9144"/>
          <a:lstStyle/>
          <a:p>
            <a:endParaRPr lang="en-US"/>
          </a:p>
        </p:txBody>
      </p:sp>
      <p:sp>
        <p:nvSpPr>
          <p:cNvPr id="4134" name="Line 55"/>
          <p:cNvSpPr>
            <a:spLocks noChangeShapeType="1"/>
          </p:cNvSpPr>
          <p:nvPr/>
        </p:nvSpPr>
        <p:spPr bwMode="auto">
          <a:xfrm>
            <a:off x="3810000" y="3227388"/>
            <a:ext cx="0" cy="874712"/>
          </a:xfrm>
          <a:prstGeom prst="line">
            <a:avLst/>
          </a:prstGeom>
          <a:noFill/>
          <a:ln w="12700" cap="rnd">
            <a:noFill/>
            <a:round/>
            <a:headEnd/>
            <a:tailEnd/>
          </a:ln>
        </p:spPr>
        <p:txBody>
          <a:bodyPr lIns="9144" tIns="9144" rIns="9144" bIns="9144"/>
          <a:lstStyle/>
          <a:p>
            <a:endParaRPr lang="en-US"/>
          </a:p>
        </p:txBody>
      </p:sp>
      <p:sp>
        <p:nvSpPr>
          <p:cNvPr id="4135" name="Line 56"/>
          <p:cNvSpPr>
            <a:spLocks noChangeShapeType="1"/>
          </p:cNvSpPr>
          <p:nvPr/>
        </p:nvSpPr>
        <p:spPr bwMode="auto">
          <a:xfrm>
            <a:off x="2286000" y="4102100"/>
            <a:ext cx="0" cy="962025"/>
          </a:xfrm>
          <a:prstGeom prst="line">
            <a:avLst/>
          </a:prstGeom>
          <a:noFill/>
          <a:ln w="12700" cap="rnd">
            <a:noFill/>
            <a:round/>
            <a:headEnd/>
            <a:tailEnd/>
          </a:ln>
        </p:spPr>
        <p:txBody>
          <a:bodyPr lIns="9144" tIns="9144" rIns="9144" bIns="9144"/>
          <a:lstStyle/>
          <a:p>
            <a:endParaRPr lang="en-US"/>
          </a:p>
        </p:txBody>
      </p:sp>
      <p:sp>
        <p:nvSpPr>
          <p:cNvPr id="4136" name="Line 57"/>
          <p:cNvSpPr>
            <a:spLocks noChangeShapeType="1"/>
          </p:cNvSpPr>
          <p:nvPr/>
        </p:nvSpPr>
        <p:spPr bwMode="auto">
          <a:xfrm>
            <a:off x="3810000" y="4102100"/>
            <a:ext cx="0" cy="962025"/>
          </a:xfrm>
          <a:prstGeom prst="line">
            <a:avLst/>
          </a:prstGeom>
          <a:noFill/>
          <a:ln w="12700" cap="rnd">
            <a:noFill/>
            <a:round/>
            <a:headEnd/>
            <a:tailEnd/>
          </a:ln>
        </p:spPr>
        <p:txBody>
          <a:bodyPr lIns="9144" tIns="9144" rIns="9144" bIns="9144"/>
          <a:lstStyle/>
          <a:p>
            <a:endParaRPr lang="en-US"/>
          </a:p>
        </p:txBody>
      </p:sp>
      <p:sp>
        <p:nvSpPr>
          <p:cNvPr id="4137" name="Line 58"/>
          <p:cNvSpPr>
            <a:spLocks noChangeShapeType="1"/>
          </p:cNvSpPr>
          <p:nvPr/>
        </p:nvSpPr>
        <p:spPr bwMode="auto">
          <a:xfrm>
            <a:off x="2286000" y="5064125"/>
            <a:ext cx="0" cy="1016000"/>
          </a:xfrm>
          <a:prstGeom prst="line">
            <a:avLst/>
          </a:prstGeom>
          <a:noFill/>
          <a:ln w="12700" cap="rnd">
            <a:noFill/>
            <a:round/>
            <a:headEnd/>
            <a:tailEnd/>
          </a:ln>
        </p:spPr>
        <p:txBody>
          <a:bodyPr lIns="9144" tIns="9144" rIns="9144" bIns="9144"/>
          <a:lstStyle/>
          <a:p>
            <a:endParaRPr lang="en-US"/>
          </a:p>
        </p:txBody>
      </p:sp>
      <p:sp>
        <p:nvSpPr>
          <p:cNvPr id="4138" name="Line 59"/>
          <p:cNvSpPr>
            <a:spLocks noChangeShapeType="1"/>
          </p:cNvSpPr>
          <p:nvPr/>
        </p:nvSpPr>
        <p:spPr bwMode="auto">
          <a:xfrm>
            <a:off x="3810000" y="5064125"/>
            <a:ext cx="0" cy="1016000"/>
          </a:xfrm>
          <a:prstGeom prst="line">
            <a:avLst/>
          </a:prstGeom>
          <a:noFill/>
          <a:ln w="12700" cap="rnd">
            <a:noFill/>
            <a:round/>
            <a:headEnd/>
            <a:tailEnd/>
          </a:ln>
        </p:spPr>
        <p:txBody>
          <a:bodyPr lIns="9144" tIns="9144" rIns="9144" bIns="9144"/>
          <a:lstStyle/>
          <a:p>
            <a:endParaRPr lang="en-US"/>
          </a:p>
        </p:txBody>
      </p:sp>
      <p:grpSp>
        <p:nvGrpSpPr>
          <p:cNvPr id="5" name="Group 60"/>
          <p:cNvGrpSpPr>
            <a:grpSpLocks/>
          </p:cNvGrpSpPr>
          <p:nvPr/>
        </p:nvGrpSpPr>
        <p:grpSpPr bwMode="auto">
          <a:xfrm>
            <a:off x="3810000" y="1600200"/>
            <a:ext cx="1600200" cy="4438650"/>
            <a:chOff x="2400" y="1008"/>
            <a:chExt cx="1008" cy="2796"/>
          </a:xfrm>
        </p:grpSpPr>
        <p:sp>
          <p:nvSpPr>
            <p:cNvPr id="4152" name="Rectangle 61"/>
            <p:cNvSpPr>
              <a:spLocks noChangeArrowheads="1"/>
            </p:cNvSpPr>
            <p:nvPr/>
          </p:nvSpPr>
          <p:spPr bwMode="auto">
            <a:xfrm>
              <a:off x="2400" y="3171"/>
              <a:ext cx="1008" cy="633"/>
            </a:xfrm>
            <a:prstGeom prst="rect">
              <a:avLst/>
            </a:prstGeom>
            <a:no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r>
                <a:rPr lang="en-US" sz="1400" dirty="0">
                  <a:latin typeface="Arial Narrow" pitchFamily="34" charset="0"/>
                </a:rPr>
                <a:t>Approximately</a:t>
              </a:r>
            </a:p>
            <a:p>
              <a:pPr algn="ctr">
                <a:spcBef>
                  <a:spcPct val="20000"/>
                </a:spcBef>
                <a:buClr>
                  <a:schemeClr val="bg2"/>
                </a:buClr>
                <a:buSzPct val="75000"/>
                <a:buFont typeface="Wingdings" pitchFamily="2" charset="2"/>
                <a:buNone/>
              </a:pPr>
              <a:r>
                <a:rPr lang="en-US" sz="1400" dirty="0" smtClean="0">
                  <a:latin typeface="Arial Narrow" pitchFamily="34" charset="0"/>
                </a:rPr>
                <a:t>$4,800 </a:t>
              </a:r>
              <a:r>
                <a:rPr lang="en-US" sz="1400" dirty="0">
                  <a:latin typeface="Arial Narrow" pitchFamily="34" charset="0"/>
                </a:rPr>
                <a:t>per year</a:t>
              </a:r>
            </a:p>
          </p:txBody>
        </p:sp>
        <p:sp>
          <p:nvSpPr>
            <p:cNvPr id="4153" name="Rectangle 62"/>
            <p:cNvSpPr>
              <a:spLocks noChangeArrowheads="1"/>
            </p:cNvSpPr>
            <p:nvPr/>
          </p:nvSpPr>
          <p:spPr bwMode="auto">
            <a:xfrm>
              <a:off x="2400" y="2569"/>
              <a:ext cx="1008" cy="602"/>
            </a:xfrm>
            <a:prstGeom prst="rect">
              <a:avLst/>
            </a:prstGeom>
            <a:no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r>
                <a:rPr lang="en-US" sz="1400">
                  <a:latin typeface="Arial Narrow" pitchFamily="34" charset="0"/>
                </a:rPr>
                <a:t>Bachelors, Masters, </a:t>
              </a:r>
            </a:p>
            <a:p>
              <a:pPr algn="ctr">
                <a:spcBef>
                  <a:spcPct val="20000"/>
                </a:spcBef>
                <a:buClr>
                  <a:schemeClr val="bg2"/>
                </a:buClr>
                <a:buSzPct val="75000"/>
                <a:buFont typeface="Wingdings" pitchFamily="2" charset="2"/>
                <a:buNone/>
              </a:pPr>
              <a:r>
                <a:rPr lang="en-US" sz="1400">
                  <a:latin typeface="Arial Narrow" pitchFamily="34" charset="0"/>
                </a:rPr>
                <a:t>And limited Doctoral Degrees</a:t>
              </a:r>
            </a:p>
          </p:txBody>
        </p:sp>
        <p:sp>
          <p:nvSpPr>
            <p:cNvPr id="4154" name="Rectangle 63"/>
            <p:cNvSpPr>
              <a:spLocks noChangeArrowheads="1"/>
            </p:cNvSpPr>
            <p:nvPr/>
          </p:nvSpPr>
          <p:spPr bwMode="auto">
            <a:xfrm>
              <a:off x="2400" y="2064"/>
              <a:ext cx="1008" cy="505"/>
            </a:xfrm>
            <a:prstGeom prst="rect">
              <a:avLst/>
            </a:prstGeom>
            <a:no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r>
                <a:rPr lang="en-US" sz="1400">
                  <a:latin typeface="Arial Narrow" pitchFamily="34" charset="0"/>
                </a:rPr>
                <a:t>ACT or SAT Reasoning</a:t>
              </a:r>
            </a:p>
          </p:txBody>
        </p:sp>
        <p:sp>
          <p:nvSpPr>
            <p:cNvPr id="4155" name="Rectangle 64"/>
            <p:cNvSpPr>
              <a:spLocks noChangeArrowheads="1"/>
            </p:cNvSpPr>
            <p:nvPr/>
          </p:nvSpPr>
          <p:spPr bwMode="auto">
            <a:xfrm>
              <a:off x="2400" y="1616"/>
              <a:ext cx="1008" cy="448"/>
            </a:xfrm>
            <a:prstGeom prst="rect">
              <a:avLst/>
            </a:prstGeom>
            <a:no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r>
                <a:rPr lang="en-US" sz="1400">
                  <a:latin typeface="Arial Narrow" pitchFamily="34" charset="0"/>
                </a:rPr>
                <a:t>23</a:t>
              </a:r>
            </a:p>
          </p:txBody>
        </p:sp>
        <p:sp>
          <p:nvSpPr>
            <p:cNvPr id="4156" name="Rectangle 65"/>
            <p:cNvSpPr>
              <a:spLocks noChangeArrowheads="1"/>
            </p:cNvSpPr>
            <p:nvPr/>
          </p:nvSpPr>
          <p:spPr bwMode="auto">
            <a:xfrm>
              <a:off x="2400" y="1008"/>
              <a:ext cx="1008" cy="608"/>
            </a:xfrm>
            <a:prstGeom prst="rect">
              <a:avLst/>
            </a:prstGeom>
            <a:solidFill>
              <a:schemeClr val="accent1">
                <a:alpha val="50195"/>
              </a:schemeClr>
            </a:solidFill>
            <a:ln w="9525">
              <a:noFill/>
              <a:miter lim="800000"/>
              <a:headEnd/>
              <a:tailEnd/>
            </a:ln>
          </p:spPr>
          <p:txBody>
            <a:bodyPr lIns="9144" tIns="91440" rIns="9144" bIns="91440"/>
            <a:lstStyle/>
            <a:p>
              <a:pPr algn="ctr">
                <a:spcBef>
                  <a:spcPct val="20000"/>
                </a:spcBef>
                <a:buClr>
                  <a:schemeClr val="bg2"/>
                </a:buClr>
                <a:buSzPct val="75000"/>
                <a:buFont typeface="Wingdings" pitchFamily="2" charset="2"/>
                <a:buNone/>
              </a:pPr>
              <a:r>
                <a:rPr lang="en-US" sz="1400" b="1">
                  <a:latin typeface="Arial Narrow" pitchFamily="34" charset="0"/>
                </a:rPr>
                <a:t>California State University</a:t>
              </a:r>
            </a:p>
            <a:p>
              <a:pPr algn="ctr">
                <a:spcBef>
                  <a:spcPct val="20000"/>
                </a:spcBef>
                <a:buClr>
                  <a:schemeClr val="bg2"/>
                </a:buClr>
                <a:buSzPct val="75000"/>
                <a:buFont typeface="Wingdings" pitchFamily="2" charset="2"/>
                <a:buNone/>
              </a:pPr>
              <a:r>
                <a:rPr lang="en-US" sz="1400" b="1">
                  <a:latin typeface="Arial Narrow" pitchFamily="34" charset="0"/>
                </a:rPr>
                <a:t>(CSU)</a:t>
              </a:r>
            </a:p>
            <a:p>
              <a:pPr algn="ctr">
                <a:spcBef>
                  <a:spcPct val="20000"/>
                </a:spcBef>
                <a:buClr>
                  <a:schemeClr val="bg2"/>
                </a:buClr>
                <a:buSzPct val="75000"/>
                <a:buFont typeface="Wingdings" pitchFamily="2" charset="2"/>
                <a:buNone/>
              </a:pPr>
              <a:r>
                <a:rPr lang="en-US" sz="1200" b="1">
                  <a:latin typeface="Arial Narrow" pitchFamily="34" charset="0"/>
                </a:rPr>
                <a:t>www.csumentor.edu</a:t>
              </a:r>
            </a:p>
          </p:txBody>
        </p:sp>
      </p:grpSp>
      <p:sp>
        <p:nvSpPr>
          <p:cNvPr id="4140" name="Line 66"/>
          <p:cNvSpPr>
            <a:spLocks noChangeShapeType="1"/>
          </p:cNvSpPr>
          <p:nvPr/>
        </p:nvSpPr>
        <p:spPr bwMode="auto">
          <a:xfrm>
            <a:off x="3810000" y="1524000"/>
            <a:ext cx="1600200" cy="0"/>
          </a:xfrm>
          <a:prstGeom prst="line">
            <a:avLst/>
          </a:prstGeom>
          <a:noFill/>
          <a:ln w="28575" cap="rnd">
            <a:noFill/>
            <a:round/>
            <a:headEnd/>
            <a:tailEnd/>
          </a:ln>
        </p:spPr>
        <p:txBody>
          <a:bodyPr lIns="9144" tIns="91440" rIns="9144" bIns="91440"/>
          <a:lstStyle/>
          <a:p>
            <a:endParaRPr lang="en-US"/>
          </a:p>
        </p:txBody>
      </p:sp>
      <p:sp>
        <p:nvSpPr>
          <p:cNvPr id="4141" name="Line 67"/>
          <p:cNvSpPr>
            <a:spLocks noChangeShapeType="1"/>
          </p:cNvSpPr>
          <p:nvPr/>
        </p:nvSpPr>
        <p:spPr bwMode="auto">
          <a:xfrm>
            <a:off x="3810000" y="6038850"/>
            <a:ext cx="1600200" cy="0"/>
          </a:xfrm>
          <a:prstGeom prst="line">
            <a:avLst/>
          </a:prstGeom>
          <a:noFill/>
          <a:ln w="28575" cap="rnd">
            <a:noFill/>
            <a:round/>
            <a:headEnd/>
            <a:tailEnd/>
          </a:ln>
        </p:spPr>
        <p:txBody>
          <a:bodyPr lIns="9144" tIns="91440" rIns="9144" bIns="91440"/>
          <a:lstStyle/>
          <a:p>
            <a:endParaRPr lang="en-US"/>
          </a:p>
        </p:txBody>
      </p:sp>
      <p:sp>
        <p:nvSpPr>
          <p:cNvPr id="4142" name="Line 68"/>
          <p:cNvSpPr>
            <a:spLocks noChangeShapeType="1"/>
          </p:cNvSpPr>
          <p:nvPr/>
        </p:nvSpPr>
        <p:spPr bwMode="auto">
          <a:xfrm>
            <a:off x="3810000" y="1600200"/>
            <a:ext cx="0" cy="965200"/>
          </a:xfrm>
          <a:prstGeom prst="line">
            <a:avLst/>
          </a:prstGeom>
          <a:noFill/>
          <a:ln w="12700" cap="rnd">
            <a:noFill/>
            <a:round/>
            <a:headEnd/>
            <a:tailEnd/>
          </a:ln>
        </p:spPr>
        <p:txBody>
          <a:bodyPr lIns="9144" tIns="91440" rIns="9144" bIns="91440"/>
          <a:lstStyle/>
          <a:p>
            <a:endParaRPr lang="en-US"/>
          </a:p>
        </p:txBody>
      </p:sp>
      <p:sp>
        <p:nvSpPr>
          <p:cNvPr id="4143" name="Line 69"/>
          <p:cNvSpPr>
            <a:spLocks noChangeShapeType="1"/>
          </p:cNvSpPr>
          <p:nvPr/>
        </p:nvSpPr>
        <p:spPr bwMode="auto">
          <a:xfrm>
            <a:off x="5410200" y="1600200"/>
            <a:ext cx="0" cy="965200"/>
          </a:xfrm>
          <a:prstGeom prst="line">
            <a:avLst/>
          </a:prstGeom>
          <a:noFill/>
          <a:ln w="12700" cap="rnd">
            <a:noFill/>
            <a:round/>
            <a:headEnd/>
            <a:tailEnd/>
          </a:ln>
        </p:spPr>
        <p:txBody>
          <a:bodyPr lIns="9144" tIns="91440" rIns="9144" bIns="91440"/>
          <a:lstStyle/>
          <a:p>
            <a:endParaRPr lang="en-US"/>
          </a:p>
        </p:txBody>
      </p:sp>
      <p:sp>
        <p:nvSpPr>
          <p:cNvPr id="4144" name="Line 70"/>
          <p:cNvSpPr>
            <a:spLocks noChangeShapeType="1"/>
          </p:cNvSpPr>
          <p:nvPr/>
        </p:nvSpPr>
        <p:spPr bwMode="auto">
          <a:xfrm>
            <a:off x="3810000" y="2565400"/>
            <a:ext cx="0" cy="711200"/>
          </a:xfrm>
          <a:prstGeom prst="line">
            <a:avLst/>
          </a:prstGeom>
          <a:noFill/>
          <a:ln w="12700" cap="rnd">
            <a:noFill/>
            <a:round/>
            <a:headEnd/>
            <a:tailEnd/>
          </a:ln>
        </p:spPr>
        <p:txBody>
          <a:bodyPr lIns="9144" tIns="91440" rIns="9144" bIns="91440"/>
          <a:lstStyle/>
          <a:p>
            <a:endParaRPr lang="en-US"/>
          </a:p>
        </p:txBody>
      </p:sp>
      <p:sp>
        <p:nvSpPr>
          <p:cNvPr id="4145" name="Line 71"/>
          <p:cNvSpPr>
            <a:spLocks noChangeShapeType="1"/>
          </p:cNvSpPr>
          <p:nvPr/>
        </p:nvSpPr>
        <p:spPr bwMode="auto">
          <a:xfrm>
            <a:off x="5410200" y="2565400"/>
            <a:ext cx="0" cy="711200"/>
          </a:xfrm>
          <a:prstGeom prst="line">
            <a:avLst/>
          </a:prstGeom>
          <a:noFill/>
          <a:ln w="12700" cap="rnd">
            <a:noFill/>
            <a:round/>
            <a:headEnd/>
            <a:tailEnd/>
          </a:ln>
        </p:spPr>
        <p:txBody>
          <a:bodyPr lIns="9144" tIns="91440" rIns="9144" bIns="91440"/>
          <a:lstStyle/>
          <a:p>
            <a:endParaRPr lang="en-US"/>
          </a:p>
        </p:txBody>
      </p:sp>
      <p:sp>
        <p:nvSpPr>
          <p:cNvPr id="4146" name="Line 72"/>
          <p:cNvSpPr>
            <a:spLocks noChangeShapeType="1"/>
          </p:cNvSpPr>
          <p:nvPr/>
        </p:nvSpPr>
        <p:spPr bwMode="auto">
          <a:xfrm>
            <a:off x="3810000" y="3276600"/>
            <a:ext cx="0" cy="801688"/>
          </a:xfrm>
          <a:prstGeom prst="line">
            <a:avLst/>
          </a:prstGeom>
          <a:noFill/>
          <a:ln w="12700" cap="rnd">
            <a:noFill/>
            <a:round/>
            <a:headEnd/>
            <a:tailEnd/>
          </a:ln>
        </p:spPr>
        <p:txBody>
          <a:bodyPr lIns="9144" tIns="91440" rIns="9144" bIns="91440"/>
          <a:lstStyle/>
          <a:p>
            <a:endParaRPr lang="en-US"/>
          </a:p>
        </p:txBody>
      </p:sp>
      <p:sp>
        <p:nvSpPr>
          <p:cNvPr id="4147" name="Line 73"/>
          <p:cNvSpPr>
            <a:spLocks noChangeShapeType="1"/>
          </p:cNvSpPr>
          <p:nvPr/>
        </p:nvSpPr>
        <p:spPr bwMode="auto">
          <a:xfrm>
            <a:off x="5410200" y="3276600"/>
            <a:ext cx="0" cy="801688"/>
          </a:xfrm>
          <a:prstGeom prst="line">
            <a:avLst/>
          </a:prstGeom>
          <a:noFill/>
          <a:ln w="12700" cap="rnd">
            <a:noFill/>
            <a:round/>
            <a:headEnd/>
            <a:tailEnd/>
          </a:ln>
        </p:spPr>
        <p:txBody>
          <a:bodyPr lIns="9144" tIns="91440" rIns="9144" bIns="91440"/>
          <a:lstStyle/>
          <a:p>
            <a:endParaRPr lang="en-US"/>
          </a:p>
        </p:txBody>
      </p:sp>
      <p:sp>
        <p:nvSpPr>
          <p:cNvPr id="4148" name="Line 74"/>
          <p:cNvSpPr>
            <a:spLocks noChangeShapeType="1"/>
          </p:cNvSpPr>
          <p:nvPr/>
        </p:nvSpPr>
        <p:spPr bwMode="auto">
          <a:xfrm>
            <a:off x="3810000" y="4078288"/>
            <a:ext cx="0" cy="955675"/>
          </a:xfrm>
          <a:prstGeom prst="line">
            <a:avLst/>
          </a:prstGeom>
          <a:noFill/>
          <a:ln w="12700" cap="rnd">
            <a:noFill/>
            <a:round/>
            <a:headEnd/>
            <a:tailEnd/>
          </a:ln>
        </p:spPr>
        <p:txBody>
          <a:bodyPr lIns="9144" tIns="91440" rIns="9144" bIns="91440"/>
          <a:lstStyle/>
          <a:p>
            <a:endParaRPr lang="en-US"/>
          </a:p>
        </p:txBody>
      </p:sp>
      <p:sp>
        <p:nvSpPr>
          <p:cNvPr id="4149" name="Line 75"/>
          <p:cNvSpPr>
            <a:spLocks noChangeShapeType="1"/>
          </p:cNvSpPr>
          <p:nvPr/>
        </p:nvSpPr>
        <p:spPr bwMode="auto">
          <a:xfrm>
            <a:off x="5410200" y="4078288"/>
            <a:ext cx="0" cy="955675"/>
          </a:xfrm>
          <a:prstGeom prst="line">
            <a:avLst/>
          </a:prstGeom>
          <a:noFill/>
          <a:ln w="12700" cap="rnd">
            <a:noFill/>
            <a:round/>
            <a:headEnd/>
            <a:tailEnd/>
          </a:ln>
        </p:spPr>
        <p:txBody>
          <a:bodyPr lIns="9144" tIns="91440" rIns="9144" bIns="91440"/>
          <a:lstStyle/>
          <a:p>
            <a:endParaRPr lang="en-US"/>
          </a:p>
        </p:txBody>
      </p:sp>
      <p:sp>
        <p:nvSpPr>
          <p:cNvPr id="4150" name="Line 76"/>
          <p:cNvSpPr>
            <a:spLocks noChangeShapeType="1"/>
          </p:cNvSpPr>
          <p:nvPr/>
        </p:nvSpPr>
        <p:spPr bwMode="auto">
          <a:xfrm>
            <a:off x="3810000" y="5033963"/>
            <a:ext cx="0" cy="1004887"/>
          </a:xfrm>
          <a:prstGeom prst="line">
            <a:avLst/>
          </a:prstGeom>
          <a:noFill/>
          <a:ln w="12700" cap="rnd">
            <a:noFill/>
            <a:round/>
            <a:headEnd/>
            <a:tailEnd/>
          </a:ln>
        </p:spPr>
        <p:txBody>
          <a:bodyPr lIns="9144" tIns="91440" rIns="9144" bIns="91440"/>
          <a:lstStyle/>
          <a:p>
            <a:endParaRPr lang="en-US"/>
          </a:p>
        </p:txBody>
      </p:sp>
      <p:sp>
        <p:nvSpPr>
          <p:cNvPr id="4151" name="Line 77"/>
          <p:cNvSpPr>
            <a:spLocks noChangeShapeType="1"/>
          </p:cNvSpPr>
          <p:nvPr/>
        </p:nvSpPr>
        <p:spPr bwMode="auto">
          <a:xfrm>
            <a:off x="5410200" y="5033963"/>
            <a:ext cx="0" cy="1004887"/>
          </a:xfrm>
          <a:prstGeom prst="line">
            <a:avLst/>
          </a:prstGeom>
          <a:noFill/>
          <a:ln w="12700" cap="rnd">
            <a:noFill/>
            <a:round/>
            <a:headEnd/>
            <a:tailEnd/>
          </a:ln>
        </p:spPr>
        <p:txBody>
          <a:bodyPr lIns="9144" tIns="91440" rIns="9144" bIns="91440"/>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Rectangle 16"/>
          <p:cNvSpPr>
            <a:spLocks noGrp="1" noChangeArrowheads="1"/>
          </p:cNvSpPr>
          <p:nvPr>
            <p:ph type="title"/>
          </p:nvPr>
        </p:nvSpPr>
        <p:spPr>
          <a:xfrm>
            <a:off x="457200" y="0"/>
            <a:ext cx="8229600" cy="1371600"/>
          </a:xfrm>
        </p:spPr>
        <p:txBody>
          <a:bodyPr/>
          <a:lstStyle/>
          <a:p>
            <a:pPr eaLnBrk="1" hangingPunct="1"/>
            <a:r>
              <a:rPr lang="en-US" smtClean="0"/>
              <a:t>California State University</a:t>
            </a:r>
          </a:p>
        </p:txBody>
      </p:sp>
      <p:sp>
        <p:nvSpPr>
          <p:cNvPr id="5123" name="Text Box 17"/>
          <p:cNvSpPr txBox="1">
            <a:spLocks noChangeArrowheads="1"/>
          </p:cNvSpPr>
          <p:nvPr/>
        </p:nvSpPr>
        <p:spPr bwMode="auto">
          <a:xfrm>
            <a:off x="152400" y="5334000"/>
            <a:ext cx="2438400" cy="1292662"/>
          </a:xfrm>
          <a:prstGeom prst="rect">
            <a:avLst/>
          </a:prstGeom>
          <a:noFill/>
          <a:ln w="9525">
            <a:noFill/>
            <a:miter lim="800000"/>
            <a:headEnd/>
            <a:tailEnd/>
          </a:ln>
        </p:spPr>
        <p:txBody>
          <a:bodyPr>
            <a:spAutoFit/>
          </a:bodyPr>
          <a:lstStyle/>
          <a:p>
            <a:pPr eaLnBrk="0" hangingPunct="0">
              <a:spcBef>
                <a:spcPct val="50000"/>
              </a:spcBef>
            </a:pPr>
            <a:r>
              <a:rPr lang="en-US" sz="2200" b="1" u="sng" dirty="0"/>
              <a:t>Requirements</a:t>
            </a:r>
          </a:p>
          <a:p>
            <a:pPr eaLnBrk="0" hangingPunct="0">
              <a:spcBef>
                <a:spcPct val="50000"/>
              </a:spcBef>
            </a:pPr>
            <a:r>
              <a:rPr lang="en-US" sz="1400" dirty="0"/>
              <a:t>Complete A-G                                                        ACT or SAT </a:t>
            </a:r>
            <a:r>
              <a:rPr lang="en-US" sz="1400" dirty="0" smtClean="0"/>
              <a:t>Reasoning</a:t>
            </a:r>
          </a:p>
          <a:p>
            <a:pPr eaLnBrk="0" hangingPunct="0">
              <a:spcBef>
                <a:spcPct val="50000"/>
              </a:spcBef>
              <a:buFont typeface="Arial" pitchFamily="34" charset="0"/>
              <a:buChar char="•"/>
            </a:pPr>
            <a:r>
              <a:rPr lang="en-US" sz="1400" dirty="0" smtClean="0"/>
              <a:t>(Without Writing)</a:t>
            </a:r>
            <a:endParaRPr lang="en-US" sz="1400" dirty="0"/>
          </a:p>
        </p:txBody>
      </p:sp>
      <p:sp>
        <p:nvSpPr>
          <p:cNvPr id="5124" name="Text Box 18"/>
          <p:cNvSpPr txBox="1">
            <a:spLocks noChangeArrowheads="1"/>
          </p:cNvSpPr>
          <p:nvPr/>
        </p:nvSpPr>
        <p:spPr bwMode="auto">
          <a:xfrm>
            <a:off x="152400" y="1371600"/>
            <a:ext cx="2971800" cy="1171575"/>
          </a:xfrm>
          <a:prstGeom prst="rect">
            <a:avLst/>
          </a:prstGeom>
          <a:noFill/>
          <a:ln w="9525">
            <a:noFill/>
            <a:miter lim="800000"/>
            <a:headEnd/>
            <a:tailEnd/>
          </a:ln>
        </p:spPr>
        <p:txBody>
          <a:bodyPr>
            <a:spAutoFit/>
          </a:bodyPr>
          <a:lstStyle/>
          <a:p>
            <a:pPr eaLnBrk="0" hangingPunct="0">
              <a:spcBef>
                <a:spcPct val="50000"/>
              </a:spcBef>
            </a:pPr>
            <a:r>
              <a:rPr lang="en-US" sz="2200" b="1" u="sng"/>
              <a:t>Application Process</a:t>
            </a:r>
          </a:p>
          <a:p>
            <a:r>
              <a:rPr lang="en-US" sz="1400"/>
              <a:t>$55 application fee</a:t>
            </a:r>
          </a:p>
          <a:p>
            <a:pPr eaLnBrk="0" hangingPunct="0">
              <a:spcBef>
                <a:spcPct val="50000"/>
              </a:spcBef>
            </a:pPr>
            <a:r>
              <a:rPr lang="en-US" sz="1400"/>
              <a:t>Apply Oct.1- Nov.30</a:t>
            </a:r>
          </a:p>
          <a:p>
            <a:pPr eaLnBrk="0" hangingPunct="0">
              <a:lnSpc>
                <a:spcPct val="50000"/>
              </a:lnSpc>
              <a:spcBef>
                <a:spcPct val="50000"/>
              </a:spcBef>
            </a:pPr>
            <a:r>
              <a:rPr lang="en-US" sz="1400">
                <a:solidFill>
                  <a:schemeClr val="hlink"/>
                </a:solidFill>
                <a:hlinkClick r:id="rId2"/>
              </a:rPr>
              <a:t>www.csumentor.edu</a:t>
            </a:r>
            <a:endParaRPr lang="en-US" sz="1400">
              <a:solidFill>
                <a:schemeClr val="hlink"/>
              </a:solidFill>
            </a:endParaRPr>
          </a:p>
        </p:txBody>
      </p:sp>
      <p:sp>
        <p:nvSpPr>
          <p:cNvPr id="5125" name="Text Box 19"/>
          <p:cNvSpPr txBox="1">
            <a:spLocks noChangeArrowheads="1"/>
          </p:cNvSpPr>
          <p:nvPr/>
        </p:nvSpPr>
        <p:spPr bwMode="auto">
          <a:xfrm>
            <a:off x="5867400" y="1447800"/>
            <a:ext cx="3124200" cy="1282700"/>
          </a:xfrm>
          <a:prstGeom prst="rect">
            <a:avLst/>
          </a:prstGeom>
          <a:noFill/>
          <a:ln w="9525">
            <a:noFill/>
            <a:miter lim="800000"/>
            <a:headEnd/>
            <a:tailEnd/>
          </a:ln>
        </p:spPr>
        <p:txBody>
          <a:bodyPr>
            <a:spAutoFit/>
          </a:bodyPr>
          <a:lstStyle/>
          <a:p>
            <a:pPr eaLnBrk="0" hangingPunct="0">
              <a:spcBef>
                <a:spcPct val="50000"/>
              </a:spcBef>
            </a:pPr>
            <a:r>
              <a:rPr lang="en-US" sz="2200" b="1" u="sng"/>
              <a:t>Degrees Offered</a:t>
            </a:r>
          </a:p>
          <a:p>
            <a:pPr eaLnBrk="0" hangingPunct="0">
              <a:spcBef>
                <a:spcPct val="50000"/>
              </a:spcBef>
            </a:pPr>
            <a:r>
              <a:rPr lang="en-US" sz="1600"/>
              <a:t>Bachelors, Masters, and Doctoral degrees in Education (at some campuses)</a:t>
            </a:r>
          </a:p>
        </p:txBody>
      </p:sp>
      <p:sp>
        <p:nvSpPr>
          <p:cNvPr id="5126" name="Text Box 20"/>
          <p:cNvSpPr txBox="1">
            <a:spLocks noChangeArrowheads="1"/>
          </p:cNvSpPr>
          <p:nvPr/>
        </p:nvSpPr>
        <p:spPr bwMode="auto">
          <a:xfrm>
            <a:off x="304800" y="3505200"/>
            <a:ext cx="1143000" cy="366713"/>
          </a:xfrm>
          <a:prstGeom prst="rect">
            <a:avLst/>
          </a:prstGeom>
          <a:noFill/>
          <a:ln w="9525">
            <a:noFill/>
            <a:miter lim="800000"/>
            <a:headEnd/>
            <a:tailEnd/>
          </a:ln>
        </p:spPr>
        <p:txBody>
          <a:bodyPr>
            <a:spAutoFit/>
          </a:bodyPr>
          <a:lstStyle/>
          <a:p>
            <a:pPr eaLnBrk="0" hangingPunct="0">
              <a:spcBef>
                <a:spcPct val="50000"/>
              </a:spcBef>
            </a:pPr>
            <a:endParaRPr lang="en-US"/>
          </a:p>
        </p:txBody>
      </p:sp>
      <p:sp>
        <p:nvSpPr>
          <p:cNvPr id="5127" name="Text Box 21"/>
          <p:cNvSpPr txBox="1">
            <a:spLocks noChangeArrowheads="1"/>
          </p:cNvSpPr>
          <p:nvPr/>
        </p:nvSpPr>
        <p:spPr bwMode="auto">
          <a:xfrm>
            <a:off x="7620000" y="3505200"/>
            <a:ext cx="1219200" cy="1815882"/>
          </a:xfrm>
          <a:prstGeom prst="rect">
            <a:avLst/>
          </a:prstGeom>
          <a:solidFill>
            <a:schemeClr val="accent2"/>
          </a:solidFill>
          <a:ln w="9525">
            <a:noFill/>
            <a:miter lim="800000"/>
            <a:headEnd/>
            <a:tailEnd/>
          </a:ln>
        </p:spPr>
        <p:txBody>
          <a:bodyPr>
            <a:spAutoFit/>
          </a:bodyPr>
          <a:lstStyle/>
          <a:p>
            <a:pPr algn="ctr" eaLnBrk="0" hangingPunct="0">
              <a:spcBef>
                <a:spcPct val="50000"/>
              </a:spcBef>
            </a:pPr>
            <a:r>
              <a:rPr lang="en-US" sz="1600" b="1" dirty="0">
                <a:solidFill>
                  <a:schemeClr val="bg1"/>
                </a:solidFill>
              </a:rPr>
              <a:t>CSU draws from the top 33% of    CA’s </a:t>
            </a:r>
            <a:r>
              <a:rPr lang="en-US" sz="1600" b="1" dirty="0" smtClean="0">
                <a:solidFill>
                  <a:schemeClr val="bg1"/>
                </a:solidFill>
              </a:rPr>
              <a:t>high school </a:t>
            </a:r>
            <a:r>
              <a:rPr lang="en-US" sz="1600" b="1" dirty="0">
                <a:solidFill>
                  <a:schemeClr val="bg1"/>
                </a:solidFill>
              </a:rPr>
              <a:t>graduates</a:t>
            </a:r>
          </a:p>
        </p:txBody>
      </p:sp>
      <p:sp>
        <p:nvSpPr>
          <p:cNvPr id="5128" name="Text Box 22"/>
          <p:cNvSpPr txBox="1">
            <a:spLocks noChangeArrowheads="1"/>
          </p:cNvSpPr>
          <p:nvPr/>
        </p:nvSpPr>
        <p:spPr bwMode="auto">
          <a:xfrm>
            <a:off x="8137525" y="2170113"/>
            <a:ext cx="184150" cy="366712"/>
          </a:xfrm>
          <a:prstGeom prst="rect">
            <a:avLst/>
          </a:prstGeom>
          <a:noFill/>
          <a:ln w="9525">
            <a:noFill/>
            <a:miter lim="800000"/>
            <a:headEnd/>
            <a:tailEnd/>
          </a:ln>
        </p:spPr>
        <p:txBody>
          <a:bodyPr wrap="none">
            <a:spAutoFit/>
          </a:bodyPr>
          <a:lstStyle/>
          <a:p>
            <a:pPr eaLnBrk="0" hangingPunct="0"/>
            <a:endParaRPr lang="en-US"/>
          </a:p>
        </p:txBody>
      </p:sp>
      <p:pic>
        <p:nvPicPr>
          <p:cNvPr id="5129" name="Picture 23" descr="CSUSealSmall"/>
          <p:cNvPicPr>
            <a:picLocks noChangeAspect="1" noChangeArrowheads="1"/>
          </p:cNvPicPr>
          <p:nvPr/>
        </p:nvPicPr>
        <p:blipFill>
          <a:blip r:embed="rId3" cstate="print"/>
          <a:srcRect/>
          <a:stretch>
            <a:fillRect/>
          </a:stretch>
        </p:blipFill>
        <p:spPr bwMode="auto">
          <a:xfrm>
            <a:off x="7696200" y="152400"/>
            <a:ext cx="1304925" cy="1304925"/>
          </a:xfrm>
          <a:prstGeom prst="rect">
            <a:avLst/>
          </a:prstGeom>
          <a:noFill/>
          <a:ln w="9525">
            <a:noFill/>
            <a:miter lim="800000"/>
            <a:headEnd/>
            <a:tailEnd/>
          </a:ln>
        </p:spPr>
      </p:pic>
      <p:sp>
        <p:nvSpPr>
          <p:cNvPr id="5130" name="Text Box 24"/>
          <p:cNvSpPr txBox="1">
            <a:spLocks noChangeArrowheads="1"/>
          </p:cNvSpPr>
          <p:nvPr/>
        </p:nvSpPr>
        <p:spPr bwMode="auto">
          <a:xfrm>
            <a:off x="304800" y="3276600"/>
            <a:ext cx="1676400" cy="1155700"/>
          </a:xfrm>
          <a:prstGeom prst="rect">
            <a:avLst/>
          </a:prstGeom>
          <a:solidFill>
            <a:schemeClr val="accent1">
              <a:lumMod val="60000"/>
              <a:lumOff val="40000"/>
            </a:schemeClr>
          </a:solidFill>
          <a:ln w="9525">
            <a:noFill/>
            <a:miter lim="800000"/>
            <a:headEnd/>
            <a:tailEnd/>
          </a:ln>
        </p:spPr>
        <p:txBody>
          <a:bodyPr>
            <a:spAutoFit/>
          </a:bodyPr>
          <a:lstStyle/>
          <a:p>
            <a:pPr algn="ctr" eaLnBrk="0" hangingPunct="0">
              <a:spcBef>
                <a:spcPct val="50000"/>
              </a:spcBef>
            </a:pPr>
            <a:r>
              <a:rPr lang="en-US" sz="1400" b="1" dirty="0">
                <a:solidFill>
                  <a:schemeClr val="bg1"/>
                </a:solidFill>
              </a:rPr>
              <a:t>Take English Placement Test (EPT) and Entry Level math (ELM) unless exempt</a:t>
            </a:r>
          </a:p>
        </p:txBody>
      </p:sp>
      <p:grpSp>
        <p:nvGrpSpPr>
          <p:cNvPr id="5131" name="Group 6"/>
          <p:cNvGrpSpPr>
            <a:grpSpLocks/>
          </p:cNvGrpSpPr>
          <p:nvPr/>
        </p:nvGrpSpPr>
        <p:grpSpPr bwMode="auto">
          <a:xfrm>
            <a:off x="2209800" y="1371600"/>
            <a:ext cx="5562600" cy="5029200"/>
            <a:chOff x="1200" y="852"/>
            <a:chExt cx="3600" cy="3270"/>
          </a:xfrm>
        </p:grpSpPr>
        <p:pic>
          <p:nvPicPr>
            <p:cNvPr id="5132" name="Picture 2" descr="CSUmap"/>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200" y="852"/>
              <a:ext cx="3600" cy="3270"/>
            </a:xfrm>
            <a:prstGeom prst="rect">
              <a:avLst/>
            </a:prstGeom>
            <a:noFill/>
            <a:ln w="9525">
              <a:noFill/>
              <a:miter lim="800000"/>
              <a:headEnd/>
              <a:tailEnd/>
            </a:ln>
          </p:spPr>
        </p:pic>
        <p:sp>
          <p:nvSpPr>
            <p:cNvPr id="177156" name="AutoShape 4"/>
            <p:cNvSpPr>
              <a:spLocks noChangeArrowheads="1"/>
            </p:cNvSpPr>
            <p:nvPr/>
          </p:nvSpPr>
          <p:spPr bwMode="auto">
            <a:xfrm>
              <a:off x="3408" y="3270"/>
              <a:ext cx="144" cy="136"/>
            </a:xfrm>
            <a:prstGeom prst="star5">
              <a:avLst/>
            </a:prstGeom>
            <a:solidFill>
              <a:srgbClr val="FF0000"/>
            </a:solidFill>
            <a:ln w="9525">
              <a:solidFill>
                <a:srgbClr val="FF0000"/>
              </a:solidFill>
              <a:miter lim="800000"/>
              <a:headEnd/>
              <a:tailEnd/>
            </a:ln>
            <a:effectLst/>
          </p:spPr>
          <p:txBody>
            <a:bodyPr wrap="none" anchor="ctr"/>
            <a:lstStyle/>
            <a:p>
              <a:pPr>
                <a:defRPr/>
              </a:pPr>
              <a:endParaRPr lang="en-US" sz="2400" b="1">
                <a:latin typeface="Arial" charset="0"/>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z="4000" b="1" dirty="0" smtClean="0">
                <a:solidFill>
                  <a:schemeClr val="tx1"/>
                </a:solidFill>
              </a:rPr>
              <a:t>The Difference…</a:t>
            </a:r>
          </a:p>
        </p:txBody>
      </p:sp>
      <p:sp>
        <p:nvSpPr>
          <p:cNvPr id="6147" name="Text Box 3"/>
          <p:cNvSpPr txBox="1">
            <a:spLocks noChangeArrowheads="1"/>
          </p:cNvSpPr>
          <p:nvPr/>
        </p:nvSpPr>
        <p:spPr bwMode="auto">
          <a:xfrm>
            <a:off x="2286000" y="2133600"/>
            <a:ext cx="6629400" cy="946150"/>
          </a:xfrm>
          <a:prstGeom prst="rect">
            <a:avLst/>
          </a:prstGeom>
          <a:noFill/>
          <a:ln w="9525">
            <a:noFill/>
            <a:miter lim="800000"/>
            <a:headEnd/>
            <a:tailEnd/>
          </a:ln>
        </p:spPr>
        <p:txBody>
          <a:bodyPr lIns="0" tIns="0" rIns="0" bIns="0">
            <a:spAutoFit/>
          </a:bodyPr>
          <a:lstStyle/>
          <a:p>
            <a:pPr eaLnBrk="0" hangingPunct="0">
              <a:spcBef>
                <a:spcPct val="50000"/>
              </a:spcBef>
            </a:pPr>
            <a:endParaRPr lang="en-US" sz="2400" b="1"/>
          </a:p>
          <a:p>
            <a:pPr eaLnBrk="0" hangingPunct="0">
              <a:spcBef>
                <a:spcPct val="50000"/>
              </a:spcBef>
            </a:pPr>
            <a:endParaRPr lang="en-US" sz="2500"/>
          </a:p>
        </p:txBody>
      </p:sp>
      <p:grpSp>
        <p:nvGrpSpPr>
          <p:cNvPr id="6149" name="Group 5"/>
          <p:cNvGrpSpPr>
            <a:grpSpLocks/>
          </p:cNvGrpSpPr>
          <p:nvPr/>
        </p:nvGrpSpPr>
        <p:grpSpPr bwMode="auto">
          <a:xfrm>
            <a:off x="6858000" y="457200"/>
            <a:ext cx="1828800" cy="1676400"/>
            <a:chOff x="4368" y="2592"/>
            <a:chExt cx="1152" cy="1200"/>
          </a:xfrm>
        </p:grpSpPr>
        <p:sp>
          <p:nvSpPr>
            <p:cNvPr id="6155" name="AutoShape 6"/>
            <p:cNvSpPr>
              <a:spLocks noChangeArrowheads="1"/>
            </p:cNvSpPr>
            <p:nvPr/>
          </p:nvSpPr>
          <p:spPr bwMode="auto">
            <a:xfrm>
              <a:off x="4368" y="2592"/>
              <a:ext cx="1152" cy="1200"/>
            </a:xfrm>
            <a:prstGeom prst="plaque">
              <a:avLst>
                <a:gd name="adj" fmla="val 16667"/>
              </a:avLst>
            </a:prstGeom>
            <a:solidFill>
              <a:srgbClr val="FF9900"/>
            </a:solidFill>
            <a:ln w="9525">
              <a:noFill/>
              <a:miter lim="800000"/>
              <a:headEnd/>
              <a:tailEnd/>
            </a:ln>
          </p:spPr>
          <p:txBody>
            <a:bodyPr wrap="none" anchor="ctr"/>
            <a:lstStyle/>
            <a:p>
              <a:pPr eaLnBrk="0" hangingPunct="0"/>
              <a:endParaRPr lang="en-US"/>
            </a:p>
          </p:txBody>
        </p:sp>
        <p:pic>
          <p:nvPicPr>
            <p:cNvPr id="6156" name="Picture 7" descr="Students_on_lawn2_72"/>
            <p:cNvPicPr>
              <a:picLocks noChangeAspect="1" noChangeArrowheads="1"/>
            </p:cNvPicPr>
            <p:nvPr/>
          </p:nvPicPr>
          <p:blipFill>
            <a:blip r:embed="rId3" cstate="print"/>
            <a:srcRect/>
            <a:stretch>
              <a:fillRect/>
            </a:stretch>
          </p:blipFill>
          <p:spPr bwMode="auto">
            <a:xfrm>
              <a:off x="4464" y="2688"/>
              <a:ext cx="975" cy="1008"/>
            </a:xfrm>
            <a:prstGeom prst="rect">
              <a:avLst/>
            </a:prstGeom>
            <a:solidFill>
              <a:srgbClr val="FF9900"/>
            </a:solidFill>
            <a:ln w="57150">
              <a:solidFill>
                <a:srgbClr val="3333CC"/>
              </a:solidFill>
              <a:miter lim="800000"/>
              <a:headEnd/>
              <a:tailEnd/>
            </a:ln>
          </p:spPr>
        </p:pic>
      </p:grpSp>
      <p:grpSp>
        <p:nvGrpSpPr>
          <p:cNvPr id="6150" name="Group 8"/>
          <p:cNvGrpSpPr>
            <a:grpSpLocks/>
          </p:cNvGrpSpPr>
          <p:nvPr/>
        </p:nvGrpSpPr>
        <p:grpSpPr bwMode="auto">
          <a:xfrm>
            <a:off x="228600" y="2209800"/>
            <a:ext cx="1524000" cy="2514600"/>
            <a:chOff x="240" y="1296"/>
            <a:chExt cx="821" cy="1440"/>
          </a:xfrm>
        </p:grpSpPr>
        <p:sp>
          <p:nvSpPr>
            <p:cNvPr id="6153" name="Oval 9"/>
            <p:cNvSpPr>
              <a:spLocks noChangeArrowheads="1"/>
            </p:cNvSpPr>
            <p:nvPr/>
          </p:nvSpPr>
          <p:spPr bwMode="auto">
            <a:xfrm>
              <a:off x="240" y="1296"/>
              <a:ext cx="816" cy="1440"/>
            </a:xfrm>
            <a:prstGeom prst="ellipse">
              <a:avLst/>
            </a:prstGeom>
            <a:solidFill>
              <a:srgbClr val="FF9900"/>
            </a:solidFill>
            <a:ln w="9525">
              <a:noFill/>
              <a:round/>
              <a:headEnd/>
              <a:tailEnd/>
            </a:ln>
          </p:spPr>
          <p:txBody>
            <a:bodyPr wrap="none" anchor="ctr"/>
            <a:lstStyle/>
            <a:p>
              <a:pPr eaLnBrk="0" hangingPunct="0"/>
              <a:endParaRPr lang="en-US"/>
            </a:p>
          </p:txBody>
        </p:sp>
        <p:pic>
          <p:nvPicPr>
            <p:cNvPr id="6154" name="Picture 10" descr="Campusscene_2_72"/>
            <p:cNvPicPr>
              <a:picLocks noChangeAspect="1" noChangeArrowheads="1"/>
            </p:cNvPicPr>
            <p:nvPr/>
          </p:nvPicPr>
          <p:blipFill>
            <a:blip r:embed="rId4" cstate="print"/>
            <a:srcRect/>
            <a:stretch>
              <a:fillRect/>
            </a:stretch>
          </p:blipFill>
          <p:spPr bwMode="auto">
            <a:xfrm>
              <a:off x="240" y="1376"/>
              <a:ext cx="821" cy="1248"/>
            </a:xfrm>
            <a:prstGeom prst="rect">
              <a:avLst/>
            </a:prstGeom>
            <a:solidFill>
              <a:srgbClr val="FF9900"/>
            </a:solidFill>
            <a:ln w="57150">
              <a:solidFill>
                <a:srgbClr val="3333CC"/>
              </a:solidFill>
              <a:miter lim="800000"/>
              <a:headEnd/>
              <a:tailEnd/>
            </a:ln>
          </p:spPr>
        </p:pic>
      </p:grpSp>
      <p:sp>
        <p:nvSpPr>
          <p:cNvPr id="11" name="Rectangle 10"/>
          <p:cNvSpPr/>
          <p:nvPr/>
        </p:nvSpPr>
        <p:spPr>
          <a:xfrm>
            <a:off x="2362200" y="1981200"/>
            <a:ext cx="4343400" cy="523220"/>
          </a:xfrm>
          <a:prstGeom prst="rect">
            <a:avLst/>
          </a:prstGeom>
        </p:spPr>
        <p:txBody>
          <a:bodyPr>
            <a:spAutoFit/>
          </a:bodyPr>
          <a:lstStyle/>
          <a:p>
            <a:pPr algn="ctr" eaLnBrk="0" hangingPunct="0">
              <a:defRPr/>
            </a:pPr>
            <a:r>
              <a:rPr lang="en-US" sz="2800" b="1" dirty="0">
                <a:solidFill>
                  <a:schemeClr val="accent1">
                    <a:lumMod val="60000"/>
                    <a:lumOff val="40000"/>
                  </a:schemeClr>
                </a:solidFill>
              </a:rPr>
              <a:t>California</a:t>
            </a:r>
            <a:r>
              <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charset="0"/>
              </a:rPr>
              <a:t> </a:t>
            </a:r>
            <a:r>
              <a:rPr lang="en-US" sz="2800" b="1" dirty="0">
                <a:solidFill>
                  <a:schemeClr val="accent1">
                    <a:lumMod val="60000"/>
                    <a:lumOff val="40000"/>
                  </a:schemeClr>
                </a:solidFill>
              </a:rPr>
              <a:t>Master</a:t>
            </a:r>
            <a:r>
              <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charset="0"/>
              </a:rPr>
              <a:t> </a:t>
            </a:r>
            <a:r>
              <a:rPr lang="en-US" sz="2800" b="1" dirty="0">
                <a:solidFill>
                  <a:schemeClr val="accent1">
                    <a:lumMod val="60000"/>
                    <a:lumOff val="40000"/>
                  </a:schemeClr>
                </a:solidFill>
              </a:rPr>
              <a:t>Plan</a:t>
            </a:r>
          </a:p>
        </p:txBody>
      </p:sp>
      <p:sp>
        <p:nvSpPr>
          <p:cNvPr id="6152" name="Text Box 3"/>
          <p:cNvSpPr txBox="1">
            <a:spLocks noChangeArrowheads="1"/>
          </p:cNvSpPr>
          <p:nvPr/>
        </p:nvSpPr>
        <p:spPr bwMode="auto">
          <a:xfrm>
            <a:off x="1981200" y="1981200"/>
            <a:ext cx="6019800" cy="4285789"/>
          </a:xfrm>
          <a:prstGeom prst="rect">
            <a:avLst/>
          </a:prstGeom>
          <a:noFill/>
          <a:ln w="9525">
            <a:noFill/>
            <a:miter lim="800000"/>
            <a:headEnd/>
            <a:tailEnd/>
          </a:ln>
        </p:spPr>
        <p:txBody>
          <a:bodyPr lIns="0" tIns="0" rIns="0" bIns="0">
            <a:spAutoFit/>
          </a:bodyPr>
          <a:lstStyle/>
          <a:p>
            <a:pPr algn="ctr" eaLnBrk="0" hangingPunct="0">
              <a:spcBef>
                <a:spcPct val="50000"/>
              </a:spcBef>
            </a:pPr>
            <a:endParaRPr lang="en-US" sz="1600" b="1" dirty="0"/>
          </a:p>
          <a:p>
            <a:pPr eaLnBrk="0" hangingPunct="0">
              <a:spcBef>
                <a:spcPct val="50000"/>
              </a:spcBef>
              <a:buFont typeface="Wingdings" pitchFamily="2" charset="2"/>
              <a:buChar char="Ø"/>
            </a:pPr>
            <a:endParaRPr lang="en-US" sz="2000" b="1" dirty="0" smtClean="0">
              <a:solidFill>
                <a:schemeClr val="accent1">
                  <a:lumMod val="60000"/>
                  <a:lumOff val="40000"/>
                </a:schemeClr>
              </a:solidFill>
            </a:endParaRPr>
          </a:p>
          <a:p>
            <a:pPr eaLnBrk="0" hangingPunct="0">
              <a:spcBef>
                <a:spcPct val="50000"/>
              </a:spcBef>
              <a:buFont typeface="Wingdings" pitchFamily="2" charset="2"/>
              <a:buChar char="Ø"/>
            </a:pPr>
            <a:r>
              <a:rPr lang="en-US" sz="2000" b="1" dirty="0" smtClean="0">
                <a:solidFill>
                  <a:schemeClr val="accent1">
                    <a:lumMod val="60000"/>
                    <a:lumOff val="40000"/>
                  </a:schemeClr>
                </a:solidFill>
              </a:rPr>
              <a:t>UC</a:t>
            </a:r>
            <a:r>
              <a:rPr lang="en-US" sz="2000" b="1" dirty="0" smtClean="0"/>
              <a:t>   </a:t>
            </a:r>
            <a:r>
              <a:rPr lang="en-US" b="1" dirty="0"/>
              <a:t>– </a:t>
            </a:r>
            <a:r>
              <a:rPr lang="en-US" dirty="0"/>
              <a:t>States primary academic agency for </a:t>
            </a:r>
            <a:r>
              <a:rPr lang="en-US" sz="2000" b="1" dirty="0"/>
              <a:t>research</a:t>
            </a:r>
          </a:p>
          <a:p>
            <a:pPr eaLnBrk="0" hangingPunct="0">
              <a:spcBef>
                <a:spcPct val="50000"/>
              </a:spcBef>
              <a:buFont typeface="Wingdings" pitchFamily="2" charset="2"/>
              <a:buChar char="Ø"/>
            </a:pPr>
            <a:r>
              <a:rPr lang="en-US" b="1" dirty="0">
                <a:solidFill>
                  <a:schemeClr val="accent1">
                    <a:lumMod val="60000"/>
                    <a:lumOff val="40000"/>
                  </a:schemeClr>
                </a:solidFill>
              </a:rPr>
              <a:t>CSU</a:t>
            </a:r>
            <a:r>
              <a:rPr lang="en-US" b="1" dirty="0"/>
              <a:t> </a:t>
            </a:r>
            <a:r>
              <a:rPr lang="en-US" dirty="0"/>
              <a:t>– Focus on </a:t>
            </a:r>
            <a:r>
              <a:rPr lang="en-US" sz="2000" b="1" dirty="0"/>
              <a:t>teaching and practical experience</a:t>
            </a:r>
          </a:p>
          <a:p>
            <a:pPr eaLnBrk="0" hangingPunct="0">
              <a:spcBef>
                <a:spcPct val="50000"/>
              </a:spcBef>
            </a:pPr>
            <a:r>
              <a:rPr lang="en-US" dirty="0"/>
              <a:t>            - Campuses are community </a:t>
            </a:r>
            <a:r>
              <a:rPr lang="en-US" dirty="0" smtClean="0"/>
              <a:t>oriented </a:t>
            </a:r>
            <a:r>
              <a:rPr lang="en-US" dirty="0"/>
              <a:t>through</a:t>
            </a:r>
          </a:p>
          <a:p>
            <a:pPr eaLnBrk="0" hangingPunct="0">
              <a:spcBef>
                <a:spcPct val="50000"/>
              </a:spcBef>
            </a:pPr>
            <a:r>
              <a:rPr lang="en-US" dirty="0"/>
              <a:t>              accessible internships students are well </a:t>
            </a:r>
          </a:p>
          <a:p>
            <a:pPr eaLnBrk="0" hangingPunct="0">
              <a:spcBef>
                <a:spcPct val="50000"/>
              </a:spcBef>
            </a:pPr>
            <a:r>
              <a:rPr lang="en-US" dirty="0"/>
              <a:t>              prepared for the workplace.</a:t>
            </a:r>
            <a:endParaRPr lang="en-US" b="1" dirty="0"/>
          </a:p>
          <a:p>
            <a:pPr eaLnBrk="0" hangingPunct="0">
              <a:spcBef>
                <a:spcPct val="50000"/>
              </a:spcBef>
              <a:buFont typeface="Wingdings" pitchFamily="2" charset="2"/>
              <a:buChar char="Ø"/>
            </a:pPr>
            <a:r>
              <a:rPr lang="en-US" b="1" dirty="0">
                <a:solidFill>
                  <a:schemeClr val="accent1">
                    <a:lumMod val="60000"/>
                    <a:lumOff val="40000"/>
                  </a:schemeClr>
                </a:solidFill>
              </a:rPr>
              <a:t>CC </a:t>
            </a:r>
            <a:r>
              <a:rPr lang="en-US" b="1" dirty="0"/>
              <a:t>– </a:t>
            </a:r>
            <a:r>
              <a:rPr lang="en-US" dirty="0"/>
              <a:t>Academic &amp; vocational instruction through</a:t>
            </a:r>
          </a:p>
          <a:p>
            <a:pPr eaLnBrk="0" hangingPunct="0">
              <a:spcBef>
                <a:spcPct val="50000"/>
              </a:spcBef>
            </a:pPr>
            <a:r>
              <a:rPr lang="en-US" dirty="0"/>
              <a:t>            1</a:t>
            </a:r>
            <a:r>
              <a:rPr lang="en-US" baseline="30000" dirty="0"/>
              <a:t>st</a:t>
            </a:r>
            <a:r>
              <a:rPr lang="en-US" dirty="0"/>
              <a:t> and 2</a:t>
            </a:r>
            <a:r>
              <a:rPr lang="en-US" baseline="30000" dirty="0"/>
              <a:t>nd</a:t>
            </a:r>
            <a:r>
              <a:rPr lang="en-US" dirty="0"/>
              <a:t>  years of undergraduate </a:t>
            </a:r>
          </a:p>
          <a:p>
            <a:pPr eaLnBrk="0" hangingPunct="0">
              <a:spcBef>
                <a:spcPct val="50000"/>
              </a:spcBef>
            </a:pPr>
            <a:endParaRPr lang="en-US" sz="25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0" name="AutoShape 4"/>
          <p:cNvSpPr>
            <a:spLocks noChangeArrowheads="1"/>
          </p:cNvSpPr>
          <p:nvPr/>
        </p:nvSpPr>
        <p:spPr bwMode="auto">
          <a:xfrm>
            <a:off x="152400" y="1752600"/>
            <a:ext cx="8839200" cy="4419600"/>
          </a:xfrm>
          <a:prstGeom prst="diamond">
            <a:avLst/>
          </a:prstGeom>
          <a:noFill/>
          <a:ln w="9525">
            <a:noFill/>
            <a:miter lim="800000"/>
            <a:headEnd/>
            <a:tailEnd/>
          </a:ln>
        </p:spPr>
        <p:txBody>
          <a:bodyPr wrap="none" anchor="ctr"/>
          <a:lstStyle/>
          <a:p>
            <a:pPr eaLnBrk="0" hangingPunct="0"/>
            <a:endParaRPr lang="en-US"/>
          </a:p>
        </p:txBody>
      </p:sp>
      <p:graphicFrame>
        <p:nvGraphicFramePr>
          <p:cNvPr id="101381" name="Group 5"/>
          <p:cNvGraphicFramePr>
            <a:graphicFrameLocks noGrp="1"/>
          </p:cNvGraphicFramePr>
          <p:nvPr/>
        </p:nvGraphicFramePr>
        <p:xfrm>
          <a:off x="533400" y="1828800"/>
          <a:ext cx="8382000" cy="609600"/>
        </p:xfrm>
        <a:graphic>
          <a:graphicData uri="http://schemas.openxmlformats.org/drawingml/2006/table">
            <a:tbl>
              <a:tblPr/>
              <a:tblGrid>
                <a:gridCol w="1905000"/>
                <a:gridCol w="1371600"/>
                <a:gridCol w="1219200"/>
                <a:gridCol w="1219200"/>
                <a:gridCol w="1524000"/>
                <a:gridCol w="1143000"/>
              </a:tblGrid>
              <a:tr h="609600">
                <a:tc>
                  <a:txBody>
                    <a:bodyPr/>
                    <a:lstStyle/>
                    <a:p>
                      <a:pPr marL="533400" marR="0" lvl="0" indent="-5334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accent1">
                              <a:lumMod val="60000"/>
                              <a:lumOff val="40000"/>
                            </a:schemeClr>
                          </a:solidFill>
                          <a:effectLst/>
                          <a:latin typeface="Arial Narrow" pitchFamily="34" charset="0"/>
                        </a:rPr>
                        <a:t>History / Social Science-</a:t>
                      </a:r>
                      <a:r>
                        <a:rPr kumimoji="0" lang="en-US" sz="1000" b="1" i="0" u="none" strike="noStrike" cap="none" normalizeH="0" baseline="0" dirty="0" smtClean="0">
                          <a:ln>
                            <a:noFill/>
                          </a:ln>
                          <a:solidFill>
                            <a:schemeClr val="accent1">
                              <a:lumMod val="60000"/>
                              <a:lumOff val="40000"/>
                            </a:schemeClr>
                          </a:solidFill>
                          <a:effectLst/>
                          <a:latin typeface="Arial Narrow" pitchFamily="34" charset="0"/>
                        </a:rPr>
                        <a:t> </a:t>
                      </a:r>
                    </a:p>
                    <a:p>
                      <a:pPr marL="533400" marR="0" lvl="0" indent="-5334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dirty="0" smtClean="0">
                          <a:ln>
                            <a:noFill/>
                          </a:ln>
                          <a:solidFill>
                            <a:schemeClr val="tx1"/>
                          </a:solidFill>
                          <a:effectLst/>
                          <a:latin typeface="Arial Narrow" pitchFamily="34" charset="0"/>
                        </a:rPr>
                        <a:t> </a:t>
                      </a:r>
                      <a:r>
                        <a:rPr kumimoji="0" lang="en-US" sz="1200" b="1" i="0" u="none" strike="noStrike" cap="none" normalizeH="0" baseline="0" dirty="0" smtClean="0">
                          <a:ln>
                            <a:noFill/>
                          </a:ln>
                          <a:solidFill>
                            <a:schemeClr val="tx1"/>
                          </a:solidFill>
                          <a:effectLst/>
                          <a:latin typeface="Arial Narrow" pitchFamily="34" charset="0"/>
                        </a:rPr>
                        <a:t>2 years</a:t>
                      </a:r>
                    </a:p>
                  </a:txBody>
                  <a:tcPr marL="0" marR="0" marT="0" marB="0" anchor="ctr" horzOverflow="overflow">
                    <a:lnL cap="flat">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smtClean="0">
                          <a:ln>
                            <a:noFill/>
                          </a:ln>
                          <a:solidFill>
                            <a:schemeClr val="tx1"/>
                          </a:solidFill>
                          <a:effectLst/>
                          <a:latin typeface="Arial Narrow" pitchFamily="34" charset="0"/>
                        </a:rPr>
                        <a:t>World History / Cultures / World Civilizations</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2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smtClean="0">
                          <a:ln>
                            <a:noFill/>
                          </a:ln>
                          <a:solidFill>
                            <a:schemeClr val="tx1"/>
                          </a:solidFill>
                          <a:effectLst/>
                          <a:latin typeface="Arial Narrow" pitchFamily="34" charset="0"/>
                        </a:rPr>
                        <a:t>US History</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smtClean="0">
                          <a:ln>
                            <a:noFill/>
                          </a:ln>
                          <a:solidFill>
                            <a:schemeClr val="tx1"/>
                          </a:solidFill>
                          <a:effectLst/>
                          <a:latin typeface="Arial Narrow" pitchFamily="34" charset="0"/>
                        </a:rPr>
                        <a:t>Government / Civics</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smtClean="0">
                          <a:ln>
                            <a:noFill/>
                          </a:ln>
                          <a:solidFill>
                            <a:schemeClr val="tx1"/>
                          </a:solidFill>
                          <a:effectLst/>
                          <a:latin typeface="Arial Narrow" pitchFamily="34" charset="0"/>
                        </a:rPr>
                        <a:t>(1 semester)</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1" i="0" u="none" strike="noStrike" cap="none" normalizeH="0" baseline="0" smtClean="0">
                          <a:ln>
                            <a:noFill/>
                          </a:ln>
                          <a:solidFill>
                            <a:schemeClr val="tx1"/>
                          </a:solidFill>
                          <a:effectLst/>
                          <a:latin typeface="Arial Narrow" pitchFamily="34" charset="0"/>
                        </a:rPr>
                        <a:t>2.5 Years / Units</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1399" name="Group 23"/>
          <p:cNvGraphicFramePr>
            <a:graphicFrameLocks noGrp="1"/>
          </p:cNvGraphicFramePr>
          <p:nvPr/>
        </p:nvGraphicFramePr>
        <p:xfrm>
          <a:off x="533400" y="2971800"/>
          <a:ext cx="8382000" cy="609600"/>
        </p:xfrm>
        <a:graphic>
          <a:graphicData uri="http://schemas.openxmlformats.org/drawingml/2006/table">
            <a:tbl>
              <a:tblPr/>
              <a:tblGrid>
                <a:gridCol w="1905000"/>
                <a:gridCol w="1371600"/>
                <a:gridCol w="1219200"/>
                <a:gridCol w="1219200"/>
                <a:gridCol w="1524000"/>
                <a:gridCol w="1143000"/>
              </a:tblGrid>
              <a:tr h="609600">
                <a:tc>
                  <a:txBody>
                    <a:bodyPr/>
                    <a:lstStyle/>
                    <a:p>
                      <a:pPr marL="533400" marR="0" lvl="0" indent="-5334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accent1">
                              <a:lumMod val="60000"/>
                              <a:lumOff val="40000"/>
                            </a:schemeClr>
                          </a:solidFill>
                          <a:effectLst/>
                          <a:latin typeface="Arial Narrow" pitchFamily="34" charset="0"/>
                        </a:rPr>
                        <a:t>Math:</a:t>
                      </a:r>
                      <a:r>
                        <a:rPr kumimoji="0" lang="en-US" sz="1400" b="0" i="0" u="none" strike="noStrike" cap="none" normalizeH="0" baseline="0" dirty="0" smtClean="0">
                          <a:ln>
                            <a:noFill/>
                          </a:ln>
                          <a:solidFill>
                            <a:schemeClr val="accent1">
                              <a:lumMod val="60000"/>
                              <a:lumOff val="40000"/>
                            </a:schemeClr>
                          </a:solidFill>
                          <a:effectLst/>
                          <a:latin typeface="Arial Narrow" pitchFamily="34" charset="0"/>
                        </a:rPr>
                        <a:t>  </a:t>
                      </a:r>
                      <a:r>
                        <a:rPr kumimoji="0" lang="en-US" sz="1200" b="1" i="0" u="none" strike="noStrike" cap="none" normalizeH="0" baseline="0" dirty="0" smtClean="0">
                          <a:ln>
                            <a:noFill/>
                          </a:ln>
                          <a:solidFill>
                            <a:schemeClr val="tx1"/>
                          </a:solidFill>
                          <a:effectLst/>
                          <a:latin typeface="Arial Narrow" pitchFamily="34" charset="0"/>
                        </a:rPr>
                        <a:t>3 Years, </a:t>
                      </a:r>
                    </a:p>
                    <a:p>
                      <a:pPr marL="533400" marR="0" lvl="0" indent="-5334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1" i="0" u="none" strike="noStrike" cap="none" normalizeH="0" baseline="0" dirty="0" smtClean="0">
                          <a:ln>
                            <a:noFill/>
                          </a:ln>
                          <a:solidFill>
                            <a:schemeClr val="tx1"/>
                          </a:solidFill>
                          <a:effectLst/>
                          <a:latin typeface="Arial Narrow" pitchFamily="34" charset="0"/>
                        </a:rPr>
                        <a:t>4 Recommended</a:t>
                      </a:r>
                    </a:p>
                  </a:txBody>
                  <a:tcPr marL="0" marR="0" marT="0" marB="0" anchor="ctr" horzOverflow="overflow">
                    <a:lnL cap="flat">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smtClean="0">
                          <a:ln>
                            <a:noFill/>
                          </a:ln>
                          <a:solidFill>
                            <a:schemeClr val="tx1"/>
                          </a:solidFill>
                          <a:effectLst/>
                          <a:latin typeface="Arial Narrow" pitchFamily="34" charset="0"/>
                        </a:rPr>
                        <a:t>Algebra or Geometry</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smtClean="0">
                          <a:ln>
                            <a:noFill/>
                          </a:ln>
                          <a:solidFill>
                            <a:schemeClr val="tx1"/>
                          </a:solidFill>
                          <a:effectLst/>
                          <a:latin typeface="Arial Narrow" pitchFamily="34" charset="0"/>
                        </a:rPr>
                        <a:t>Geometry or </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smtClean="0">
                          <a:ln>
                            <a:noFill/>
                          </a:ln>
                          <a:solidFill>
                            <a:schemeClr val="tx1"/>
                          </a:solidFill>
                          <a:effectLst/>
                          <a:latin typeface="Arial Narrow" pitchFamily="34" charset="0"/>
                        </a:rPr>
                        <a:t>Algebra 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smtClean="0">
                          <a:ln>
                            <a:noFill/>
                          </a:ln>
                          <a:solidFill>
                            <a:schemeClr val="tx1"/>
                          </a:solidFill>
                          <a:effectLst/>
                          <a:latin typeface="Arial Narrow" pitchFamily="34" charset="0"/>
                        </a:rPr>
                        <a:t>Algebra 2 or </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smtClean="0">
                          <a:ln>
                            <a:noFill/>
                          </a:ln>
                          <a:solidFill>
                            <a:schemeClr val="tx1"/>
                          </a:solidFill>
                          <a:effectLst/>
                          <a:latin typeface="Arial Narrow" pitchFamily="34" charset="0"/>
                        </a:rPr>
                        <a:t>Pre-Calculus</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400" b="0" i="0" u="none" strike="noStrike" cap="none" normalizeH="0" baseline="0" smtClean="0">
                        <a:ln>
                          <a:noFill/>
                        </a:ln>
                        <a:solidFill>
                          <a:schemeClr val="tx1"/>
                        </a:solidFill>
                        <a:effectLst/>
                        <a:latin typeface="Arial Narrow" pitchFamily="34" charset="0"/>
                      </a:endParaRP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2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1" i="0" u="none" strike="noStrike" cap="none" normalizeH="0" baseline="0" smtClean="0">
                          <a:ln>
                            <a:noFill/>
                          </a:ln>
                          <a:solidFill>
                            <a:schemeClr val="tx1"/>
                          </a:solidFill>
                          <a:effectLst/>
                          <a:latin typeface="Arial Narrow" pitchFamily="34" charset="0"/>
                        </a:rPr>
                        <a:t>3 Years / Units</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200" b="1"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1415" name="Group 39"/>
          <p:cNvGraphicFramePr>
            <a:graphicFrameLocks noGrp="1"/>
          </p:cNvGraphicFramePr>
          <p:nvPr/>
        </p:nvGraphicFramePr>
        <p:xfrm>
          <a:off x="533400" y="4191000"/>
          <a:ext cx="8382000" cy="627888"/>
        </p:xfrm>
        <a:graphic>
          <a:graphicData uri="http://schemas.openxmlformats.org/drawingml/2006/table">
            <a:tbl>
              <a:tblPr/>
              <a:tblGrid>
                <a:gridCol w="1905000"/>
                <a:gridCol w="1371600"/>
                <a:gridCol w="1220788"/>
                <a:gridCol w="1217612"/>
                <a:gridCol w="1524000"/>
                <a:gridCol w="1143000"/>
              </a:tblGrid>
              <a:tr h="60960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accent1">
                              <a:lumMod val="60000"/>
                              <a:lumOff val="40000"/>
                            </a:schemeClr>
                          </a:solidFill>
                          <a:effectLst/>
                          <a:latin typeface="Arial Narrow" pitchFamily="34" charset="0"/>
                        </a:rPr>
                        <a:t>Language Other Than English:</a:t>
                      </a:r>
                      <a:r>
                        <a:rPr kumimoji="0" lang="en-US" sz="1400" b="0" i="0" u="none" strike="noStrike" cap="none" normalizeH="0" baseline="0" dirty="0" smtClean="0">
                          <a:ln>
                            <a:noFill/>
                          </a:ln>
                          <a:solidFill>
                            <a:schemeClr val="accent1">
                              <a:lumMod val="60000"/>
                              <a:lumOff val="40000"/>
                            </a:schemeClr>
                          </a:solidFill>
                          <a:effectLst/>
                          <a:latin typeface="Arial Narrow" pitchFamily="34" charset="0"/>
                        </a:rPr>
                        <a:t>  </a:t>
                      </a:r>
                      <a:r>
                        <a:rPr kumimoji="0" lang="en-US" sz="1200" b="1" i="0" u="none" strike="noStrike" cap="none" normalizeH="0" baseline="0" dirty="0" smtClean="0">
                          <a:ln>
                            <a:noFill/>
                          </a:ln>
                          <a:solidFill>
                            <a:schemeClr val="tx1"/>
                          </a:solidFill>
                          <a:effectLst/>
                          <a:latin typeface="Arial Narrow" pitchFamily="34" charset="0"/>
                        </a:rPr>
                        <a:t>2 Years</a:t>
                      </a:r>
                      <a:endParaRPr kumimoji="0" lang="en-US" sz="1100" b="1" i="0" u="none" strike="noStrike" cap="none" normalizeH="0" baseline="0" dirty="0" smtClean="0">
                        <a:ln>
                          <a:noFill/>
                        </a:ln>
                        <a:solidFill>
                          <a:schemeClr val="tx1"/>
                        </a:solidFill>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100" b="1" i="0" u="none" strike="noStrike" cap="none" normalizeH="0" baseline="0" dirty="0" smtClean="0">
                          <a:ln>
                            <a:noFill/>
                          </a:ln>
                          <a:solidFill>
                            <a:schemeClr val="tx1"/>
                          </a:solidFill>
                          <a:effectLst/>
                          <a:latin typeface="Arial Narrow" pitchFamily="34" charset="0"/>
                        </a:rPr>
                        <a:t> 3 Recommended</a:t>
                      </a:r>
                    </a:p>
                  </a:txBody>
                  <a:tcPr marL="0" marR="0" marT="0" marB="0" anchor="ctr" horzOverflow="overflow">
                    <a:lnL cap="flat">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smtClean="0">
                          <a:ln>
                            <a:noFill/>
                          </a:ln>
                          <a:solidFill>
                            <a:schemeClr val="tx1"/>
                          </a:solidFill>
                          <a:effectLst/>
                          <a:latin typeface="Arial Narrow" pitchFamily="34" charset="0"/>
                        </a:rPr>
                        <a:t>Spanish 1</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smtClean="0">
                          <a:ln>
                            <a:noFill/>
                          </a:ln>
                          <a:solidFill>
                            <a:schemeClr val="tx1"/>
                          </a:solidFill>
                          <a:effectLst/>
                          <a:latin typeface="Arial Narrow" pitchFamily="34" charset="0"/>
                        </a:rPr>
                        <a:t>Spanish 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200" b="0" i="0" u="none" strike="noStrike" cap="none" normalizeH="0" baseline="0" dirty="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2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smtClean="0">
                          <a:ln>
                            <a:noFill/>
                          </a:ln>
                          <a:solidFill>
                            <a:schemeClr val="hlink"/>
                          </a:solidFill>
                          <a:effectLst/>
                          <a:latin typeface="Arial Narrow" pitchFamily="34" charset="0"/>
                        </a:rPr>
                        <a:t> </a:t>
                      </a:r>
                      <a:r>
                        <a:rPr kumimoji="0" lang="en-US" sz="1200" b="1" i="0" u="none" strike="noStrike" cap="none" normalizeH="0" baseline="0" smtClean="0">
                          <a:ln>
                            <a:noFill/>
                          </a:ln>
                          <a:solidFill>
                            <a:schemeClr val="tx1"/>
                          </a:solidFill>
                          <a:effectLst/>
                          <a:latin typeface="Arial Narrow" pitchFamily="34" charset="0"/>
                        </a:rPr>
                        <a:t>2 Years / Units</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200" b="0" i="0" u="none" strike="noStrike" cap="none" normalizeH="0" baseline="0" smtClean="0">
                        <a:ln>
                          <a:noFill/>
                        </a:ln>
                        <a:solidFill>
                          <a:schemeClr val="hlink"/>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1431" name="Group 55"/>
          <p:cNvGraphicFramePr>
            <a:graphicFrameLocks noGrp="1"/>
          </p:cNvGraphicFramePr>
          <p:nvPr/>
        </p:nvGraphicFramePr>
        <p:xfrm>
          <a:off x="533400" y="3581400"/>
          <a:ext cx="8382000" cy="609600"/>
        </p:xfrm>
        <a:graphic>
          <a:graphicData uri="http://schemas.openxmlformats.org/drawingml/2006/table">
            <a:tbl>
              <a:tblPr/>
              <a:tblGrid>
                <a:gridCol w="1905000"/>
                <a:gridCol w="1371600"/>
                <a:gridCol w="1220788"/>
                <a:gridCol w="1217612"/>
                <a:gridCol w="1524000"/>
                <a:gridCol w="1143000"/>
              </a:tblGrid>
              <a:tr h="609600">
                <a:tc>
                  <a:txBody>
                    <a:bodyPr/>
                    <a:lstStyle/>
                    <a:p>
                      <a:pPr marL="533400" marR="0" lvl="0" indent="-5334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accent1">
                              <a:lumMod val="60000"/>
                              <a:lumOff val="40000"/>
                            </a:schemeClr>
                          </a:solidFill>
                          <a:effectLst/>
                          <a:latin typeface="Arial Narrow" pitchFamily="34" charset="0"/>
                        </a:rPr>
                        <a:t>Laboratory  Science:  </a:t>
                      </a:r>
                    </a:p>
                    <a:p>
                      <a:pPr marL="533400" marR="0" lvl="0" indent="-5334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1" i="0" u="none" strike="noStrike" cap="none" normalizeH="0" baseline="0" dirty="0" smtClean="0">
                          <a:ln>
                            <a:noFill/>
                          </a:ln>
                          <a:solidFill>
                            <a:schemeClr val="tx1"/>
                          </a:solidFill>
                          <a:effectLst/>
                          <a:latin typeface="Arial Narrow" pitchFamily="34" charset="0"/>
                        </a:rPr>
                        <a:t>2 Years, 3 Recommended</a:t>
                      </a:r>
                    </a:p>
                  </a:txBody>
                  <a:tcPr marL="0" marR="0" marT="0" marB="0" anchor="ctr" horzOverflow="overflow">
                    <a:lnL cap="flat">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2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smtClean="0">
                          <a:ln>
                            <a:noFill/>
                          </a:ln>
                          <a:solidFill>
                            <a:schemeClr val="tx1"/>
                          </a:solidFill>
                          <a:effectLst/>
                          <a:latin typeface="Arial Narrow" pitchFamily="34" charset="0"/>
                        </a:rPr>
                        <a:t>Biology</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smtClean="0">
                          <a:ln>
                            <a:noFill/>
                          </a:ln>
                          <a:solidFill>
                            <a:schemeClr val="tx1"/>
                          </a:solidFill>
                          <a:effectLst/>
                          <a:latin typeface="Arial Narrow" pitchFamily="34" charset="0"/>
                        </a:rPr>
                        <a:t>Chemistry</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2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1" i="0" u="none" strike="noStrike" cap="none" normalizeH="0" baseline="0" smtClean="0">
                          <a:ln>
                            <a:noFill/>
                          </a:ln>
                          <a:solidFill>
                            <a:schemeClr val="tx1"/>
                          </a:solidFill>
                          <a:effectLst/>
                          <a:latin typeface="Arial Narrow" pitchFamily="34" charset="0"/>
                        </a:rPr>
                        <a:t>2 Years / Units </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200" b="1"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1447" name="Group 71"/>
          <p:cNvGraphicFramePr>
            <a:graphicFrameLocks noGrp="1"/>
          </p:cNvGraphicFramePr>
          <p:nvPr/>
        </p:nvGraphicFramePr>
        <p:xfrm>
          <a:off x="533400" y="4800600"/>
          <a:ext cx="8382000" cy="609600"/>
        </p:xfrm>
        <a:graphic>
          <a:graphicData uri="http://schemas.openxmlformats.org/drawingml/2006/table">
            <a:tbl>
              <a:tblPr/>
              <a:tblGrid>
                <a:gridCol w="1892300"/>
                <a:gridCol w="1371600"/>
                <a:gridCol w="1219200"/>
                <a:gridCol w="1219200"/>
                <a:gridCol w="1524000"/>
                <a:gridCol w="1155700"/>
              </a:tblGrid>
              <a:tr h="609600">
                <a:tc>
                  <a:txBody>
                    <a:bodyPr/>
                    <a:lstStyle/>
                    <a:p>
                      <a:pPr marL="533400" marR="0" lvl="0" indent="-5334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accent1">
                              <a:lumMod val="60000"/>
                              <a:lumOff val="40000"/>
                            </a:schemeClr>
                          </a:solidFill>
                          <a:effectLst/>
                          <a:latin typeface="Arial Narrow" pitchFamily="34" charset="0"/>
                        </a:rPr>
                        <a:t>Visual and </a:t>
                      </a:r>
                    </a:p>
                    <a:p>
                      <a:pPr marL="533400" marR="0" lvl="0" indent="-533400" algn="l" defTabSz="914400" rtl="0" eaLnBrk="1" fontAlgn="base" latinLnBrk="0" hangingPunct="1">
                        <a:lnSpc>
                          <a:spcPct val="85000"/>
                        </a:lnSpc>
                        <a:spcBef>
                          <a:spcPct val="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accent1">
                              <a:lumMod val="60000"/>
                              <a:lumOff val="40000"/>
                            </a:schemeClr>
                          </a:solidFill>
                          <a:effectLst/>
                          <a:latin typeface="Arial Narrow" pitchFamily="34" charset="0"/>
                        </a:rPr>
                        <a:t>Performing Arts</a:t>
                      </a:r>
                      <a:r>
                        <a:rPr kumimoji="0" lang="en-US" sz="1400" b="1" i="0" u="none" strike="noStrike" cap="none" normalizeH="0" baseline="0" dirty="0" smtClean="0">
                          <a:ln>
                            <a:noFill/>
                          </a:ln>
                          <a:solidFill>
                            <a:schemeClr val="bg2"/>
                          </a:solidFill>
                          <a:effectLst/>
                          <a:latin typeface="Arial Narrow" pitchFamily="34" charset="0"/>
                        </a:rPr>
                        <a:t>:</a:t>
                      </a:r>
                    </a:p>
                    <a:p>
                      <a:pPr marL="533400" marR="0" lvl="0" indent="-533400" algn="l" defTabSz="914400" rtl="0" eaLnBrk="1" fontAlgn="base" latinLnBrk="0" hangingPunct="1">
                        <a:lnSpc>
                          <a:spcPct val="85000"/>
                        </a:lnSpc>
                        <a:spcBef>
                          <a:spcPct val="0"/>
                        </a:spcBef>
                        <a:spcAft>
                          <a:spcPct val="0"/>
                        </a:spcAft>
                        <a:buClr>
                          <a:schemeClr val="bg2"/>
                        </a:buClr>
                        <a:buSzPct val="75000"/>
                        <a:buFont typeface="Wingdings" pitchFamily="2" charset="2"/>
                        <a:buNone/>
                        <a:tabLst/>
                      </a:pPr>
                      <a:r>
                        <a:rPr kumimoji="0" lang="en-US" sz="1400" b="0" i="0" u="none" strike="noStrike" cap="none" normalizeH="0" baseline="0" dirty="0" smtClean="0">
                          <a:ln>
                            <a:noFill/>
                          </a:ln>
                          <a:solidFill>
                            <a:schemeClr val="tx1"/>
                          </a:solidFill>
                          <a:effectLst/>
                          <a:latin typeface="Arial Narrow" pitchFamily="34" charset="0"/>
                        </a:rPr>
                        <a:t> </a:t>
                      </a:r>
                      <a:r>
                        <a:rPr kumimoji="0" lang="en-US" sz="1200" b="1" i="0" u="none" strike="noStrike" cap="none" normalizeH="0" baseline="0" dirty="0" smtClean="0">
                          <a:ln>
                            <a:noFill/>
                          </a:ln>
                          <a:solidFill>
                            <a:schemeClr val="tx1"/>
                          </a:solidFill>
                          <a:effectLst/>
                          <a:latin typeface="Arial Narrow" pitchFamily="34" charset="0"/>
                        </a:rPr>
                        <a:t>1 Year- Same course</a:t>
                      </a:r>
                    </a:p>
                  </a:txBody>
                  <a:tcPr marL="0" marR="0" marT="0" marB="0" anchor="ctr" horzOverflow="overflow">
                    <a:lnL cap="flat">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2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smtClean="0">
                          <a:ln>
                            <a:noFill/>
                          </a:ln>
                          <a:solidFill>
                            <a:schemeClr val="tx1"/>
                          </a:solidFill>
                          <a:effectLst/>
                          <a:latin typeface="Arial Narrow" pitchFamily="34" charset="0"/>
                        </a:rPr>
                        <a:t>Art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200" b="0" i="0" u="none" strike="noStrike" cap="none" normalizeH="0" baseline="0" dirty="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200" b="0" i="0" u="none" strike="noStrike" cap="none" normalizeH="0" baseline="0" dirty="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1" i="0" u="none" strike="noStrike" cap="none" normalizeH="0" baseline="0" smtClean="0">
                          <a:ln>
                            <a:noFill/>
                          </a:ln>
                          <a:solidFill>
                            <a:schemeClr val="tx1"/>
                          </a:solidFill>
                          <a:effectLst/>
                          <a:latin typeface="Arial Narrow" pitchFamily="34" charset="0"/>
                        </a:rPr>
                        <a:t>1 Year / Units</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1463" name="Group 87"/>
          <p:cNvGraphicFramePr>
            <a:graphicFrameLocks noGrp="1"/>
          </p:cNvGraphicFramePr>
          <p:nvPr/>
        </p:nvGraphicFramePr>
        <p:xfrm>
          <a:off x="533400" y="5410200"/>
          <a:ext cx="8382000" cy="609600"/>
        </p:xfrm>
        <a:graphic>
          <a:graphicData uri="http://schemas.openxmlformats.org/drawingml/2006/table">
            <a:tbl>
              <a:tblPr/>
              <a:tblGrid>
                <a:gridCol w="1892300"/>
                <a:gridCol w="1371600"/>
                <a:gridCol w="1219200"/>
                <a:gridCol w="1219200"/>
                <a:gridCol w="1524000"/>
                <a:gridCol w="1155700"/>
              </a:tblGrid>
              <a:tr h="60960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accent1">
                              <a:lumMod val="60000"/>
                              <a:lumOff val="40000"/>
                            </a:schemeClr>
                          </a:solidFill>
                          <a:effectLst/>
                          <a:latin typeface="Arial Narrow" pitchFamily="34" charset="0"/>
                        </a:rPr>
                        <a:t>College Preparatory Elective:</a:t>
                      </a:r>
                      <a:r>
                        <a:rPr kumimoji="0" lang="en-US" sz="1400" b="0" i="0" u="none" strike="noStrike" cap="none" normalizeH="0" baseline="0" dirty="0" smtClean="0">
                          <a:ln>
                            <a:noFill/>
                          </a:ln>
                          <a:solidFill>
                            <a:schemeClr val="accent1">
                              <a:lumMod val="60000"/>
                              <a:lumOff val="40000"/>
                            </a:schemeClr>
                          </a:solidFill>
                          <a:effectLst/>
                          <a:latin typeface="Arial Narrow" pitchFamily="34" charset="0"/>
                        </a:rPr>
                        <a:t> </a:t>
                      </a:r>
                      <a:r>
                        <a:rPr kumimoji="0" lang="en-US" sz="1000" b="1" i="0" u="none" strike="noStrike" cap="none" normalizeH="0" baseline="0" dirty="0" smtClean="0">
                          <a:ln>
                            <a:noFill/>
                          </a:ln>
                          <a:solidFill>
                            <a:schemeClr val="accent1">
                              <a:lumMod val="60000"/>
                              <a:lumOff val="40000"/>
                            </a:schemeClr>
                          </a:solidFill>
                          <a:effectLst/>
                          <a:latin typeface="Arial Narrow" pitchFamily="34" charset="0"/>
                        </a:rPr>
                        <a:t> </a:t>
                      </a:r>
                      <a:r>
                        <a:rPr kumimoji="0" lang="en-US" sz="1200" b="1" i="0" u="none" strike="noStrike" cap="none" normalizeH="0" baseline="0" dirty="0" smtClean="0">
                          <a:ln>
                            <a:noFill/>
                          </a:ln>
                          <a:solidFill>
                            <a:schemeClr val="tx1"/>
                          </a:solidFill>
                          <a:effectLst/>
                          <a:latin typeface="Arial Narrow" pitchFamily="34" charset="0"/>
                        </a:rPr>
                        <a:t>1 Year</a:t>
                      </a:r>
                    </a:p>
                  </a:txBody>
                  <a:tcPr marL="0" marR="0" marT="0" marB="0" horzOverflow="overflow">
                    <a:lnL cap="flat">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200" b="0" i="0" u="none" strike="noStrike" cap="none" normalizeH="0" baseline="0" smtClean="0">
                        <a:ln>
                          <a:noFill/>
                        </a:ln>
                        <a:solidFill>
                          <a:schemeClr val="tx1"/>
                        </a:solidFill>
                        <a:effectLst/>
                        <a:latin typeface="Arial Narrow"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200" b="0" i="0" u="none" strike="noStrike" cap="none" normalizeH="0" baseline="0" smtClean="0">
                        <a:ln>
                          <a:noFill/>
                        </a:ln>
                        <a:solidFill>
                          <a:schemeClr val="tx1"/>
                        </a:solidFill>
                        <a:effectLst/>
                        <a:latin typeface="Arial Narrow"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200" b="0" i="0" u="none" strike="noStrike" cap="none" normalizeH="0" baseline="0" smtClean="0">
                        <a:ln>
                          <a:noFill/>
                        </a:ln>
                        <a:solidFill>
                          <a:schemeClr val="tx1"/>
                        </a:solidFill>
                        <a:effectLst/>
                        <a:latin typeface="Arial Narrow"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200" b="0" i="0" u="none" strike="noStrike" cap="none" normalizeH="0" baseline="0" smtClean="0">
                        <a:ln>
                          <a:noFill/>
                        </a:ln>
                        <a:solidFill>
                          <a:schemeClr val="tx1"/>
                        </a:solidFill>
                        <a:effectLst/>
                        <a:latin typeface="Arial Narrow" pitchFamily="34" charset="0"/>
                      </a:endParaRP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smtClean="0">
                          <a:ln>
                            <a:noFill/>
                          </a:ln>
                          <a:solidFill>
                            <a:schemeClr val="tx1"/>
                          </a:solidFill>
                          <a:effectLst/>
                          <a:latin typeface="Arial Narrow" pitchFamily="34" charset="0"/>
                        </a:rPr>
                        <a:t>Economics (1 semester)</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1" i="0" u="none" strike="noStrike" cap="none" normalizeH="0" baseline="0" smtClean="0">
                          <a:ln>
                            <a:noFill/>
                          </a:ln>
                          <a:solidFill>
                            <a:schemeClr val="tx1"/>
                          </a:solidFill>
                          <a:effectLst/>
                          <a:latin typeface="Arial Narrow" pitchFamily="34" charset="0"/>
                        </a:rPr>
                        <a:t>.5 Years / Units</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1479" name="Group 103"/>
          <p:cNvGraphicFramePr>
            <a:graphicFrameLocks noGrp="1"/>
          </p:cNvGraphicFramePr>
          <p:nvPr/>
        </p:nvGraphicFramePr>
        <p:xfrm>
          <a:off x="533400" y="2438400"/>
          <a:ext cx="8382000" cy="533400"/>
        </p:xfrm>
        <a:graphic>
          <a:graphicData uri="http://schemas.openxmlformats.org/drawingml/2006/table">
            <a:tbl>
              <a:tblPr/>
              <a:tblGrid>
                <a:gridCol w="1892300"/>
                <a:gridCol w="1371600"/>
                <a:gridCol w="1219200"/>
                <a:gridCol w="1219200"/>
                <a:gridCol w="1524000"/>
                <a:gridCol w="1155700"/>
              </a:tblGrid>
              <a:tr h="53340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accent1">
                              <a:lumMod val="60000"/>
                              <a:lumOff val="40000"/>
                            </a:schemeClr>
                          </a:solidFill>
                          <a:effectLst/>
                          <a:latin typeface="Arial Narrow" pitchFamily="34" charset="0"/>
                        </a:rPr>
                        <a:t>English:</a:t>
                      </a:r>
                      <a:r>
                        <a:rPr kumimoji="0" lang="en-US" sz="1400" b="0" i="0" u="none" strike="noStrike" cap="none" normalizeH="0" baseline="0" dirty="0" smtClean="0">
                          <a:ln>
                            <a:noFill/>
                          </a:ln>
                          <a:solidFill>
                            <a:schemeClr val="accent1">
                              <a:lumMod val="60000"/>
                              <a:lumOff val="40000"/>
                            </a:schemeClr>
                          </a:solidFill>
                          <a:effectLst/>
                          <a:latin typeface="Arial Narrow" pitchFamily="34" charset="0"/>
                        </a:rPr>
                        <a:t>  </a:t>
                      </a:r>
                      <a:r>
                        <a:rPr kumimoji="0" lang="en-US" sz="1200" b="1" i="0" u="none" strike="noStrike" cap="none" normalizeH="0" baseline="0" dirty="0" smtClean="0">
                          <a:ln>
                            <a:noFill/>
                          </a:ln>
                          <a:solidFill>
                            <a:schemeClr val="tx1"/>
                          </a:solidFill>
                          <a:effectLst/>
                          <a:latin typeface="Arial Narrow" pitchFamily="34" charset="0"/>
                        </a:rPr>
                        <a:t>4 Years</a:t>
                      </a:r>
                    </a:p>
                  </a:txBody>
                  <a:tcPr marL="0" marR="0" marT="0" marB="0" anchor="ctr" horzOverflow="overflow">
                    <a:lnL cap="flat">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200" b="0" i="0" u="none" strike="noStrike" cap="none" normalizeH="0" baseline="0" dirty="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400" b="0"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400" b="0"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400" b="0"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1" i="0" u="none" strike="noStrike" cap="none" normalizeH="0" baseline="0" smtClean="0">
                          <a:ln>
                            <a:noFill/>
                          </a:ln>
                          <a:solidFill>
                            <a:schemeClr val="tx1"/>
                          </a:solidFill>
                          <a:effectLst/>
                          <a:latin typeface="Arial Narrow" pitchFamily="34" charset="0"/>
                        </a:rPr>
                        <a:t>4 Years / Units</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1495" name="Group 119"/>
          <p:cNvGraphicFramePr>
            <a:graphicFrameLocks noGrp="1"/>
          </p:cNvGraphicFramePr>
          <p:nvPr/>
        </p:nvGraphicFramePr>
        <p:xfrm>
          <a:off x="228600" y="1219200"/>
          <a:ext cx="8686800" cy="622300"/>
        </p:xfrm>
        <a:graphic>
          <a:graphicData uri="http://schemas.openxmlformats.org/drawingml/2006/table">
            <a:tbl>
              <a:tblPr/>
              <a:tblGrid>
                <a:gridCol w="2209800"/>
                <a:gridCol w="1371600"/>
                <a:gridCol w="1219200"/>
                <a:gridCol w="1219200"/>
                <a:gridCol w="1524000"/>
                <a:gridCol w="1143000"/>
              </a:tblGrid>
              <a:tr h="622300">
                <a:tc>
                  <a:txBody>
                    <a:bodyPr/>
                    <a:lstStyle/>
                    <a:p>
                      <a:pPr marL="0" marR="0" lvl="0" indent="0" algn="l" defTabSz="914400" rtl="0" eaLnBrk="1" fontAlgn="base" latinLnBrk="0" hangingPunct="1">
                        <a:lnSpc>
                          <a:spcPct val="85000"/>
                        </a:lnSpc>
                        <a:spcBef>
                          <a:spcPct val="0"/>
                        </a:spcBef>
                        <a:spcAft>
                          <a:spcPct val="0"/>
                        </a:spcAft>
                        <a:buClr>
                          <a:schemeClr val="bg2"/>
                        </a:buClr>
                        <a:buSzPct val="75000"/>
                        <a:buFont typeface="Wingdings" pitchFamily="2" charset="2"/>
                        <a:buNone/>
                        <a:tabLst/>
                      </a:pPr>
                      <a:r>
                        <a:rPr kumimoji="0" lang="en-US" sz="1800" b="1" i="0" u="none" strike="noStrike" cap="none" normalizeH="0" baseline="0" smtClean="0">
                          <a:ln>
                            <a:noFill/>
                          </a:ln>
                          <a:solidFill>
                            <a:schemeClr val="tx1"/>
                          </a:solidFill>
                          <a:effectLst/>
                          <a:latin typeface="Arial Narrow" pitchFamily="34" charset="0"/>
                        </a:rPr>
                        <a:t>College Preparatory Requirements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
                          <a:schemeClr val="bg2"/>
                        </a:buClr>
                        <a:buSzPct val="75000"/>
                        <a:buFont typeface="Wingdings" pitchFamily="2" charset="2"/>
                        <a:buNone/>
                        <a:tabLst/>
                      </a:pPr>
                      <a:r>
                        <a:rPr kumimoji="0" lang="en-US" sz="1800" b="1" i="0" u="none" strike="noStrike" cap="none" normalizeH="0" baseline="0" smtClean="0">
                          <a:ln>
                            <a:noFill/>
                          </a:ln>
                          <a:solidFill>
                            <a:schemeClr val="tx1"/>
                          </a:solidFill>
                          <a:effectLst/>
                          <a:latin typeface="Arial Narrow" pitchFamily="34" charset="0"/>
                        </a:rPr>
                        <a:t>9</a:t>
                      </a:r>
                      <a:r>
                        <a:rPr kumimoji="0" lang="en-US" sz="1800" b="1" i="0" u="none" strike="noStrike" cap="none" normalizeH="0" baseline="30000" smtClean="0">
                          <a:ln>
                            <a:noFill/>
                          </a:ln>
                          <a:solidFill>
                            <a:schemeClr val="tx1"/>
                          </a:solidFill>
                          <a:effectLst/>
                          <a:latin typeface="Arial Narrow" pitchFamily="34" charset="0"/>
                        </a:rPr>
                        <a:t>th</a:t>
                      </a:r>
                      <a:r>
                        <a:rPr kumimoji="0" lang="en-US" sz="1800" b="1" i="0" u="none" strike="noStrike" cap="none" normalizeH="0" baseline="0" smtClean="0">
                          <a:ln>
                            <a:noFill/>
                          </a:ln>
                          <a:solidFill>
                            <a:schemeClr val="tx1"/>
                          </a:solidFill>
                          <a:effectLst/>
                          <a:latin typeface="Arial Narrow" pitchFamily="34" charset="0"/>
                        </a:rPr>
                        <a:t> </a:t>
                      </a:r>
                    </a:p>
                    <a:p>
                      <a:pPr marL="0" marR="0" lvl="0" indent="0" algn="ctr" defTabSz="914400" rtl="0" eaLnBrk="1" fontAlgn="base" latinLnBrk="0" hangingPunct="1">
                        <a:lnSpc>
                          <a:spcPct val="85000"/>
                        </a:lnSpc>
                        <a:spcBef>
                          <a:spcPct val="0"/>
                        </a:spcBef>
                        <a:spcAft>
                          <a:spcPct val="0"/>
                        </a:spcAft>
                        <a:buClr>
                          <a:schemeClr val="bg2"/>
                        </a:buClr>
                        <a:buSzPct val="75000"/>
                        <a:buFont typeface="Wingdings" pitchFamily="2" charset="2"/>
                        <a:buNone/>
                        <a:tabLst/>
                      </a:pPr>
                      <a:r>
                        <a:rPr kumimoji="0" lang="en-US" sz="1800" b="1" i="0" u="none" strike="noStrike" cap="none" normalizeH="0" baseline="0" smtClean="0">
                          <a:ln>
                            <a:noFill/>
                          </a:ln>
                          <a:solidFill>
                            <a:schemeClr val="tx1"/>
                          </a:solidFill>
                          <a:effectLst/>
                          <a:latin typeface="Arial Narrow" pitchFamily="34" charset="0"/>
                        </a:rPr>
                        <a:t>Grade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
                          <a:schemeClr val="bg2"/>
                        </a:buClr>
                        <a:buSzPct val="75000"/>
                        <a:buFont typeface="Wingdings" pitchFamily="2" charset="2"/>
                        <a:buNone/>
                        <a:tabLst/>
                      </a:pPr>
                      <a:r>
                        <a:rPr kumimoji="0" lang="en-US" sz="1800" b="1" i="0" u="none" strike="noStrike" cap="none" normalizeH="0" baseline="0" smtClean="0">
                          <a:ln>
                            <a:noFill/>
                          </a:ln>
                          <a:solidFill>
                            <a:schemeClr val="tx1"/>
                          </a:solidFill>
                          <a:effectLst/>
                          <a:latin typeface="Arial Narrow" pitchFamily="34" charset="0"/>
                        </a:rPr>
                        <a:t>10</a:t>
                      </a:r>
                      <a:r>
                        <a:rPr kumimoji="0" lang="en-US" sz="1800" b="1" i="0" u="none" strike="noStrike" cap="none" normalizeH="0" baseline="30000" smtClean="0">
                          <a:ln>
                            <a:noFill/>
                          </a:ln>
                          <a:solidFill>
                            <a:schemeClr val="tx1"/>
                          </a:solidFill>
                          <a:effectLst/>
                          <a:latin typeface="Arial Narrow" pitchFamily="34" charset="0"/>
                        </a:rPr>
                        <a:t>th</a:t>
                      </a:r>
                      <a:r>
                        <a:rPr kumimoji="0" lang="en-US" sz="1800" b="1" i="0" u="none" strike="noStrike" cap="none" normalizeH="0" baseline="0" smtClean="0">
                          <a:ln>
                            <a:noFill/>
                          </a:ln>
                          <a:solidFill>
                            <a:schemeClr val="tx1"/>
                          </a:solidFill>
                          <a:effectLst/>
                          <a:latin typeface="Arial Narrow" pitchFamily="34" charset="0"/>
                        </a:rPr>
                        <a:t> </a:t>
                      </a:r>
                    </a:p>
                    <a:p>
                      <a:pPr marL="0" marR="0" lvl="0" indent="0" algn="ctr" defTabSz="914400" rtl="0" eaLnBrk="1" fontAlgn="base" latinLnBrk="0" hangingPunct="1">
                        <a:lnSpc>
                          <a:spcPct val="85000"/>
                        </a:lnSpc>
                        <a:spcBef>
                          <a:spcPct val="0"/>
                        </a:spcBef>
                        <a:spcAft>
                          <a:spcPct val="0"/>
                        </a:spcAft>
                        <a:buClr>
                          <a:schemeClr val="bg2"/>
                        </a:buClr>
                        <a:buSzPct val="75000"/>
                        <a:buFont typeface="Wingdings" pitchFamily="2" charset="2"/>
                        <a:buNone/>
                        <a:tabLst/>
                      </a:pPr>
                      <a:r>
                        <a:rPr kumimoji="0" lang="en-US" sz="1800" b="1" i="0" u="none" strike="noStrike" cap="none" normalizeH="0" baseline="0" smtClean="0">
                          <a:ln>
                            <a:noFill/>
                          </a:ln>
                          <a:solidFill>
                            <a:schemeClr val="tx1"/>
                          </a:solidFill>
                          <a:effectLst/>
                          <a:latin typeface="Arial Narrow" pitchFamily="34" charset="0"/>
                        </a:rPr>
                        <a:t>Grade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
                          <a:schemeClr val="bg2"/>
                        </a:buClr>
                        <a:buSzPct val="75000"/>
                        <a:buFont typeface="Wingdings" pitchFamily="2" charset="2"/>
                        <a:buNone/>
                        <a:tabLst/>
                      </a:pPr>
                      <a:r>
                        <a:rPr kumimoji="0" lang="en-US" sz="1800" b="1" i="0" u="none" strike="noStrike" cap="none" normalizeH="0" baseline="0" smtClean="0">
                          <a:ln>
                            <a:noFill/>
                          </a:ln>
                          <a:solidFill>
                            <a:schemeClr val="tx1"/>
                          </a:solidFill>
                          <a:effectLst/>
                          <a:latin typeface="Arial Narrow" pitchFamily="34" charset="0"/>
                        </a:rPr>
                        <a:t>11</a:t>
                      </a:r>
                      <a:r>
                        <a:rPr kumimoji="0" lang="en-US" sz="1800" b="1" i="0" u="none" strike="noStrike" cap="none" normalizeH="0" baseline="30000" smtClean="0">
                          <a:ln>
                            <a:noFill/>
                          </a:ln>
                          <a:solidFill>
                            <a:schemeClr val="tx1"/>
                          </a:solidFill>
                          <a:effectLst/>
                          <a:latin typeface="Arial Narrow" pitchFamily="34" charset="0"/>
                        </a:rPr>
                        <a:t>th</a:t>
                      </a:r>
                      <a:r>
                        <a:rPr kumimoji="0" lang="en-US" sz="1800" b="1" i="0" u="none" strike="noStrike" cap="none" normalizeH="0" baseline="0" smtClean="0">
                          <a:ln>
                            <a:noFill/>
                          </a:ln>
                          <a:solidFill>
                            <a:schemeClr val="tx1"/>
                          </a:solidFill>
                          <a:effectLst/>
                          <a:latin typeface="Arial Narrow" pitchFamily="34" charset="0"/>
                        </a:rPr>
                        <a:t> </a:t>
                      </a:r>
                    </a:p>
                    <a:p>
                      <a:pPr marL="0" marR="0" lvl="0" indent="0" algn="ctr" defTabSz="914400" rtl="0" eaLnBrk="1" fontAlgn="base" latinLnBrk="0" hangingPunct="1">
                        <a:lnSpc>
                          <a:spcPct val="85000"/>
                        </a:lnSpc>
                        <a:spcBef>
                          <a:spcPct val="0"/>
                        </a:spcBef>
                        <a:spcAft>
                          <a:spcPct val="0"/>
                        </a:spcAft>
                        <a:buClr>
                          <a:schemeClr val="bg2"/>
                        </a:buClr>
                        <a:buSzPct val="75000"/>
                        <a:buFont typeface="Wingdings" pitchFamily="2" charset="2"/>
                        <a:buNone/>
                        <a:tabLst/>
                      </a:pPr>
                      <a:r>
                        <a:rPr kumimoji="0" lang="en-US" sz="1800" b="1" i="0" u="none" strike="noStrike" cap="none" normalizeH="0" baseline="0" smtClean="0">
                          <a:ln>
                            <a:noFill/>
                          </a:ln>
                          <a:solidFill>
                            <a:schemeClr val="tx1"/>
                          </a:solidFill>
                          <a:effectLst/>
                          <a:latin typeface="Arial Narrow" pitchFamily="34" charset="0"/>
                        </a:rPr>
                        <a:t>Grade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
                          <a:schemeClr val="bg2"/>
                        </a:buClr>
                        <a:buSzPct val="75000"/>
                        <a:buFont typeface="Wingdings" pitchFamily="2" charset="2"/>
                        <a:buNone/>
                        <a:tabLst/>
                      </a:pPr>
                      <a:r>
                        <a:rPr kumimoji="0" lang="en-US" sz="1800" b="1" i="0" u="none" strike="noStrike" cap="none" normalizeH="0" baseline="0" smtClean="0">
                          <a:ln>
                            <a:noFill/>
                          </a:ln>
                          <a:solidFill>
                            <a:schemeClr val="tx1"/>
                          </a:solidFill>
                          <a:effectLst/>
                          <a:latin typeface="Arial Narrow" pitchFamily="34" charset="0"/>
                        </a:rPr>
                        <a:t>12</a:t>
                      </a:r>
                      <a:r>
                        <a:rPr kumimoji="0" lang="en-US" sz="1800" b="1" i="0" u="none" strike="noStrike" cap="none" normalizeH="0" baseline="30000" smtClean="0">
                          <a:ln>
                            <a:noFill/>
                          </a:ln>
                          <a:solidFill>
                            <a:schemeClr val="tx1"/>
                          </a:solidFill>
                          <a:effectLst/>
                          <a:latin typeface="Arial Narrow" pitchFamily="34" charset="0"/>
                        </a:rPr>
                        <a:t>th</a:t>
                      </a:r>
                      <a:r>
                        <a:rPr kumimoji="0" lang="en-US" sz="1800" b="1" i="0" u="none" strike="noStrike" cap="none" normalizeH="0" baseline="0" smtClean="0">
                          <a:ln>
                            <a:noFill/>
                          </a:ln>
                          <a:solidFill>
                            <a:schemeClr val="tx1"/>
                          </a:solidFill>
                          <a:effectLst/>
                          <a:latin typeface="Arial Narrow" pitchFamily="34" charset="0"/>
                        </a:rPr>
                        <a:t> </a:t>
                      </a:r>
                    </a:p>
                    <a:p>
                      <a:pPr marL="0" marR="0" lvl="0" indent="0" algn="ctr" defTabSz="914400" rtl="0" eaLnBrk="1" fontAlgn="base" latinLnBrk="0" hangingPunct="1">
                        <a:lnSpc>
                          <a:spcPct val="85000"/>
                        </a:lnSpc>
                        <a:spcBef>
                          <a:spcPct val="0"/>
                        </a:spcBef>
                        <a:spcAft>
                          <a:spcPct val="0"/>
                        </a:spcAft>
                        <a:buClr>
                          <a:schemeClr val="bg2"/>
                        </a:buClr>
                        <a:buSzPct val="75000"/>
                        <a:buFont typeface="Wingdings" pitchFamily="2" charset="2"/>
                        <a:buNone/>
                        <a:tabLst/>
                      </a:pPr>
                      <a:r>
                        <a:rPr kumimoji="0" lang="en-US" sz="1800" b="1" i="0" u="none" strike="noStrike" cap="none" normalizeH="0" baseline="0" smtClean="0">
                          <a:ln>
                            <a:noFill/>
                          </a:ln>
                          <a:solidFill>
                            <a:schemeClr val="tx1"/>
                          </a:solidFill>
                          <a:effectLst/>
                          <a:latin typeface="Arial Narrow" pitchFamily="34" charset="0"/>
                        </a:rPr>
                        <a:t>Grade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
                          <a:schemeClr val="bg2"/>
                        </a:buClr>
                        <a:buSzPct val="75000"/>
                        <a:buFont typeface="Wingdings" pitchFamily="2" charset="2"/>
                        <a:buNone/>
                        <a:tabLst/>
                      </a:pPr>
                      <a:r>
                        <a:rPr kumimoji="0" lang="en-US" sz="1800" b="1" i="0" u="none" strike="noStrike" cap="none" normalizeH="0" baseline="0" smtClean="0">
                          <a:ln>
                            <a:noFill/>
                          </a:ln>
                          <a:solidFill>
                            <a:schemeClr val="tx1"/>
                          </a:solidFill>
                          <a:effectLst/>
                          <a:latin typeface="Arial Narrow" pitchFamily="34" charset="0"/>
                        </a:rPr>
                        <a:t>Total Units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292" name="Rectangle 135"/>
          <p:cNvSpPr>
            <a:spLocks noChangeArrowheads="1"/>
          </p:cNvSpPr>
          <p:nvPr/>
        </p:nvSpPr>
        <p:spPr bwMode="auto">
          <a:xfrm>
            <a:off x="228600" y="381000"/>
            <a:ext cx="9144000" cy="990600"/>
          </a:xfrm>
          <a:prstGeom prst="rect">
            <a:avLst/>
          </a:prstGeom>
          <a:noFill/>
          <a:ln w="9525">
            <a:noFill/>
            <a:miter lim="800000"/>
            <a:headEnd/>
            <a:tailEnd/>
          </a:ln>
        </p:spPr>
        <p:txBody>
          <a:bodyPr anchor="ctr"/>
          <a:lstStyle/>
          <a:p>
            <a:pPr algn="ctr"/>
            <a:r>
              <a:rPr lang="en-US" sz="3200" dirty="0"/>
              <a:t>The A-G  Study Pattern</a:t>
            </a:r>
          </a:p>
        </p:txBody>
      </p:sp>
      <p:graphicFrame>
        <p:nvGraphicFramePr>
          <p:cNvPr id="101512" name="Group 136"/>
          <p:cNvGraphicFramePr>
            <a:graphicFrameLocks noGrp="1"/>
          </p:cNvGraphicFramePr>
          <p:nvPr/>
        </p:nvGraphicFramePr>
        <p:xfrm>
          <a:off x="228600" y="1828800"/>
          <a:ext cx="274638" cy="4191000"/>
        </p:xfrm>
        <a:graphic>
          <a:graphicData uri="http://schemas.openxmlformats.org/drawingml/2006/table">
            <a:tbl>
              <a:tblPr/>
              <a:tblGrid>
                <a:gridCol w="274638"/>
              </a:tblGrid>
              <a:tr h="60960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800" b="1" i="0" u="none" strike="noStrike" cap="none" normalizeH="0" baseline="0" dirty="0" smtClean="0">
                          <a:ln>
                            <a:noFill/>
                          </a:ln>
                          <a:solidFill>
                            <a:schemeClr val="accent1">
                              <a:lumMod val="60000"/>
                              <a:lumOff val="40000"/>
                            </a:schemeClr>
                          </a:solidFill>
                          <a:effectLst/>
                          <a:latin typeface="Berkeley Black" pitchFamily="18" charset="0"/>
                        </a:rPr>
                        <a:t>A</a:t>
                      </a:r>
                    </a:p>
                  </a:txBody>
                  <a:tcPr marL="0" marR="0" marT="0" marB="0" anchor="ctr" anchorCtr="1" horzOverflow="overflow">
                    <a:lnL w="28575" cap="flat" cmpd="sng" algn="ctr">
                      <a:solidFill>
                        <a:schemeClr val="tx1"/>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53340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800" b="1" i="0" u="none" strike="noStrike" cap="none" normalizeH="0" baseline="0" dirty="0" smtClean="0">
                          <a:ln>
                            <a:noFill/>
                          </a:ln>
                          <a:solidFill>
                            <a:schemeClr val="accent1">
                              <a:lumMod val="60000"/>
                              <a:lumOff val="40000"/>
                            </a:schemeClr>
                          </a:solidFill>
                          <a:effectLst/>
                          <a:latin typeface="Berkeley Black" pitchFamily="18" charset="0"/>
                        </a:rPr>
                        <a:t>B</a:t>
                      </a:r>
                    </a:p>
                  </a:txBody>
                  <a:tcPr marL="0" marR="0" marT="0" marB="0" anchor="ctr" anchorCtr="1" horzOverflow="overflow">
                    <a:lnL w="28575" cap="flat" cmpd="sng" algn="ctr">
                      <a:solidFill>
                        <a:schemeClr val="tx1"/>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800" b="1" i="0" u="none" strike="noStrike" cap="none" normalizeH="0" baseline="0" dirty="0" smtClean="0">
                          <a:ln>
                            <a:noFill/>
                          </a:ln>
                          <a:solidFill>
                            <a:schemeClr val="accent1">
                              <a:lumMod val="60000"/>
                              <a:lumOff val="40000"/>
                            </a:schemeClr>
                          </a:solidFill>
                          <a:effectLst/>
                          <a:latin typeface="Berkeley Black" pitchFamily="18" charset="0"/>
                        </a:rPr>
                        <a:t>C</a:t>
                      </a:r>
                    </a:p>
                  </a:txBody>
                  <a:tcPr marL="0" marR="0" marT="0" marB="0" anchor="ctr" anchorCtr="1" horzOverflow="overflow">
                    <a:lnL w="28575" cap="flat" cmpd="sng" algn="ctr">
                      <a:solidFill>
                        <a:schemeClr val="tx1"/>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800" b="1" i="0" u="none" strike="noStrike" cap="none" normalizeH="0" baseline="0" dirty="0" smtClean="0">
                          <a:ln>
                            <a:noFill/>
                          </a:ln>
                          <a:solidFill>
                            <a:schemeClr val="accent1">
                              <a:lumMod val="60000"/>
                              <a:lumOff val="40000"/>
                            </a:schemeClr>
                          </a:solidFill>
                          <a:effectLst/>
                          <a:latin typeface="Berkeley Black" pitchFamily="18" charset="0"/>
                        </a:rPr>
                        <a:t>D</a:t>
                      </a:r>
                    </a:p>
                  </a:txBody>
                  <a:tcPr marL="0" marR="0" marT="0" marB="0" anchor="ctr" anchorCtr="1" horzOverflow="overflow">
                    <a:lnL w="28575" cap="flat" cmpd="sng" algn="ctr">
                      <a:solidFill>
                        <a:schemeClr val="tx1"/>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800" b="1" i="0" u="none" strike="noStrike" cap="none" normalizeH="0" baseline="0" dirty="0" smtClean="0">
                          <a:ln>
                            <a:noFill/>
                          </a:ln>
                          <a:solidFill>
                            <a:schemeClr val="accent1">
                              <a:lumMod val="60000"/>
                              <a:lumOff val="40000"/>
                            </a:schemeClr>
                          </a:solidFill>
                          <a:effectLst/>
                          <a:latin typeface="Berkeley Black" pitchFamily="18" charset="0"/>
                        </a:rPr>
                        <a:t>E</a:t>
                      </a:r>
                    </a:p>
                  </a:txBody>
                  <a:tcPr marL="0" marR="0" marT="0" marB="0" anchor="ctr" anchorCtr="1" horzOverflow="overflow">
                    <a:lnL w="28575" cap="flat" cmpd="sng" algn="ctr">
                      <a:solidFill>
                        <a:schemeClr val="tx1"/>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800" b="1" i="0" u="none" strike="noStrike" cap="none" normalizeH="0" baseline="0" dirty="0" smtClean="0">
                          <a:ln>
                            <a:noFill/>
                          </a:ln>
                          <a:solidFill>
                            <a:schemeClr val="accent1">
                              <a:lumMod val="60000"/>
                              <a:lumOff val="40000"/>
                            </a:schemeClr>
                          </a:solidFill>
                          <a:effectLst/>
                          <a:latin typeface="Berkeley Black" pitchFamily="18" charset="0"/>
                        </a:rPr>
                        <a:t>F</a:t>
                      </a:r>
                    </a:p>
                  </a:txBody>
                  <a:tcPr marL="0" marR="0" marT="0" marB="0" anchor="ctr" anchorCtr="1" horzOverflow="overflow">
                    <a:lnL w="28575" cap="flat" cmpd="sng" algn="ctr">
                      <a:solidFill>
                        <a:schemeClr val="tx1"/>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800" b="1" i="0" u="none" strike="noStrike" cap="none" normalizeH="0" baseline="0" dirty="0" smtClean="0">
                          <a:ln>
                            <a:noFill/>
                          </a:ln>
                          <a:solidFill>
                            <a:schemeClr val="accent1">
                              <a:lumMod val="60000"/>
                              <a:lumOff val="40000"/>
                            </a:schemeClr>
                          </a:solidFill>
                          <a:effectLst/>
                          <a:latin typeface="Berkeley Black" pitchFamily="18" charset="0"/>
                        </a:rPr>
                        <a:t>G</a:t>
                      </a:r>
                    </a:p>
                  </a:txBody>
                  <a:tcPr marL="0" marR="0" marT="0" marB="0" anchor="ctr" anchorCtr="1" horzOverflow="overflow">
                    <a:lnL w="28575" cap="flat" cmpd="sng" algn="ctr">
                      <a:solidFill>
                        <a:schemeClr val="tx1"/>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2" name="Group 160"/>
          <p:cNvGrpSpPr>
            <a:grpSpLocks/>
          </p:cNvGrpSpPr>
          <p:nvPr/>
        </p:nvGrpSpPr>
        <p:grpSpPr bwMode="auto">
          <a:xfrm>
            <a:off x="3581400" y="2514600"/>
            <a:ext cx="3505200" cy="466725"/>
            <a:chOff x="2304" y="1712"/>
            <a:chExt cx="2208" cy="294"/>
          </a:xfrm>
        </p:grpSpPr>
        <p:sp>
          <p:nvSpPr>
            <p:cNvPr id="7331" name="Line 161"/>
            <p:cNvSpPr>
              <a:spLocks noChangeShapeType="1"/>
            </p:cNvSpPr>
            <p:nvPr/>
          </p:nvSpPr>
          <p:spPr bwMode="auto">
            <a:xfrm>
              <a:off x="2352" y="1856"/>
              <a:ext cx="2160" cy="0"/>
            </a:xfrm>
            <a:prstGeom prst="line">
              <a:avLst/>
            </a:prstGeom>
            <a:noFill/>
            <a:ln w="57150">
              <a:solidFill>
                <a:schemeClr val="tx1"/>
              </a:solidFill>
              <a:round/>
              <a:headEnd/>
              <a:tailEnd type="triangle" w="med" len="med"/>
            </a:ln>
          </p:spPr>
          <p:txBody>
            <a:bodyPr wrap="none" anchor="ctr"/>
            <a:lstStyle/>
            <a:p>
              <a:endParaRPr lang="en-US"/>
            </a:p>
          </p:txBody>
        </p:sp>
        <p:sp>
          <p:nvSpPr>
            <p:cNvPr id="7332" name="Text Box 162"/>
            <p:cNvSpPr txBox="1">
              <a:spLocks noChangeArrowheads="1"/>
            </p:cNvSpPr>
            <p:nvPr/>
          </p:nvSpPr>
          <p:spPr bwMode="auto">
            <a:xfrm>
              <a:off x="2928" y="1712"/>
              <a:ext cx="816" cy="115"/>
            </a:xfrm>
            <a:prstGeom prst="rect">
              <a:avLst/>
            </a:prstGeom>
            <a:noFill/>
            <a:ln w="9525">
              <a:noFill/>
              <a:miter lim="800000"/>
              <a:headEnd/>
              <a:tailEnd/>
            </a:ln>
          </p:spPr>
          <p:txBody>
            <a:bodyPr lIns="0" tIns="0" rIns="0" bIns="0">
              <a:spAutoFit/>
            </a:bodyPr>
            <a:lstStyle/>
            <a:p>
              <a:pPr eaLnBrk="0" hangingPunct="0">
                <a:spcBef>
                  <a:spcPct val="50000"/>
                </a:spcBef>
              </a:pPr>
              <a:r>
                <a:rPr lang="en-US" sz="1200">
                  <a:latin typeface="Arial Narrow" pitchFamily="34" charset="0"/>
                </a:rPr>
                <a:t>College Prep English</a:t>
              </a:r>
            </a:p>
          </p:txBody>
        </p:sp>
        <p:sp>
          <p:nvSpPr>
            <p:cNvPr id="7333" name="Text Box 163"/>
            <p:cNvSpPr txBox="1">
              <a:spLocks noChangeArrowheads="1"/>
            </p:cNvSpPr>
            <p:nvPr/>
          </p:nvSpPr>
          <p:spPr bwMode="auto">
            <a:xfrm>
              <a:off x="2304" y="1872"/>
              <a:ext cx="2208" cy="134"/>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400">
                  <a:latin typeface="Arial Narrow" pitchFamily="34" charset="0"/>
                </a:rPr>
                <a:t>4 years completed with a C or better</a:t>
              </a:r>
            </a:p>
          </p:txBody>
        </p:sp>
      </p:grpSp>
      <p:graphicFrame>
        <p:nvGraphicFramePr>
          <p:cNvPr id="101540" name="Group 164"/>
          <p:cNvGraphicFramePr>
            <a:graphicFrameLocks noGrp="1"/>
          </p:cNvGraphicFramePr>
          <p:nvPr/>
        </p:nvGraphicFramePr>
        <p:xfrm>
          <a:off x="7772400" y="6019800"/>
          <a:ext cx="1143000" cy="609600"/>
        </p:xfrm>
        <a:graphic>
          <a:graphicData uri="http://schemas.openxmlformats.org/drawingml/2006/table">
            <a:tbl>
              <a:tblPr/>
              <a:tblGrid>
                <a:gridCol w="1143000"/>
              </a:tblGrid>
              <a:tr h="6096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600" b="0" i="0" u="none" strike="noStrike" cap="none" normalizeH="0" baseline="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1" i="0" u="none" strike="noStrike" cap="none" normalizeH="0" baseline="0" smtClean="0">
                          <a:ln>
                            <a:noFill/>
                          </a:ln>
                          <a:solidFill>
                            <a:schemeClr val="tx1"/>
                          </a:solidFill>
                          <a:effectLst/>
                          <a:latin typeface="Arial" charset="0"/>
                        </a:rPr>
                        <a:t>15 Years/ Units</a:t>
                      </a:r>
                      <a:r>
                        <a:rPr kumimoji="0" lang="en-US" sz="1200" b="0" i="0" u="none" strike="noStrike" cap="none" normalizeH="0" baseline="0" smtClean="0">
                          <a:ln>
                            <a:noFill/>
                          </a:ln>
                          <a:solidFill>
                            <a:schemeClr val="hlink"/>
                          </a:solidFill>
                          <a:effectLst/>
                          <a:latin typeface="Berkeley Black" pitchFamily="18" charset="0"/>
                        </a:rPr>
                        <a:t> </a:t>
                      </a:r>
                    </a:p>
                  </a:txBody>
                  <a:tcPr marL="0" marR="0"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1546" name="Text Box 170"/>
          <p:cNvSpPr txBox="1">
            <a:spLocks noChangeArrowheads="1"/>
          </p:cNvSpPr>
          <p:nvPr/>
        </p:nvSpPr>
        <p:spPr bwMode="auto">
          <a:xfrm>
            <a:off x="6248400" y="3200400"/>
            <a:ext cx="1524000" cy="184666"/>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200" b="1" dirty="0">
                <a:solidFill>
                  <a:schemeClr val="accent1">
                    <a:lumMod val="60000"/>
                    <a:lumOff val="40000"/>
                  </a:schemeClr>
                </a:solidFill>
                <a:latin typeface="Arial Narrow" pitchFamily="34" charset="0"/>
              </a:rPr>
              <a:t>Pre-Calculus or  Calculus</a:t>
            </a:r>
          </a:p>
        </p:txBody>
      </p:sp>
      <p:sp>
        <p:nvSpPr>
          <p:cNvPr id="101547" name="Text Box 171"/>
          <p:cNvSpPr txBox="1">
            <a:spLocks noChangeArrowheads="1"/>
          </p:cNvSpPr>
          <p:nvPr/>
        </p:nvSpPr>
        <p:spPr bwMode="auto">
          <a:xfrm>
            <a:off x="7772400" y="3276600"/>
            <a:ext cx="1143000" cy="274638"/>
          </a:xfrm>
          <a:prstGeom prst="rect">
            <a:avLst/>
          </a:prstGeom>
          <a:noFill/>
          <a:ln w="9525">
            <a:noFill/>
            <a:miter lim="800000"/>
            <a:headEnd/>
            <a:tailEnd/>
          </a:ln>
        </p:spPr>
        <p:txBody>
          <a:bodyPr>
            <a:spAutoFit/>
          </a:bodyPr>
          <a:lstStyle/>
          <a:p>
            <a:pPr algn="ctr" eaLnBrk="0" hangingPunct="0">
              <a:spcBef>
                <a:spcPct val="50000"/>
              </a:spcBef>
            </a:pPr>
            <a:r>
              <a:rPr lang="en-US" sz="1200" b="1">
                <a:latin typeface="Arial Narrow" pitchFamily="34" charset="0"/>
              </a:rPr>
              <a:t>4 Years / Units</a:t>
            </a:r>
          </a:p>
        </p:txBody>
      </p:sp>
      <p:sp>
        <p:nvSpPr>
          <p:cNvPr id="101548" name="Text Box 172"/>
          <p:cNvSpPr txBox="1">
            <a:spLocks noChangeArrowheads="1"/>
          </p:cNvSpPr>
          <p:nvPr/>
        </p:nvSpPr>
        <p:spPr bwMode="auto">
          <a:xfrm>
            <a:off x="6553200" y="3810000"/>
            <a:ext cx="762000" cy="184666"/>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200" b="1" dirty="0">
                <a:solidFill>
                  <a:schemeClr val="accent1">
                    <a:lumMod val="60000"/>
                    <a:lumOff val="40000"/>
                  </a:schemeClr>
                </a:solidFill>
                <a:latin typeface="Arial Narrow" pitchFamily="34" charset="0"/>
              </a:rPr>
              <a:t>Physics</a:t>
            </a:r>
          </a:p>
        </p:txBody>
      </p:sp>
      <p:sp>
        <p:nvSpPr>
          <p:cNvPr id="101549" name="Text Box 173"/>
          <p:cNvSpPr txBox="1">
            <a:spLocks noChangeArrowheads="1"/>
          </p:cNvSpPr>
          <p:nvPr/>
        </p:nvSpPr>
        <p:spPr bwMode="auto">
          <a:xfrm>
            <a:off x="7848600" y="3962400"/>
            <a:ext cx="1066800" cy="274638"/>
          </a:xfrm>
          <a:prstGeom prst="rect">
            <a:avLst/>
          </a:prstGeom>
          <a:noFill/>
          <a:ln w="9525">
            <a:noFill/>
            <a:miter lim="800000"/>
            <a:headEnd/>
            <a:tailEnd/>
          </a:ln>
        </p:spPr>
        <p:txBody>
          <a:bodyPr>
            <a:spAutoFit/>
          </a:bodyPr>
          <a:lstStyle/>
          <a:p>
            <a:pPr eaLnBrk="0" hangingPunct="0">
              <a:spcBef>
                <a:spcPct val="50000"/>
              </a:spcBef>
            </a:pPr>
            <a:r>
              <a:rPr lang="en-US" sz="1200" b="1" dirty="0">
                <a:solidFill>
                  <a:schemeClr val="accent1">
                    <a:lumMod val="60000"/>
                    <a:lumOff val="40000"/>
                  </a:schemeClr>
                </a:solidFill>
                <a:latin typeface="Arial Narrow" pitchFamily="34" charset="0"/>
              </a:rPr>
              <a:t>3 Years / Units</a:t>
            </a:r>
          </a:p>
        </p:txBody>
      </p:sp>
      <p:sp>
        <p:nvSpPr>
          <p:cNvPr id="101550" name="Text Box 174"/>
          <p:cNvSpPr txBox="1">
            <a:spLocks noChangeArrowheads="1"/>
          </p:cNvSpPr>
          <p:nvPr/>
        </p:nvSpPr>
        <p:spPr bwMode="auto">
          <a:xfrm>
            <a:off x="5029200" y="4394200"/>
            <a:ext cx="1219200" cy="184666"/>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200" b="1" dirty="0">
                <a:solidFill>
                  <a:schemeClr val="accent1">
                    <a:lumMod val="60000"/>
                    <a:lumOff val="40000"/>
                  </a:schemeClr>
                </a:solidFill>
                <a:latin typeface="Arial Narrow" pitchFamily="34" charset="0"/>
              </a:rPr>
              <a:t>Spanish 3</a:t>
            </a:r>
          </a:p>
        </p:txBody>
      </p:sp>
      <p:sp>
        <p:nvSpPr>
          <p:cNvPr id="101551" name="Text Box 175"/>
          <p:cNvSpPr txBox="1">
            <a:spLocks noChangeArrowheads="1"/>
          </p:cNvSpPr>
          <p:nvPr/>
        </p:nvSpPr>
        <p:spPr bwMode="auto">
          <a:xfrm>
            <a:off x="7620000" y="4572000"/>
            <a:ext cx="1447800" cy="184666"/>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200" b="1" dirty="0">
                <a:solidFill>
                  <a:schemeClr val="accent1">
                    <a:lumMod val="60000"/>
                    <a:lumOff val="40000"/>
                  </a:schemeClr>
                </a:solidFill>
                <a:latin typeface="Arial Narrow" pitchFamily="34" charset="0"/>
              </a:rPr>
              <a:t>3 Years / Units</a:t>
            </a:r>
          </a:p>
        </p:txBody>
      </p:sp>
      <p:sp>
        <p:nvSpPr>
          <p:cNvPr id="101552" name="Text Box 176"/>
          <p:cNvSpPr txBox="1">
            <a:spLocks noChangeArrowheads="1"/>
          </p:cNvSpPr>
          <p:nvPr/>
        </p:nvSpPr>
        <p:spPr bwMode="auto">
          <a:xfrm>
            <a:off x="7797800" y="6354763"/>
            <a:ext cx="1143000" cy="184666"/>
          </a:xfrm>
          <a:prstGeom prst="rect">
            <a:avLst/>
          </a:prstGeom>
          <a:noFill/>
          <a:ln w="9525">
            <a:noFill/>
            <a:miter lim="800000"/>
            <a:headEnd/>
            <a:tailEnd/>
          </a:ln>
        </p:spPr>
        <p:txBody>
          <a:bodyPr lIns="0" tIns="0" rIns="0" bIns="0">
            <a:spAutoFit/>
          </a:bodyPr>
          <a:lstStyle/>
          <a:p>
            <a:pPr eaLnBrk="0" hangingPunct="0">
              <a:spcBef>
                <a:spcPct val="50000"/>
              </a:spcBef>
            </a:pPr>
            <a:r>
              <a:rPr lang="en-US" sz="1200" b="1" dirty="0">
                <a:solidFill>
                  <a:schemeClr val="accent1">
                    <a:lumMod val="60000"/>
                    <a:lumOff val="40000"/>
                  </a:schemeClr>
                </a:solidFill>
              </a:rPr>
              <a:t>21 Years/ Units</a:t>
            </a:r>
          </a:p>
        </p:txBody>
      </p:sp>
      <p:sp>
        <p:nvSpPr>
          <p:cNvPr id="101553" name="Line 177"/>
          <p:cNvSpPr>
            <a:spLocks noChangeShapeType="1"/>
          </p:cNvSpPr>
          <p:nvPr/>
        </p:nvSpPr>
        <p:spPr bwMode="auto">
          <a:xfrm flipV="1">
            <a:off x="7924800" y="3124200"/>
            <a:ext cx="762000" cy="152400"/>
          </a:xfrm>
          <a:prstGeom prst="line">
            <a:avLst/>
          </a:prstGeom>
          <a:noFill/>
          <a:ln w="57150">
            <a:solidFill>
              <a:schemeClr val="tx2"/>
            </a:solidFill>
            <a:round/>
            <a:headEnd/>
            <a:tailEnd/>
          </a:ln>
        </p:spPr>
        <p:txBody>
          <a:bodyPr/>
          <a:lstStyle/>
          <a:p>
            <a:endParaRPr lang="en-US"/>
          </a:p>
        </p:txBody>
      </p:sp>
      <p:sp>
        <p:nvSpPr>
          <p:cNvPr id="101554" name="Line 178"/>
          <p:cNvSpPr>
            <a:spLocks noChangeShapeType="1"/>
          </p:cNvSpPr>
          <p:nvPr/>
        </p:nvSpPr>
        <p:spPr bwMode="auto">
          <a:xfrm flipV="1">
            <a:off x="8001000" y="3733800"/>
            <a:ext cx="762000" cy="152400"/>
          </a:xfrm>
          <a:prstGeom prst="line">
            <a:avLst/>
          </a:prstGeom>
          <a:noFill/>
          <a:ln w="57150">
            <a:solidFill>
              <a:schemeClr val="tx2"/>
            </a:solidFill>
            <a:round/>
            <a:headEnd/>
            <a:tailEnd/>
          </a:ln>
        </p:spPr>
        <p:txBody>
          <a:bodyPr/>
          <a:lstStyle/>
          <a:p>
            <a:endParaRPr lang="en-US"/>
          </a:p>
        </p:txBody>
      </p:sp>
      <p:sp>
        <p:nvSpPr>
          <p:cNvPr id="101555" name="Line 179"/>
          <p:cNvSpPr>
            <a:spLocks noChangeShapeType="1"/>
          </p:cNvSpPr>
          <p:nvPr/>
        </p:nvSpPr>
        <p:spPr bwMode="auto">
          <a:xfrm flipV="1">
            <a:off x="7924800" y="4343400"/>
            <a:ext cx="762000" cy="152400"/>
          </a:xfrm>
          <a:prstGeom prst="line">
            <a:avLst/>
          </a:prstGeom>
          <a:noFill/>
          <a:ln w="57150">
            <a:solidFill>
              <a:schemeClr val="tx2"/>
            </a:solidFill>
            <a:round/>
            <a:headEnd/>
            <a:tailEnd/>
          </a:ln>
        </p:spPr>
        <p:txBody>
          <a:bodyPr/>
          <a:lstStyle/>
          <a:p>
            <a:endParaRPr lang="en-US"/>
          </a:p>
        </p:txBody>
      </p:sp>
      <p:sp>
        <p:nvSpPr>
          <p:cNvPr id="101556" name="Line 180"/>
          <p:cNvSpPr>
            <a:spLocks noChangeShapeType="1"/>
          </p:cNvSpPr>
          <p:nvPr/>
        </p:nvSpPr>
        <p:spPr bwMode="auto">
          <a:xfrm flipV="1">
            <a:off x="8001000" y="6172200"/>
            <a:ext cx="762000" cy="152400"/>
          </a:xfrm>
          <a:prstGeom prst="line">
            <a:avLst/>
          </a:prstGeom>
          <a:noFill/>
          <a:ln w="57150">
            <a:solidFill>
              <a:schemeClr val="tx2"/>
            </a:solidFill>
            <a:round/>
            <a:headEnd/>
            <a:tailEnd/>
          </a:ln>
        </p:spPr>
        <p:txBody>
          <a:bodyPr/>
          <a:lstStyle/>
          <a:p>
            <a:endParaRPr lang="en-US"/>
          </a:p>
        </p:txBody>
      </p:sp>
      <p:sp>
        <p:nvSpPr>
          <p:cNvPr id="101557" name="Text Box 181"/>
          <p:cNvSpPr txBox="1">
            <a:spLocks noChangeArrowheads="1"/>
          </p:cNvSpPr>
          <p:nvPr/>
        </p:nvSpPr>
        <p:spPr bwMode="auto">
          <a:xfrm>
            <a:off x="2565400" y="5562600"/>
            <a:ext cx="1066800" cy="311150"/>
          </a:xfrm>
          <a:prstGeom prst="rect">
            <a:avLst/>
          </a:prstGeom>
          <a:noFill/>
          <a:ln w="9525">
            <a:noFill/>
            <a:miter lim="800000"/>
            <a:headEnd/>
            <a:tailEnd/>
          </a:ln>
        </p:spPr>
        <p:txBody>
          <a:bodyPr lIns="0" tIns="0" rIns="0" bIns="0">
            <a:spAutoFit/>
          </a:bodyPr>
          <a:lstStyle/>
          <a:p>
            <a:pPr algn="ctr" eaLnBrk="0" hangingPunct="0">
              <a:lnSpc>
                <a:spcPct val="85000"/>
              </a:lnSpc>
            </a:pPr>
            <a:r>
              <a:rPr lang="en-US" sz="1200" b="1">
                <a:latin typeface="Arial Narrow" pitchFamily="34" charset="0"/>
              </a:rPr>
              <a:t>College Prep </a:t>
            </a:r>
          </a:p>
          <a:p>
            <a:pPr algn="ctr" eaLnBrk="0" hangingPunct="0">
              <a:lnSpc>
                <a:spcPct val="85000"/>
              </a:lnSpc>
            </a:pPr>
            <a:r>
              <a:rPr lang="en-US" sz="1200" b="1">
                <a:latin typeface="Arial Narrow" pitchFamily="34" charset="0"/>
              </a:rPr>
              <a:t>Physical Science</a:t>
            </a:r>
          </a:p>
        </p:txBody>
      </p:sp>
      <p:sp>
        <p:nvSpPr>
          <p:cNvPr id="101558" name="Line 182"/>
          <p:cNvSpPr>
            <a:spLocks noChangeShapeType="1"/>
          </p:cNvSpPr>
          <p:nvPr/>
        </p:nvSpPr>
        <p:spPr bwMode="auto">
          <a:xfrm flipV="1">
            <a:off x="8001000" y="5486400"/>
            <a:ext cx="762000" cy="152400"/>
          </a:xfrm>
          <a:prstGeom prst="line">
            <a:avLst/>
          </a:prstGeom>
          <a:noFill/>
          <a:ln w="57150">
            <a:solidFill>
              <a:schemeClr val="tx2"/>
            </a:solidFill>
            <a:round/>
            <a:headEnd/>
            <a:tailEnd/>
          </a:ln>
        </p:spPr>
        <p:txBody>
          <a:bodyPr/>
          <a:lstStyle/>
          <a:p>
            <a:endParaRPr lang="en-US"/>
          </a:p>
        </p:txBody>
      </p:sp>
      <p:sp>
        <p:nvSpPr>
          <p:cNvPr id="101559" name="Text Box 183"/>
          <p:cNvSpPr txBox="1">
            <a:spLocks noChangeArrowheads="1"/>
          </p:cNvSpPr>
          <p:nvPr/>
        </p:nvSpPr>
        <p:spPr bwMode="auto">
          <a:xfrm>
            <a:off x="7797800" y="5791200"/>
            <a:ext cx="1066800" cy="184666"/>
          </a:xfrm>
          <a:prstGeom prst="rect">
            <a:avLst/>
          </a:prstGeom>
          <a:noFill/>
          <a:ln w="9525">
            <a:noFill/>
            <a:miter lim="800000"/>
            <a:headEnd/>
            <a:tailEnd/>
          </a:ln>
        </p:spPr>
        <p:txBody>
          <a:bodyPr lIns="0" tIns="0" rIns="0" bIns="0">
            <a:spAutoFit/>
          </a:bodyPr>
          <a:lstStyle/>
          <a:p>
            <a:pPr algn="r" eaLnBrk="0" hangingPunct="0">
              <a:spcBef>
                <a:spcPct val="50000"/>
              </a:spcBef>
            </a:pPr>
            <a:r>
              <a:rPr lang="en-US" sz="1200" b="1" dirty="0">
                <a:solidFill>
                  <a:schemeClr val="accent1">
                    <a:lumMod val="60000"/>
                    <a:lumOff val="40000"/>
                  </a:schemeClr>
                </a:solidFill>
                <a:latin typeface="Arial Narrow" pitchFamily="34" charset="0"/>
              </a:rPr>
              <a:t>1.5 Years / Units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1381"/>
                                        </p:tgtEl>
                                        <p:attrNameLst>
                                          <p:attrName>style.visibility</p:attrName>
                                        </p:attrNameLst>
                                      </p:cBhvr>
                                      <p:to>
                                        <p:strVal val="visible"/>
                                      </p:to>
                                    </p:set>
                                    <p:anim calcmode="lin" valueType="num">
                                      <p:cBhvr additive="base">
                                        <p:cTn id="7" dur="500" fill="hold"/>
                                        <p:tgtEl>
                                          <p:spTgt spid="101381"/>
                                        </p:tgtEl>
                                        <p:attrNameLst>
                                          <p:attrName>ppt_x</p:attrName>
                                        </p:attrNameLst>
                                      </p:cBhvr>
                                      <p:tavLst>
                                        <p:tav tm="0">
                                          <p:val>
                                            <p:strVal val="0-#ppt_w/2"/>
                                          </p:val>
                                        </p:tav>
                                        <p:tav tm="100000">
                                          <p:val>
                                            <p:strVal val="#ppt_x"/>
                                          </p:val>
                                        </p:tav>
                                      </p:tavLst>
                                    </p:anim>
                                    <p:anim calcmode="lin" valueType="num">
                                      <p:cBhvr additive="base">
                                        <p:cTn id="8" dur="500" fill="hold"/>
                                        <p:tgtEl>
                                          <p:spTgt spid="10138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1479"/>
                                        </p:tgtEl>
                                        <p:attrNameLst>
                                          <p:attrName>style.visibility</p:attrName>
                                        </p:attrNameLst>
                                      </p:cBhvr>
                                      <p:to>
                                        <p:strVal val="visible"/>
                                      </p:to>
                                    </p:set>
                                    <p:anim calcmode="lin" valueType="num">
                                      <p:cBhvr additive="base">
                                        <p:cTn id="13" dur="500" fill="hold"/>
                                        <p:tgtEl>
                                          <p:spTgt spid="101479"/>
                                        </p:tgtEl>
                                        <p:attrNameLst>
                                          <p:attrName>ppt_x</p:attrName>
                                        </p:attrNameLst>
                                      </p:cBhvr>
                                      <p:tavLst>
                                        <p:tav tm="0">
                                          <p:val>
                                            <p:strVal val="0-#ppt_w/2"/>
                                          </p:val>
                                        </p:tav>
                                        <p:tav tm="100000">
                                          <p:val>
                                            <p:strVal val="#ppt_x"/>
                                          </p:val>
                                        </p:tav>
                                      </p:tavLst>
                                    </p:anim>
                                    <p:anim calcmode="lin" valueType="num">
                                      <p:cBhvr additive="base">
                                        <p:cTn id="14" dur="500" fill="hold"/>
                                        <p:tgtEl>
                                          <p:spTgt spid="101479"/>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100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0-#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01399"/>
                                        </p:tgtEl>
                                        <p:attrNameLst>
                                          <p:attrName>style.visibility</p:attrName>
                                        </p:attrNameLst>
                                      </p:cBhvr>
                                      <p:to>
                                        <p:strVal val="visible"/>
                                      </p:to>
                                    </p:set>
                                    <p:anim calcmode="lin" valueType="num">
                                      <p:cBhvr additive="base">
                                        <p:cTn id="24" dur="500" fill="hold"/>
                                        <p:tgtEl>
                                          <p:spTgt spid="101399"/>
                                        </p:tgtEl>
                                        <p:attrNameLst>
                                          <p:attrName>ppt_x</p:attrName>
                                        </p:attrNameLst>
                                      </p:cBhvr>
                                      <p:tavLst>
                                        <p:tav tm="0">
                                          <p:val>
                                            <p:strVal val="0-#ppt_w/2"/>
                                          </p:val>
                                        </p:tav>
                                        <p:tav tm="100000">
                                          <p:val>
                                            <p:strVal val="#ppt_x"/>
                                          </p:val>
                                        </p:tav>
                                      </p:tavLst>
                                    </p:anim>
                                    <p:anim calcmode="lin" valueType="num">
                                      <p:cBhvr additive="base">
                                        <p:cTn id="25" dur="500" fill="hold"/>
                                        <p:tgtEl>
                                          <p:spTgt spid="10139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01431"/>
                                        </p:tgtEl>
                                        <p:attrNameLst>
                                          <p:attrName>style.visibility</p:attrName>
                                        </p:attrNameLst>
                                      </p:cBhvr>
                                      <p:to>
                                        <p:strVal val="visible"/>
                                      </p:to>
                                    </p:set>
                                    <p:anim calcmode="lin" valueType="num">
                                      <p:cBhvr additive="base">
                                        <p:cTn id="30" dur="500" fill="hold"/>
                                        <p:tgtEl>
                                          <p:spTgt spid="101431"/>
                                        </p:tgtEl>
                                        <p:attrNameLst>
                                          <p:attrName>ppt_x</p:attrName>
                                        </p:attrNameLst>
                                      </p:cBhvr>
                                      <p:tavLst>
                                        <p:tav tm="0">
                                          <p:val>
                                            <p:strVal val="0-#ppt_w/2"/>
                                          </p:val>
                                        </p:tav>
                                        <p:tav tm="100000">
                                          <p:val>
                                            <p:strVal val="#ppt_x"/>
                                          </p:val>
                                        </p:tav>
                                      </p:tavLst>
                                    </p:anim>
                                    <p:anim calcmode="lin" valueType="num">
                                      <p:cBhvr additive="base">
                                        <p:cTn id="31" dur="500" fill="hold"/>
                                        <p:tgtEl>
                                          <p:spTgt spid="101431"/>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01415"/>
                                        </p:tgtEl>
                                        <p:attrNameLst>
                                          <p:attrName>style.visibility</p:attrName>
                                        </p:attrNameLst>
                                      </p:cBhvr>
                                      <p:to>
                                        <p:strVal val="visible"/>
                                      </p:to>
                                    </p:set>
                                    <p:anim calcmode="lin" valueType="num">
                                      <p:cBhvr additive="base">
                                        <p:cTn id="36" dur="500" fill="hold"/>
                                        <p:tgtEl>
                                          <p:spTgt spid="101415"/>
                                        </p:tgtEl>
                                        <p:attrNameLst>
                                          <p:attrName>ppt_x</p:attrName>
                                        </p:attrNameLst>
                                      </p:cBhvr>
                                      <p:tavLst>
                                        <p:tav tm="0">
                                          <p:val>
                                            <p:strVal val="0-#ppt_w/2"/>
                                          </p:val>
                                        </p:tav>
                                        <p:tav tm="100000">
                                          <p:val>
                                            <p:strVal val="#ppt_x"/>
                                          </p:val>
                                        </p:tav>
                                      </p:tavLst>
                                    </p:anim>
                                    <p:anim calcmode="lin" valueType="num">
                                      <p:cBhvr additive="base">
                                        <p:cTn id="37" dur="500" fill="hold"/>
                                        <p:tgtEl>
                                          <p:spTgt spid="101415"/>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01447"/>
                                        </p:tgtEl>
                                        <p:attrNameLst>
                                          <p:attrName>style.visibility</p:attrName>
                                        </p:attrNameLst>
                                      </p:cBhvr>
                                      <p:to>
                                        <p:strVal val="visible"/>
                                      </p:to>
                                    </p:set>
                                    <p:anim calcmode="lin" valueType="num">
                                      <p:cBhvr additive="base">
                                        <p:cTn id="42" dur="500" fill="hold"/>
                                        <p:tgtEl>
                                          <p:spTgt spid="101447"/>
                                        </p:tgtEl>
                                        <p:attrNameLst>
                                          <p:attrName>ppt_x</p:attrName>
                                        </p:attrNameLst>
                                      </p:cBhvr>
                                      <p:tavLst>
                                        <p:tav tm="0">
                                          <p:val>
                                            <p:strVal val="0-#ppt_w/2"/>
                                          </p:val>
                                        </p:tav>
                                        <p:tav tm="100000">
                                          <p:val>
                                            <p:strVal val="#ppt_x"/>
                                          </p:val>
                                        </p:tav>
                                      </p:tavLst>
                                    </p:anim>
                                    <p:anim calcmode="lin" valueType="num">
                                      <p:cBhvr additive="base">
                                        <p:cTn id="43" dur="500" fill="hold"/>
                                        <p:tgtEl>
                                          <p:spTgt spid="101447"/>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101463"/>
                                        </p:tgtEl>
                                        <p:attrNameLst>
                                          <p:attrName>style.visibility</p:attrName>
                                        </p:attrNameLst>
                                      </p:cBhvr>
                                      <p:to>
                                        <p:strVal val="visible"/>
                                      </p:to>
                                    </p:set>
                                    <p:anim calcmode="lin" valueType="num">
                                      <p:cBhvr additive="base">
                                        <p:cTn id="48" dur="500" fill="hold"/>
                                        <p:tgtEl>
                                          <p:spTgt spid="101463"/>
                                        </p:tgtEl>
                                        <p:attrNameLst>
                                          <p:attrName>ppt_x</p:attrName>
                                        </p:attrNameLst>
                                      </p:cBhvr>
                                      <p:tavLst>
                                        <p:tav tm="0">
                                          <p:val>
                                            <p:strVal val="0-#ppt_w/2"/>
                                          </p:val>
                                        </p:tav>
                                        <p:tav tm="100000">
                                          <p:val>
                                            <p:strVal val="#ppt_x"/>
                                          </p:val>
                                        </p:tav>
                                      </p:tavLst>
                                    </p:anim>
                                    <p:anim calcmode="lin" valueType="num">
                                      <p:cBhvr additive="base">
                                        <p:cTn id="49" dur="500" fill="hold"/>
                                        <p:tgtEl>
                                          <p:spTgt spid="101463"/>
                                        </p:tgtEl>
                                        <p:attrNameLst>
                                          <p:attrName>ppt_y</p:attrName>
                                        </p:attrNameLst>
                                      </p:cBhvr>
                                      <p:tavLst>
                                        <p:tav tm="0">
                                          <p:val>
                                            <p:strVal val="#ppt_y"/>
                                          </p:val>
                                        </p:tav>
                                        <p:tav tm="100000">
                                          <p:val>
                                            <p:strVal val="#ppt_y"/>
                                          </p:val>
                                        </p:tav>
                                      </p:tavLst>
                                    </p:anim>
                                  </p:childTnLst>
                                </p:cTn>
                              </p:par>
                            </p:childTnLst>
                          </p:cTn>
                        </p:par>
                        <p:par>
                          <p:cTn id="50" fill="hold">
                            <p:stCondLst>
                              <p:cond delay="500"/>
                            </p:stCondLst>
                            <p:childTnLst>
                              <p:par>
                                <p:cTn id="51" presetID="1" presetClass="entr" presetSubtype="0" fill="hold" nodeType="afterEffect">
                                  <p:stCondLst>
                                    <p:cond delay="0"/>
                                  </p:stCondLst>
                                  <p:childTnLst>
                                    <p:set>
                                      <p:cBhvr>
                                        <p:cTn id="52" dur="1" fill="hold">
                                          <p:stCondLst>
                                            <p:cond delay="499"/>
                                          </p:stCondLst>
                                        </p:cTn>
                                        <p:tgtEl>
                                          <p:spTgt spid="101512"/>
                                        </p:tgtEl>
                                        <p:attrNameLst>
                                          <p:attrName>style.visibility</p:attrName>
                                        </p:attrNameLst>
                                      </p:cBhvr>
                                      <p:to>
                                        <p:strVal val="visible"/>
                                      </p:to>
                                    </p:set>
                                  </p:childTnLst>
                                </p:cTn>
                              </p:par>
                            </p:childTnLst>
                          </p:cTn>
                        </p:par>
                        <p:par>
                          <p:cTn id="53" fill="hold">
                            <p:stCondLst>
                              <p:cond delay="1000"/>
                            </p:stCondLst>
                            <p:childTnLst>
                              <p:par>
                                <p:cTn id="54" presetID="1" presetClass="entr" presetSubtype="0" fill="hold" nodeType="afterEffect">
                                  <p:stCondLst>
                                    <p:cond delay="0"/>
                                  </p:stCondLst>
                                  <p:childTnLst>
                                    <p:set>
                                      <p:cBhvr>
                                        <p:cTn id="55" dur="1" fill="hold">
                                          <p:stCondLst>
                                            <p:cond delay="499"/>
                                          </p:stCondLst>
                                        </p:cTn>
                                        <p:tgtEl>
                                          <p:spTgt spid="101540"/>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499"/>
                                          </p:stCondLst>
                                        </p:cTn>
                                        <p:tgtEl>
                                          <p:spTgt spid="101546"/>
                                        </p:tgtEl>
                                        <p:attrNameLst>
                                          <p:attrName>style.visibility</p:attrName>
                                        </p:attrNameLst>
                                      </p:cBhvr>
                                      <p:to>
                                        <p:strVal val="visible"/>
                                      </p:to>
                                    </p:set>
                                  </p:childTnLst>
                                </p:cTn>
                              </p:par>
                            </p:childTnLst>
                          </p:cTn>
                        </p:par>
                        <p:par>
                          <p:cTn id="60" fill="hold">
                            <p:stCondLst>
                              <p:cond delay="500"/>
                            </p:stCondLst>
                            <p:childTnLst>
                              <p:par>
                                <p:cTn id="61" presetID="1" presetClass="entr" presetSubtype="0" fill="hold" grpId="0" nodeType="afterEffect">
                                  <p:stCondLst>
                                    <p:cond delay="0"/>
                                  </p:stCondLst>
                                  <p:childTnLst>
                                    <p:set>
                                      <p:cBhvr>
                                        <p:cTn id="62" dur="1" fill="hold">
                                          <p:stCondLst>
                                            <p:cond delay="499"/>
                                          </p:stCondLst>
                                        </p:cTn>
                                        <p:tgtEl>
                                          <p:spTgt spid="101547"/>
                                        </p:tgtEl>
                                        <p:attrNameLst>
                                          <p:attrName>style.visibility</p:attrName>
                                        </p:attrNameLst>
                                      </p:cBhvr>
                                      <p:to>
                                        <p:strVal val="visible"/>
                                      </p:to>
                                    </p:set>
                                  </p:childTnLst>
                                </p:cTn>
                              </p:par>
                            </p:childTnLst>
                          </p:cTn>
                        </p:par>
                        <p:par>
                          <p:cTn id="63" fill="hold">
                            <p:stCondLst>
                              <p:cond delay="1000"/>
                            </p:stCondLst>
                            <p:childTnLst>
                              <p:par>
                                <p:cTn id="64" presetID="1" presetClass="entr" presetSubtype="0" fill="hold" grpId="0" nodeType="afterEffect">
                                  <p:stCondLst>
                                    <p:cond delay="0"/>
                                  </p:stCondLst>
                                  <p:childTnLst>
                                    <p:set>
                                      <p:cBhvr>
                                        <p:cTn id="65" dur="1" fill="hold">
                                          <p:stCondLst>
                                            <p:cond delay="499"/>
                                          </p:stCondLst>
                                        </p:cTn>
                                        <p:tgtEl>
                                          <p:spTgt spid="101553"/>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499"/>
                                          </p:stCondLst>
                                        </p:cTn>
                                        <p:tgtEl>
                                          <p:spTgt spid="101548"/>
                                        </p:tgtEl>
                                        <p:attrNameLst>
                                          <p:attrName>style.visibility</p:attrName>
                                        </p:attrNameLst>
                                      </p:cBhvr>
                                      <p:to>
                                        <p:strVal val="visible"/>
                                      </p:to>
                                    </p:set>
                                  </p:childTnLst>
                                </p:cTn>
                              </p:par>
                            </p:childTnLst>
                          </p:cTn>
                        </p:par>
                        <p:par>
                          <p:cTn id="70" fill="hold">
                            <p:stCondLst>
                              <p:cond delay="500"/>
                            </p:stCondLst>
                            <p:childTnLst>
                              <p:par>
                                <p:cTn id="71" presetID="1" presetClass="entr" presetSubtype="0" fill="hold" grpId="0" nodeType="afterEffect">
                                  <p:stCondLst>
                                    <p:cond delay="0"/>
                                  </p:stCondLst>
                                  <p:childTnLst>
                                    <p:set>
                                      <p:cBhvr>
                                        <p:cTn id="72" dur="1" fill="hold">
                                          <p:stCondLst>
                                            <p:cond delay="499"/>
                                          </p:stCondLst>
                                        </p:cTn>
                                        <p:tgtEl>
                                          <p:spTgt spid="101549"/>
                                        </p:tgtEl>
                                        <p:attrNameLst>
                                          <p:attrName>style.visibility</p:attrName>
                                        </p:attrNameLst>
                                      </p:cBhvr>
                                      <p:to>
                                        <p:strVal val="visible"/>
                                      </p:to>
                                    </p:set>
                                  </p:childTnLst>
                                </p:cTn>
                              </p:par>
                            </p:childTnLst>
                          </p:cTn>
                        </p:par>
                        <p:par>
                          <p:cTn id="73" fill="hold">
                            <p:stCondLst>
                              <p:cond delay="1000"/>
                            </p:stCondLst>
                            <p:childTnLst>
                              <p:par>
                                <p:cTn id="74" presetID="1" presetClass="entr" presetSubtype="0" fill="hold" grpId="0" nodeType="afterEffect">
                                  <p:stCondLst>
                                    <p:cond delay="0"/>
                                  </p:stCondLst>
                                  <p:childTnLst>
                                    <p:set>
                                      <p:cBhvr>
                                        <p:cTn id="75" dur="1" fill="hold">
                                          <p:stCondLst>
                                            <p:cond delay="499"/>
                                          </p:stCondLst>
                                        </p:cTn>
                                        <p:tgtEl>
                                          <p:spTgt spid="101554"/>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499"/>
                                          </p:stCondLst>
                                        </p:cTn>
                                        <p:tgtEl>
                                          <p:spTgt spid="101550"/>
                                        </p:tgtEl>
                                        <p:attrNameLst>
                                          <p:attrName>style.visibility</p:attrName>
                                        </p:attrNameLst>
                                      </p:cBhvr>
                                      <p:to>
                                        <p:strVal val="visible"/>
                                      </p:to>
                                    </p:set>
                                  </p:childTnLst>
                                </p:cTn>
                              </p:par>
                            </p:childTnLst>
                          </p:cTn>
                        </p:par>
                        <p:par>
                          <p:cTn id="80" fill="hold">
                            <p:stCondLst>
                              <p:cond delay="500"/>
                            </p:stCondLst>
                            <p:childTnLst>
                              <p:par>
                                <p:cTn id="81" presetID="1" presetClass="entr" presetSubtype="0" fill="hold" grpId="0" nodeType="afterEffect">
                                  <p:stCondLst>
                                    <p:cond delay="0"/>
                                  </p:stCondLst>
                                  <p:childTnLst>
                                    <p:set>
                                      <p:cBhvr>
                                        <p:cTn id="82" dur="1" fill="hold">
                                          <p:stCondLst>
                                            <p:cond delay="499"/>
                                          </p:stCondLst>
                                        </p:cTn>
                                        <p:tgtEl>
                                          <p:spTgt spid="101551"/>
                                        </p:tgtEl>
                                        <p:attrNameLst>
                                          <p:attrName>style.visibility</p:attrName>
                                        </p:attrNameLst>
                                      </p:cBhvr>
                                      <p:to>
                                        <p:strVal val="visible"/>
                                      </p:to>
                                    </p:set>
                                  </p:childTnLst>
                                </p:cTn>
                              </p:par>
                            </p:childTnLst>
                          </p:cTn>
                        </p:par>
                        <p:par>
                          <p:cTn id="83" fill="hold">
                            <p:stCondLst>
                              <p:cond delay="1000"/>
                            </p:stCondLst>
                            <p:childTnLst>
                              <p:par>
                                <p:cTn id="84" presetID="1" presetClass="entr" presetSubtype="0" fill="hold" grpId="0" nodeType="afterEffect">
                                  <p:stCondLst>
                                    <p:cond delay="0"/>
                                  </p:stCondLst>
                                  <p:childTnLst>
                                    <p:set>
                                      <p:cBhvr>
                                        <p:cTn id="85" dur="1" fill="hold">
                                          <p:stCondLst>
                                            <p:cond delay="499"/>
                                          </p:stCondLst>
                                        </p:cTn>
                                        <p:tgtEl>
                                          <p:spTgt spid="101555"/>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grpId="0" nodeType="clickEffect">
                                  <p:stCondLst>
                                    <p:cond delay="0"/>
                                  </p:stCondLst>
                                  <p:childTnLst>
                                    <p:set>
                                      <p:cBhvr>
                                        <p:cTn id="89" dur="1" fill="hold">
                                          <p:stCondLst>
                                            <p:cond delay="0"/>
                                          </p:stCondLst>
                                        </p:cTn>
                                        <p:tgtEl>
                                          <p:spTgt spid="101557"/>
                                        </p:tgtEl>
                                        <p:attrNameLst>
                                          <p:attrName>style.visibility</p:attrName>
                                        </p:attrNameLst>
                                      </p:cBhvr>
                                      <p:to>
                                        <p:strVal val="visible"/>
                                      </p:to>
                                    </p:set>
                                  </p:childTnLst>
                                </p:cTn>
                              </p:par>
                            </p:childTnLst>
                          </p:cTn>
                        </p:par>
                        <p:par>
                          <p:cTn id="90" fill="hold">
                            <p:stCondLst>
                              <p:cond delay="0"/>
                            </p:stCondLst>
                            <p:childTnLst>
                              <p:par>
                                <p:cTn id="91" presetID="1" presetClass="entr" presetSubtype="0" fill="hold" grpId="0" nodeType="afterEffect">
                                  <p:stCondLst>
                                    <p:cond delay="0"/>
                                  </p:stCondLst>
                                  <p:childTnLst>
                                    <p:set>
                                      <p:cBhvr>
                                        <p:cTn id="92" dur="1" fill="hold">
                                          <p:stCondLst>
                                            <p:cond delay="0"/>
                                          </p:stCondLst>
                                        </p:cTn>
                                        <p:tgtEl>
                                          <p:spTgt spid="10155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01559"/>
                                        </p:tgtEl>
                                        <p:attrNameLst>
                                          <p:attrName>style.visibility</p:attrName>
                                        </p:attrNameLst>
                                      </p:cBhvr>
                                      <p:to>
                                        <p:strVal val="visible"/>
                                      </p:to>
                                    </p:set>
                                  </p:childTnLst>
                                </p:cTn>
                              </p:par>
                            </p:childTnLst>
                          </p:cTn>
                        </p:par>
                        <p:par>
                          <p:cTn id="95" fill="hold">
                            <p:stCondLst>
                              <p:cond delay="0"/>
                            </p:stCondLst>
                            <p:childTnLst>
                              <p:par>
                                <p:cTn id="96" presetID="1" presetClass="entr" presetSubtype="0" fill="hold" grpId="0" nodeType="afterEffect">
                                  <p:stCondLst>
                                    <p:cond delay="2000"/>
                                  </p:stCondLst>
                                  <p:childTnLst>
                                    <p:set>
                                      <p:cBhvr>
                                        <p:cTn id="97" dur="1" fill="hold">
                                          <p:stCondLst>
                                            <p:cond delay="499"/>
                                          </p:stCondLst>
                                        </p:cTn>
                                        <p:tgtEl>
                                          <p:spTgt spid="101556"/>
                                        </p:tgtEl>
                                        <p:attrNameLst>
                                          <p:attrName>style.visibility</p:attrName>
                                        </p:attrNameLst>
                                      </p:cBhvr>
                                      <p:to>
                                        <p:strVal val="visible"/>
                                      </p:to>
                                    </p:set>
                                  </p:childTnLst>
                                </p:cTn>
                              </p:par>
                            </p:childTnLst>
                          </p:cTn>
                        </p:par>
                        <p:par>
                          <p:cTn id="98" fill="hold">
                            <p:stCondLst>
                              <p:cond delay="2500"/>
                            </p:stCondLst>
                            <p:childTnLst>
                              <p:par>
                                <p:cTn id="99" presetID="1" presetClass="entr" presetSubtype="0" fill="hold" grpId="0" nodeType="afterEffect">
                                  <p:stCondLst>
                                    <p:cond delay="0"/>
                                  </p:stCondLst>
                                  <p:childTnLst>
                                    <p:set>
                                      <p:cBhvr>
                                        <p:cTn id="100" dur="1" fill="hold">
                                          <p:stCondLst>
                                            <p:cond delay="499"/>
                                          </p:stCondLst>
                                        </p:cTn>
                                        <p:tgtEl>
                                          <p:spTgt spid="101552"/>
                                        </p:tgtEl>
                                        <p:attrNameLst>
                                          <p:attrName>style.visibility</p:attrName>
                                        </p:attrNameLst>
                                      </p:cBhvr>
                                      <p:to>
                                        <p:strVal val="visible"/>
                                      </p:to>
                                    </p:set>
                                  </p:childTnLst>
                                </p:cTn>
                              </p:par>
                            </p:childTnLst>
                          </p:cTn>
                        </p:par>
                        <p:par>
                          <p:cTn id="101" fill="hold">
                            <p:stCondLst>
                              <p:cond delay="3000"/>
                            </p:stCondLst>
                            <p:childTnLst>
                              <p:par>
                                <p:cTn id="102" presetID="1" presetClass="entr" presetSubtype="0" fill="hold" grpId="1" nodeType="afterEffect">
                                  <p:stCondLst>
                                    <p:cond delay="2000"/>
                                  </p:stCondLst>
                                  <p:childTnLst>
                                    <p:set>
                                      <p:cBhvr>
                                        <p:cTn id="103" dur="1" fill="hold">
                                          <p:stCondLst>
                                            <p:cond delay="499"/>
                                          </p:stCondLst>
                                        </p:cTn>
                                        <p:tgtEl>
                                          <p:spTgt spid="1015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546" grpId="0" autoUpdateAnimBg="0"/>
      <p:bldP spid="101547" grpId="0" autoUpdateAnimBg="0"/>
      <p:bldP spid="101548" grpId="0" autoUpdateAnimBg="0"/>
      <p:bldP spid="101549" grpId="0" autoUpdateAnimBg="0"/>
      <p:bldP spid="101550" grpId="0" autoUpdateAnimBg="0"/>
      <p:bldP spid="101551" grpId="0" autoUpdateAnimBg="0"/>
      <p:bldP spid="101552" grpId="0" autoUpdateAnimBg="0"/>
      <p:bldP spid="101553" grpId="0" animBg="1"/>
      <p:bldP spid="101554" grpId="0" animBg="1"/>
      <p:bldP spid="101555" grpId="0" animBg="1"/>
      <p:bldP spid="101556" grpId="0" animBg="1"/>
      <p:bldP spid="101557" grpId="0"/>
      <p:bldP spid="101558" grpId="0" animBg="1"/>
      <p:bldP spid="101558" grpId="1" animBg="1"/>
      <p:bldP spid="101559" grpId="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pPr algn="ctr" eaLnBrk="1" hangingPunct="1"/>
            <a:r>
              <a:rPr lang="en-US" dirty="0" smtClean="0"/>
              <a:t>Eligibility Index</a:t>
            </a:r>
            <a:br>
              <a:rPr lang="en-US" dirty="0" smtClean="0"/>
            </a:br>
            <a:r>
              <a:rPr lang="en-US" sz="2700" dirty="0" smtClean="0"/>
              <a:t>(Local Area)</a:t>
            </a:r>
          </a:p>
        </p:txBody>
      </p:sp>
      <p:sp>
        <p:nvSpPr>
          <p:cNvPr id="8195" name="Rectangle 3"/>
          <p:cNvSpPr>
            <a:spLocks noGrp="1" noChangeArrowheads="1"/>
          </p:cNvSpPr>
          <p:nvPr>
            <p:ph idx="1"/>
          </p:nvPr>
        </p:nvSpPr>
        <p:spPr/>
        <p:txBody>
          <a:bodyPr/>
          <a:lstStyle/>
          <a:p>
            <a:pPr algn="ctr" eaLnBrk="1" hangingPunct="1">
              <a:buFont typeface="Wingdings" pitchFamily="2" charset="2"/>
              <a:buNone/>
            </a:pPr>
            <a:r>
              <a:rPr lang="en-US" sz="2000" dirty="0" smtClean="0"/>
              <a:t>Eligibility Index of 2900 using SAT or 694 using ACT</a:t>
            </a:r>
          </a:p>
          <a:p>
            <a:pPr algn="ctr" eaLnBrk="1" hangingPunct="1">
              <a:buFont typeface="Wingdings" pitchFamily="2" charset="2"/>
              <a:buNone/>
            </a:pPr>
            <a:endParaRPr lang="en-US" sz="2000" dirty="0" smtClean="0"/>
          </a:p>
          <a:p>
            <a:pPr algn="ctr" eaLnBrk="1" hangingPunct="1">
              <a:buFont typeface="Wingdings" pitchFamily="2" charset="2"/>
              <a:buNone/>
            </a:pPr>
            <a:endParaRPr lang="en-US" sz="2000" dirty="0" smtClean="0"/>
          </a:p>
          <a:p>
            <a:pPr algn="ctr" eaLnBrk="1" hangingPunct="1">
              <a:buFont typeface="Wingdings" pitchFamily="2" charset="2"/>
              <a:buNone/>
            </a:pPr>
            <a:r>
              <a:rPr lang="en-US" sz="1600" dirty="0" smtClean="0"/>
              <a:t>		</a:t>
            </a:r>
            <a:r>
              <a:rPr lang="en-US" sz="1800" dirty="0" smtClean="0"/>
              <a:t>(GPA X 800) + SAT Reasoning (Critical Thinking &amp; Math)</a:t>
            </a:r>
          </a:p>
          <a:p>
            <a:pPr algn="ctr" eaLnBrk="1" hangingPunct="1">
              <a:buFont typeface="Wingdings" pitchFamily="2" charset="2"/>
              <a:buNone/>
            </a:pPr>
            <a:endParaRPr lang="en-US" sz="2000" dirty="0" smtClean="0"/>
          </a:p>
          <a:p>
            <a:pPr algn="ctr" eaLnBrk="1" hangingPunct="1">
              <a:buFont typeface="Wingdings" pitchFamily="2" charset="2"/>
              <a:buNone/>
            </a:pPr>
            <a:endParaRPr lang="en-US" sz="2000" dirty="0" smtClean="0"/>
          </a:p>
          <a:p>
            <a:pPr algn="ctr" eaLnBrk="1" hangingPunct="1">
              <a:buFont typeface="Wingdings" pitchFamily="2" charset="2"/>
              <a:buNone/>
            </a:pPr>
            <a:endParaRPr lang="en-US" sz="2000" dirty="0" smtClean="0"/>
          </a:p>
          <a:p>
            <a:pPr algn="ctr" eaLnBrk="1" hangingPunct="1">
              <a:buFont typeface="Wingdings" pitchFamily="2" charset="2"/>
              <a:buNone/>
            </a:pPr>
            <a:r>
              <a:rPr lang="en-US" sz="2000" dirty="0" smtClean="0"/>
              <a:t>		</a:t>
            </a:r>
            <a:r>
              <a:rPr lang="en-US" sz="1800" dirty="0" smtClean="0"/>
              <a:t>(GPA X 200) + (10 X ACT Composite)</a:t>
            </a:r>
          </a:p>
        </p:txBody>
      </p:sp>
      <p:pic>
        <p:nvPicPr>
          <p:cNvPr id="8196" name="Picture 5" descr="SAT">
            <a:hlinkClick r:id="rId2"/>
          </p:cNvPr>
          <p:cNvPicPr>
            <a:picLocks noChangeAspect="1" noChangeArrowheads="1"/>
          </p:cNvPicPr>
          <p:nvPr/>
        </p:nvPicPr>
        <p:blipFill>
          <a:blip r:embed="rId3" cstate="print"/>
          <a:srcRect/>
          <a:stretch>
            <a:fillRect/>
          </a:stretch>
        </p:blipFill>
        <p:spPr bwMode="auto">
          <a:xfrm>
            <a:off x="685800" y="2590800"/>
            <a:ext cx="1333500" cy="1333500"/>
          </a:xfrm>
          <a:prstGeom prst="rect">
            <a:avLst/>
          </a:prstGeom>
          <a:noFill/>
          <a:ln w="9525">
            <a:noFill/>
            <a:miter lim="800000"/>
            <a:headEnd/>
            <a:tailEnd/>
          </a:ln>
        </p:spPr>
      </p:pic>
      <p:pic>
        <p:nvPicPr>
          <p:cNvPr id="8197" name="Picture 7" descr="ACT_logo">
            <a:hlinkClick r:id="rId4"/>
          </p:cNvPr>
          <p:cNvPicPr>
            <a:picLocks noChangeAspect="1" noChangeArrowheads="1"/>
          </p:cNvPicPr>
          <p:nvPr/>
        </p:nvPicPr>
        <p:blipFill>
          <a:blip r:embed="rId5" cstate="print"/>
          <a:srcRect/>
          <a:stretch>
            <a:fillRect/>
          </a:stretch>
        </p:blipFill>
        <p:spPr bwMode="auto">
          <a:xfrm>
            <a:off x="609600" y="4495800"/>
            <a:ext cx="1647825" cy="554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04" name="Rectangle 4"/>
          <p:cNvSpPr>
            <a:spLocks noGrp="1" noChangeArrowheads="1"/>
          </p:cNvSpPr>
          <p:nvPr>
            <p:ph type="title"/>
          </p:nvPr>
        </p:nvSpPr>
        <p:spPr>
          <a:xfrm>
            <a:off x="457200" y="228600"/>
            <a:ext cx="8229600" cy="1139825"/>
          </a:xfrm>
        </p:spPr>
        <p:txBody>
          <a:bodyPr/>
          <a:lstStyle/>
          <a:p>
            <a:pPr algn="ctr" eaLnBrk="1" hangingPunct="1">
              <a:defRPr/>
            </a:pPr>
            <a:r>
              <a:rPr lang="en-US" b="1" dirty="0">
                <a:effectLst>
                  <a:outerShdw blurRad="38100" dist="38100" dir="2700000" algn="tl">
                    <a:srgbClr val="C0C0C0"/>
                  </a:outerShdw>
                </a:effectLst>
              </a:rPr>
              <a:t>CSU Mentor</a:t>
            </a:r>
          </a:p>
        </p:txBody>
      </p:sp>
      <p:pic>
        <p:nvPicPr>
          <p:cNvPr id="9219" name="Picture 5">
            <a:hlinkClick r:id="rId2"/>
          </p:cNvPr>
          <p:cNvPicPr>
            <a:picLocks noChangeAspect="1" noChangeArrowheads="1"/>
          </p:cNvPicPr>
          <p:nvPr/>
        </p:nvPicPr>
        <p:blipFill>
          <a:blip r:embed="rId3" cstate="print"/>
          <a:srcRect t="16667" r="25000" b="5956"/>
          <a:stretch>
            <a:fillRect/>
          </a:stretch>
        </p:blipFill>
        <p:spPr bwMode="auto">
          <a:xfrm>
            <a:off x="4038600" y="1524000"/>
            <a:ext cx="4495800" cy="3781425"/>
          </a:xfrm>
          <a:prstGeom prst="rect">
            <a:avLst/>
          </a:prstGeom>
          <a:noFill/>
          <a:ln w="38100">
            <a:solidFill>
              <a:schemeClr val="hlink"/>
            </a:solidFill>
            <a:miter lim="800000"/>
            <a:headEnd/>
            <a:tailEnd/>
          </a:ln>
        </p:spPr>
      </p:pic>
      <p:sp>
        <p:nvSpPr>
          <p:cNvPr id="102406" name="Text Box 6"/>
          <p:cNvSpPr txBox="1">
            <a:spLocks noChangeArrowheads="1"/>
          </p:cNvSpPr>
          <p:nvPr/>
        </p:nvSpPr>
        <p:spPr bwMode="auto">
          <a:xfrm>
            <a:off x="228600" y="1905000"/>
            <a:ext cx="3810000" cy="3539430"/>
          </a:xfrm>
          <a:prstGeom prst="rect">
            <a:avLst/>
          </a:prstGeom>
          <a:noFill/>
          <a:ln w="9525" algn="ctr">
            <a:noFill/>
            <a:miter lim="800000"/>
            <a:headEnd/>
            <a:tailEnd/>
          </a:ln>
          <a:effectLst/>
        </p:spPr>
        <p:txBody>
          <a:bodyPr>
            <a:spAutoFit/>
          </a:bodyPr>
          <a:lstStyle/>
          <a:p>
            <a:pPr>
              <a:spcBef>
                <a:spcPct val="50000"/>
              </a:spcBef>
              <a:buFontTx/>
              <a:buChar char="•"/>
              <a:defRPr/>
            </a:pPr>
            <a:r>
              <a:rPr lang="en-US" sz="2800" dirty="0">
                <a:latin typeface="Arial Narrow" pitchFamily="34" charset="0"/>
              </a:rPr>
              <a:t>  </a:t>
            </a:r>
            <a:r>
              <a:rPr lang="en-US" sz="3200" dirty="0">
                <a:effectLst>
                  <a:outerShdw blurRad="38100" dist="38100" dir="2700000" algn="tl">
                    <a:srgbClr val="C0C0C0"/>
                  </a:outerShdw>
                </a:effectLst>
                <a:latin typeface="Arial Narrow" pitchFamily="34" charset="0"/>
              </a:rPr>
              <a:t>Apply</a:t>
            </a:r>
            <a:r>
              <a:rPr lang="en-US" sz="3200" dirty="0">
                <a:solidFill>
                  <a:srgbClr val="3366CC"/>
                </a:solidFill>
                <a:effectLst>
                  <a:outerShdw blurRad="38100" dist="38100" dir="2700000" algn="tl">
                    <a:srgbClr val="C0C0C0"/>
                  </a:outerShdw>
                </a:effectLst>
                <a:latin typeface="Arial Narrow" pitchFamily="34" charset="0"/>
              </a:rPr>
              <a:t> </a:t>
            </a:r>
            <a:r>
              <a:rPr lang="en-US" sz="3200" dirty="0" smtClean="0">
                <a:latin typeface="Arial Narrow" pitchFamily="34" charset="0"/>
              </a:rPr>
              <a:t>online</a:t>
            </a:r>
          </a:p>
          <a:p>
            <a:pPr lvl="1">
              <a:spcBef>
                <a:spcPct val="50000"/>
              </a:spcBef>
              <a:buFontTx/>
              <a:buChar char="•"/>
              <a:defRPr/>
            </a:pPr>
            <a:r>
              <a:rPr lang="en-US" sz="3200" dirty="0" smtClean="0">
                <a:latin typeface="Arial Narrow" pitchFamily="34" charset="0"/>
              </a:rPr>
              <a:t>Oct 1</a:t>
            </a:r>
            <a:r>
              <a:rPr lang="en-US" sz="3200" baseline="30000" dirty="0" smtClean="0">
                <a:latin typeface="Arial Narrow" pitchFamily="34" charset="0"/>
              </a:rPr>
              <a:t>st</a:t>
            </a:r>
            <a:r>
              <a:rPr lang="en-US" sz="3200" dirty="0" smtClean="0">
                <a:latin typeface="Arial Narrow" pitchFamily="34" charset="0"/>
              </a:rPr>
              <a:t> – Nov 30</a:t>
            </a:r>
            <a:r>
              <a:rPr lang="en-US" sz="3200" baseline="30000" dirty="0" smtClean="0">
                <a:latin typeface="Arial Narrow" pitchFamily="34" charset="0"/>
              </a:rPr>
              <a:t>th</a:t>
            </a:r>
            <a:r>
              <a:rPr lang="en-US" sz="3200" dirty="0" smtClean="0">
                <a:latin typeface="Arial Narrow" pitchFamily="34" charset="0"/>
              </a:rPr>
              <a:t> </a:t>
            </a:r>
            <a:endParaRPr lang="en-US" sz="3200" dirty="0">
              <a:latin typeface="Arial Narrow" pitchFamily="34" charset="0"/>
            </a:endParaRPr>
          </a:p>
          <a:p>
            <a:pPr>
              <a:spcBef>
                <a:spcPct val="50000"/>
              </a:spcBef>
              <a:buFontTx/>
              <a:buChar char="•"/>
              <a:defRPr/>
            </a:pPr>
            <a:r>
              <a:rPr lang="en-US" sz="3200" dirty="0">
                <a:latin typeface="Arial Narrow" pitchFamily="34" charset="0"/>
              </a:rPr>
              <a:t>  </a:t>
            </a:r>
            <a:r>
              <a:rPr lang="en-US" sz="3200" dirty="0">
                <a:effectLst>
                  <a:outerShdw blurRad="38100" dist="38100" dir="2700000" algn="tl">
                    <a:srgbClr val="C0C0C0"/>
                  </a:outerShdw>
                </a:effectLst>
                <a:latin typeface="Arial Narrow" pitchFamily="34" charset="0"/>
              </a:rPr>
              <a:t>Plan</a:t>
            </a:r>
            <a:r>
              <a:rPr lang="en-US" sz="3200" dirty="0">
                <a:latin typeface="Arial Narrow" pitchFamily="34" charset="0"/>
              </a:rPr>
              <a:t> for College</a:t>
            </a:r>
          </a:p>
          <a:p>
            <a:pPr>
              <a:spcBef>
                <a:spcPct val="50000"/>
              </a:spcBef>
              <a:buFontTx/>
              <a:buChar char="•"/>
              <a:defRPr/>
            </a:pPr>
            <a:r>
              <a:rPr lang="en-US" sz="3200" dirty="0">
                <a:latin typeface="Arial Narrow" pitchFamily="34" charset="0"/>
              </a:rPr>
              <a:t>  </a:t>
            </a:r>
            <a:r>
              <a:rPr lang="en-US" sz="3200" dirty="0">
                <a:effectLst>
                  <a:outerShdw blurRad="38100" dist="38100" dir="2700000" algn="tl">
                    <a:srgbClr val="C0C0C0"/>
                  </a:outerShdw>
                </a:effectLst>
                <a:latin typeface="Arial Narrow" pitchFamily="34" charset="0"/>
              </a:rPr>
              <a:t>Search</a:t>
            </a:r>
            <a:r>
              <a:rPr lang="en-US" sz="3200" dirty="0">
                <a:latin typeface="Arial Narrow" pitchFamily="34" charset="0"/>
              </a:rPr>
              <a:t> Campuses</a:t>
            </a:r>
          </a:p>
          <a:p>
            <a:pPr>
              <a:spcBef>
                <a:spcPct val="50000"/>
              </a:spcBef>
              <a:buFontTx/>
              <a:buChar char="•"/>
              <a:defRPr/>
            </a:pPr>
            <a:r>
              <a:rPr lang="en-US" sz="3200" dirty="0">
                <a:latin typeface="Arial Narrow" pitchFamily="34" charset="0"/>
              </a:rPr>
              <a:t>  </a:t>
            </a:r>
            <a:r>
              <a:rPr lang="en-US" sz="3200" dirty="0">
                <a:effectLst>
                  <a:outerShdw blurRad="38100" dist="38100" dir="2700000" algn="tl">
                    <a:srgbClr val="C0C0C0"/>
                  </a:outerShdw>
                </a:effectLst>
                <a:latin typeface="Arial Narrow" pitchFamily="34" charset="0"/>
              </a:rPr>
              <a:t>Explore</a:t>
            </a:r>
            <a:r>
              <a:rPr lang="en-US" sz="3200" dirty="0">
                <a:latin typeface="Arial Narrow" pitchFamily="34" charset="0"/>
              </a:rPr>
              <a:t> Financial </a:t>
            </a:r>
            <a:r>
              <a:rPr lang="en-US" sz="3200" dirty="0" smtClean="0">
                <a:latin typeface="Arial Narrow" pitchFamily="34" charset="0"/>
              </a:rPr>
              <a:t>Aid</a:t>
            </a:r>
          </a:p>
        </p:txBody>
      </p:sp>
      <p:sp>
        <p:nvSpPr>
          <p:cNvPr id="9221" name="Text Box 7"/>
          <p:cNvSpPr txBox="1">
            <a:spLocks noChangeArrowheads="1"/>
          </p:cNvSpPr>
          <p:nvPr/>
        </p:nvSpPr>
        <p:spPr bwMode="auto">
          <a:xfrm>
            <a:off x="762000" y="1676400"/>
            <a:ext cx="7162800" cy="762000"/>
          </a:xfrm>
          <a:prstGeom prst="rect">
            <a:avLst/>
          </a:prstGeom>
          <a:noFill/>
          <a:ln w="9525" algn="ctr">
            <a:noFill/>
            <a:miter lim="800000"/>
            <a:headEnd/>
            <a:tailEnd/>
          </a:ln>
        </p:spPr>
        <p:txBody>
          <a:bodyPr>
            <a:spAutoFit/>
          </a:bodyPr>
          <a:lstStyle/>
          <a:p>
            <a:pPr algn="ctr">
              <a:spcBef>
                <a:spcPct val="50000"/>
              </a:spcBef>
            </a:pPr>
            <a:endParaRPr lang="en-US" sz="4400">
              <a:latin typeface="Arial Narrow" pitchFamily="34" charset="0"/>
            </a:endParaRPr>
          </a:p>
        </p:txBody>
      </p:sp>
      <p:sp>
        <p:nvSpPr>
          <p:cNvPr id="102408" name="Text Box 8"/>
          <p:cNvSpPr txBox="1">
            <a:spLocks noChangeArrowheads="1"/>
          </p:cNvSpPr>
          <p:nvPr/>
        </p:nvSpPr>
        <p:spPr bwMode="auto">
          <a:xfrm>
            <a:off x="457200" y="5791200"/>
            <a:ext cx="8382000" cy="762000"/>
          </a:xfrm>
          <a:prstGeom prst="rect">
            <a:avLst/>
          </a:prstGeom>
          <a:noFill/>
          <a:ln w="9525" algn="ctr">
            <a:noFill/>
            <a:miter lim="800000"/>
            <a:headEnd/>
            <a:tailEnd/>
          </a:ln>
          <a:effectLst/>
        </p:spPr>
        <p:txBody>
          <a:bodyPr>
            <a:spAutoFit/>
          </a:bodyPr>
          <a:lstStyle/>
          <a:p>
            <a:pPr algn="ctr">
              <a:spcBef>
                <a:spcPct val="50000"/>
              </a:spcBef>
              <a:defRPr/>
            </a:pPr>
            <a:r>
              <a:rPr lang="en-US" sz="4400" b="1" dirty="0">
                <a:effectLst>
                  <a:outerShdw blurRad="38100" dist="38100" dir="2700000" algn="tl">
                    <a:srgbClr val="C0C0C0"/>
                  </a:outerShdw>
                </a:effectLst>
                <a:latin typeface="Arial Narrow" pitchFamily="34" charset="0"/>
              </a:rPr>
              <a:t>www.csumentor.edu</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2" name="Rectangle 5"/>
          <p:cNvSpPr>
            <a:spLocks noGrp="1" noChangeArrowheads="1"/>
          </p:cNvSpPr>
          <p:nvPr>
            <p:ph type="title"/>
          </p:nvPr>
        </p:nvSpPr>
        <p:spPr>
          <a:xfrm>
            <a:off x="609600" y="122238"/>
            <a:ext cx="7391400" cy="1295400"/>
          </a:xfrm>
        </p:spPr>
        <p:txBody>
          <a:bodyPr anchor="b"/>
          <a:lstStyle/>
          <a:p>
            <a:pPr algn="r" eaLnBrk="1" hangingPunct="1"/>
            <a:r>
              <a:rPr lang="en-US" smtClean="0"/>
              <a:t>Cost of Attendance</a:t>
            </a:r>
          </a:p>
        </p:txBody>
      </p:sp>
      <p:graphicFrame>
        <p:nvGraphicFramePr>
          <p:cNvPr id="107569" name="Group 49"/>
          <p:cNvGraphicFramePr>
            <a:graphicFrameLocks noGrp="1"/>
          </p:cNvGraphicFramePr>
          <p:nvPr/>
        </p:nvGraphicFramePr>
        <p:xfrm>
          <a:off x="457200" y="1719263"/>
          <a:ext cx="8305800" cy="4644073"/>
        </p:xfrm>
        <a:graphic>
          <a:graphicData uri="http://schemas.openxmlformats.org/drawingml/2006/table">
            <a:tbl>
              <a:tblPr/>
              <a:tblGrid>
                <a:gridCol w="2605088"/>
                <a:gridCol w="1625600"/>
                <a:gridCol w="1998662"/>
                <a:gridCol w="2076450"/>
              </a:tblGrid>
              <a:tr h="638175">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dirty="0" smtClean="0">
                          <a:ln>
                            <a:noFill/>
                          </a:ln>
                          <a:solidFill>
                            <a:schemeClr val="tx1"/>
                          </a:solidFill>
                          <a:effectLst/>
                          <a:latin typeface="Impact" pitchFamily="34" charset="0"/>
                        </a:rPr>
                        <a:t>Fees</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dirty="0" smtClean="0">
                          <a:ln>
                            <a:noFill/>
                          </a:ln>
                          <a:solidFill>
                            <a:schemeClr val="tx1"/>
                          </a:solidFill>
                          <a:effectLst/>
                          <a:latin typeface="Impact" pitchFamily="34" charset="0"/>
                        </a:rPr>
                        <a:t>At Home</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smtClean="0">
                          <a:ln>
                            <a:noFill/>
                          </a:ln>
                          <a:solidFill>
                            <a:schemeClr val="tx1"/>
                          </a:solidFill>
                          <a:effectLst/>
                          <a:latin typeface="Impact" pitchFamily="34" charset="0"/>
                        </a:rPr>
                        <a:t>On Campus</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smtClean="0">
                          <a:ln>
                            <a:noFill/>
                          </a:ln>
                          <a:solidFill>
                            <a:schemeClr val="tx1"/>
                          </a:solidFill>
                          <a:effectLst/>
                          <a:latin typeface="Impact" pitchFamily="34" charset="0"/>
                        </a:rPr>
                        <a:t>Off-Campus</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r>
              <a:tr h="555625">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smtClean="0">
                          <a:ln>
                            <a:noFill/>
                          </a:ln>
                          <a:solidFill>
                            <a:schemeClr val="tx1"/>
                          </a:solidFill>
                          <a:effectLst/>
                          <a:latin typeface="Impact" pitchFamily="34" charset="0"/>
                        </a:rPr>
                        <a:t>State University Fee</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cap="none" normalizeH="0" baseline="0" dirty="0" smtClean="0">
                          <a:ln>
                            <a:noFill/>
                          </a:ln>
                          <a:solidFill>
                            <a:schemeClr val="tx1"/>
                          </a:solidFill>
                          <a:effectLst/>
                          <a:latin typeface="+mj-lt"/>
                        </a:rPr>
                        <a:t>$</a:t>
                      </a:r>
                      <a:r>
                        <a:rPr lang="en-US" sz="2400" b="1" dirty="0" smtClean="0">
                          <a:latin typeface="+mj-lt"/>
                        </a:rPr>
                        <a:t>4,866</a:t>
                      </a:r>
                      <a:endParaRPr kumimoji="0" lang="en-US" sz="2400" b="1" i="0" u="none" strike="noStrike" cap="none" normalizeH="0" baseline="0" dirty="0" smtClean="0">
                        <a:ln>
                          <a:noFill/>
                        </a:ln>
                        <a:solidFill>
                          <a:schemeClr val="tx1"/>
                        </a:solidFill>
                        <a:effectLst/>
                        <a:latin typeface="+mj-lt"/>
                      </a:endParaRP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cap="none" normalizeH="0" baseline="0" dirty="0" smtClean="0">
                          <a:ln>
                            <a:noFill/>
                          </a:ln>
                          <a:solidFill>
                            <a:schemeClr val="tx1"/>
                          </a:solidFill>
                          <a:effectLst/>
                          <a:latin typeface="+mj-lt"/>
                        </a:rPr>
                        <a:t>$4,866</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cap="none" normalizeH="0" baseline="0" dirty="0" smtClean="0">
                          <a:ln>
                            <a:noFill/>
                          </a:ln>
                          <a:solidFill>
                            <a:schemeClr val="tx1"/>
                          </a:solidFill>
                          <a:effectLst/>
                          <a:latin typeface="Arial" charset="0"/>
                        </a:rPr>
                        <a:t>$4,866</a:t>
                      </a:r>
                      <a:endParaRPr kumimoji="0" lang="en-US" sz="2400" b="1" i="0" u="none" strike="noStrike" cap="none" normalizeH="0" baseline="0" dirty="0" smtClean="0">
                        <a:ln>
                          <a:noFill/>
                        </a:ln>
                        <a:solidFill>
                          <a:schemeClr val="tx1"/>
                        </a:solidFill>
                        <a:effectLst/>
                        <a:latin typeface="+mj-lt"/>
                      </a:endParaRP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r>
              <a:tr h="638175">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smtClean="0">
                          <a:ln>
                            <a:noFill/>
                          </a:ln>
                          <a:solidFill>
                            <a:schemeClr val="tx1"/>
                          </a:solidFill>
                          <a:effectLst/>
                          <a:latin typeface="Impact" pitchFamily="34" charset="0"/>
                        </a:rPr>
                        <a:t>Miscellaneous </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kern="1200" cap="none" normalizeH="0" baseline="0" dirty="0" smtClean="0">
                          <a:ln>
                            <a:noFill/>
                          </a:ln>
                          <a:solidFill>
                            <a:schemeClr val="tx1"/>
                          </a:solidFill>
                          <a:effectLst/>
                          <a:latin typeface="+mj-lt"/>
                          <a:ea typeface="+mn-ea"/>
                          <a:cs typeface="+mn-cs"/>
                        </a:rPr>
                        <a:t>$2,800</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kern="1200" cap="none" normalizeH="0" baseline="0" dirty="0" smtClean="0">
                          <a:ln>
                            <a:noFill/>
                          </a:ln>
                          <a:solidFill>
                            <a:schemeClr val="tx1"/>
                          </a:solidFill>
                          <a:effectLst/>
                          <a:latin typeface="+mj-lt"/>
                          <a:ea typeface="+mn-ea"/>
                          <a:cs typeface="+mn-cs"/>
                        </a:rPr>
                        <a:t>$2,800</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kern="1200" cap="none" normalizeH="0" baseline="0" dirty="0" smtClean="0">
                          <a:ln>
                            <a:noFill/>
                          </a:ln>
                          <a:solidFill>
                            <a:schemeClr val="tx1"/>
                          </a:solidFill>
                          <a:effectLst/>
                          <a:latin typeface="+mj-lt"/>
                          <a:ea typeface="+mn-ea"/>
                          <a:cs typeface="+mn-cs"/>
                        </a:rPr>
                        <a:t>$2,800</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r>
              <a:tr h="63500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smtClean="0">
                          <a:ln>
                            <a:noFill/>
                          </a:ln>
                          <a:solidFill>
                            <a:schemeClr val="tx1"/>
                          </a:solidFill>
                          <a:effectLst/>
                          <a:latin typeface="Impact" pitchFamily="34" charset="0"/>
                        </a:rPr>
                        <a:t>Books/Supplies</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kern="1200" cap="none" normalizeH="0" baseline="0" dirty="0" smtClean="0">
                          <a:ln>
                            <a:noFill/>
                          </a:ln>
                          <a:solidFill>
                            <a:schemeClr val="tx1"/>
                          </a:solidFill>
                          <a:effectLst/>
                          <a:latin typeface="+mj-lt"/>
                          <a:ea typeface="+mn-ea"/>
                          <a:cs typeface="+mn-cs"/>
                        </a:rPr>
                        <a:t>$1,620</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kern="1200" cap="none" normalizeH="0" baseline="0" dirty="0" smtClean="0">
                          <a:ln>
                            <a:noFill/>
                          </a:ln>
                          <a:solidFill>
                            <a:schemeClr val="tx1"/>
                          </a:solidFill>
                          <a:effectLst/>
                          <a:latin typeface="+mj-lt"/>
                          <a:ea typeface="+mn-ea"/>
                          <a:cs typeface="+mn-cs"/>
                        </a:rPr>
                        <a:t>$1,620</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kern="1200" cap="none" normalizeH="0" baseline="0" dirty="0" smtClean="0">
                          <a:ln>
                            <a:noFill/>
                          </a:ln>
                          <a:solidFill>
                            <a:schemeClr val="tx1"/>
                          </a:solidFill>
                          <a:effectLst/>
                          <a:latin typeface="+mj-lt"/>
                          <a:ea typeface="+mn-ea"/>
                          <a:cs typeface="+mn-cs"/>
                        </a:rPr>
                        <a:t>$1,620</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r>
              <a:tr h="638175">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smtClean="0">
                          <a:ln>
                            <a:noFill/>
                          </a:ln>
                          <a:solidFill>
                            <a:schemeClr val="tx1"/>
                          </a:solidFill>
                          <a:effectLst/>
                          <a:latin typeface="Impact" pitchFamily="34" charset="0"/>
                        </a:rPr>
                        <a:t>Meals/Housing</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kern="1200" cap="none" normalizeH="0" baseline="0" dirty="0" smtClean="0">
                          <a:ln>
                            <a:noFill/>
                          </a:ln>
                          <a:solidFill>
                            <a:schemeClr val="tx1"/>
                          </a:solidFill>
                          <a:effectLst/>
                          <a:latin typeface="+mj-lt"/>
                          <a:ea typeface="+mn-ea"/>
                          <a:cs typeface="+mn-cs"/>
                        </a:rPr>
                        <a:t>$4,392</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kern="1200" cap="none" normalizeH="0" baseline="0" dirty="0" smtClean="0">
                          <a:ln>
                            <a:noFill/>
                          </a:ln>
                          <a:solidFill>
                            <a:schemeClr val="tx1"/>
                          </a:solidFill>
                          <a:effectLst/>
                          <a:latin typeface="+mj-lt"/>
                          <a:ea typeface="+mn-ea"/>
                          <a:cs typeface="+mn-cs"/>
                        </a:rPr>
                        <a:t>$9,632</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kern="1200" cap="none" normalizeH="0" baseline="0" dirty="0" smtClean="0">
                          <a:ln>
                            <a:noFill/>
                          </a:ln>
                          <a:solidFill>
                            <a:schemeClr val="tx1"/>
                          </a:solidFill>
                          <a:effectLst/>
                          <a:latin typeface="+mj-lt"/>
                          <a:ea typeface="+mn-ea"/>
                          <a:cs typeface="+mn-cs"/>
                        </a:rPr>
                        <a:t>$11,430</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r>
              <a:tr h="633413">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smtClean="0">
                          <a:ln>
                            <a:noFill/>
                          </a:ln>
                          <a:solidFill>
                            <a:schemeClr val="tx1"/>
                          </a:solidFill>
                          <a:effectLst/>
                          <a:latin typeface="Impact" pitchFamily="34" charset="0"/>
                        </a:rPr>
                        <a:t>Transportation</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kern="1200" cap="none" normalizeH="0" baseline="0" dirty="0" smtClean="0">
                          <a:ln>
                            <a:noFill/>
                          </a:ln>
                          <a:solidFill>
                            <a:schemeClr val="tx1"/>
                          </a:solidFill>
                          <a:effectLst/>
                          <a:latin typeface="+mj-lt"/>
                          <a:ea typeface="+mn-ea"/>
                          <a:cs typeface="+mn-cs"/>
                        </a:rPr>
                        <a:t>$1,200</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kern="1200" cap="none" normalizeH="0" baseline="0" dirty="0" smtClean="0">
                          <a:ln>
                            <a:noFill/>
                          </a:ln>
                          <a:solidFill>
                            <a:schemeClr val="tx1"/>
                          </a:solidFill>
                          <a:effectLst/>
                          <a:latin typeface="+mj-lt"/>
                          <a:ea typeface="+mn-ea"/>
                          <a:cs typeface="+mn-cs"/>
                        </a:rPr>
                        <a:t>$1,100</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kern="1200" cap="none" normalizeH="0" baseline="0" dirty="0" smtClean="0">
                          <a:ln>
                            <a:noFill/>
                          </a:ln>
                          <a:solidFill>
                            <a:schemeClr val="tx1"/>
                          </a:solidFill>
                          <a:effectLst/>
                          <a:latin typeface="+mj-lt"/>
                          <a:ea typeface="+mn-ea"/>
                          <a:cs typeface="+mn-cs"/>
                        </a:rPr>
                        <a:t>$1,200</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r>
              <a:tr h="638175">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dirty="0" smtClean="0">
                          <a:ln>
                            <a:noFill/>
                          </a:ln>
                          <a:solidFill>
                            <a:schemeClr val="tx1"/>
                          </a:solidFill>
                          <a:effectLst/>
                          <a:latin typeface="Impact" pitchFamily="34" charset="0"/>
                        </a:rPr>
                        <a:t>Total</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kern="1200" cap="none" normalizeH="0" baseline="0" dirty="0" smtClean="0">
                          <a:ln>
                            <a:noFill/>
                          </a:ln>
                          <a:solidFill>
                            <a:schemeClr val="tx1"/>
                          </a:solidFill>
                          <a:effectLst/>
                          <a:latin typeface="+mj-lt"/>
                          <a:ea typeface="+mn-ea"/>
                          <a:cs typeface="+mn-cs"/>
                        </a:rPr>
                        <a:t>$14,878</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kern="1200" cap="none" normalizeH="0" baseline="0" dirty="0" smtClean="0">
                          <a:ln>
                            <a:noFill/>
                          </a:ln>
                          <a:solidFill>
                            <a:schemeClr val="tx1"/>
                          </a:solidFill>
                          <a:effectLst/>
                          <a:latin typeface="+mj-lt"/>
                          <a:ea typeface="+mn-ea"/>
                          <a:cs typeface="+mn-cs"/>
                        </a:rPr>
                        <a:t>$20,018</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kern="1200" cap="none" normalizeH="0" baseline="0" dirty="0" smtClean="0">
                          <a:ln>
                            <a:noFill/>
                          </a:ln>
                          <a:solidFill>
                            <a:schemeClr val="tx1"/>
                          </a:solidFill>
                          <a:effectLst/>
                          <a:latin typeface="+mj-lt"/>
                          <a:ea typeface="+mn-ea"/>
                          <a:cs typeface="+mn-cs"/>
                        </a:rPr>
                        <a:t>$21,916</a:t>
                      </a:r>
                    </a:p>
                  </a:txBody>
                  <a:tcPr horzOverflow="overflow">
                    <a:lnL w="19050" cap="flat" cmpd="sng" algn="ctr">
                      <a:solidFill>
                        <a:srgbClr val="336699"/>
                      </a:solidFill>
                      <a:prstDash val="solid"/>
                      <a:round/>
                      <a:headEnd type="none" w="med" len="med"/>
                      <a:tailEnd type="none" w="med" len="med"/>
                    </a:lnL>
                    <a:lnR w="19050" cap="flat" cmpd="sng" algn="ctr">
                      <a:solidFill>
                        <a:srgbClr val="336699"/>
                      </a:solidFill>
                      <a:prstDash val="solid"/>
                      <a:round/>
                      <a:headEnd type="none" w="med" len="med"/>
                      <a:tailEnd type="none" w="med" len="med"/>
                    </a:lnR>
                    <a:lnT w="19050" cap="flat" cmpd="sng" algn="ctr">
                      <a:solidFill>
                        <a:srgbClr val="336699"/>
                      </a:solidFill>
                      <a:prstDash val="solid"/>
                      <a:round/>
                      <a:headEnd type="none" w="med" len="med"/>
                      <a:tailEnd type="none" w="med" len="med"/>
                    </a:lnT>
                    <a:lnB w="19050" cap="flat" cmpd="sng" algn="ctr">
                      <a:solidFill>
                        <a:srgbClr val="336699"/>
                      </a:solidFill>
                      <a:prstDash val="solid"/>
                      <a:round/>
                      <a:headEnd type="none" w="med" len="med"/>
                      <a:tailEnd type="none" w="med" len="med"/>
                    </a:lnB>
                    <a:lnTlToBr>
                      <a:noFill/>
                    </a:lnTlToBr>
                    <a:lnBlToTr>
                      <a:noFill/>
                    </a:lnBlToTr>
                    <a:noFill/>
                  </a:tcPr>
                </a:tc>
              </a:tr>
            </a:tbl>
          </a:graphicData>
        </a:graphic>
      </p:graphicFrame>
      <p:pic>
        <p:nvPicPr>
          <p:cNvPr id="10285" name="Picture 48" descr="seal_3T"/>
          <p:cNvPicPr>
            <a:picLocks noChangeAspect="1" noChangeArrowheads="1"/>
          </p:cNvPicPr>
          <p:nvPr/>
        </p:nvPicPr>
        <p:blipFill>
          <a:blip r:embed="rId2" cstate="print"/>
          <a:srcRect/>
          <a:stretch>
            <a:fillRect/>
          </a:stretch>
        </p:blipFill>
        <p:spPr bwMode="auto">
          <a:xfrm>
            <a:off x="914400" y="457200"/>
            <a:ext cx="1981200" cy="1092200"/>
          </a:xfrm>
          <a:prstGeom prst="rect">
            <a:avLst/>
          </a:prstGeom>
          <a:noFill/>
          <a:ln w="28575">
            <a:solidFill>
              <a:schemeClr val="hlink"/>
            </a:solid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1143000"/>
            <a:ext cx="8229600" cy="1219200"/>
          </a:xfrm>
        </p:spPr>
        <p:txBody>
          <a:bodyPr>
            <a:normAutofit fontScale="90000"/>
          </a:bodyPr>
          <a:lstStyle/>
          <a:p>
            <a:pPr algn="ctr" eaLnBrk="1" hangingPunct="1"/>
            <a:r>
              <a:rPr lang="en-US" sz="4800" u="sng" dirty="0" smtClean="0">
                <a:solidFill>
                  <a:schemeClr val="bg2"/>
                </a:solidFill>
                <a:latin typeface="Monotype Corsiva" pitchFamily="66" charset="0"/>
              </a:rPr>
              <a:t/>
            </a:r>
            <a:br>
              <a:rPr lang="en-US" sz="4800" u="sng" dirty="0" smtClean="0">
                <a:solidFill>
                  <a:schemeClr val="bg2"/>
                </a:solidFill>
                <a:latin typeface="Monotype Corsiva" pitchFamily="66" charset="0"/>
              </a:rPr>
            </a:br>
            <a:r>
              <a:rPr lang="en-US" sz="5300" dirty="0" smtClean="0">
                <a:latin typeface="Impact" pitchFamily="-112" charset="0"/>
              </a:rPr>
              <a:t>Why Fullerton?</a:t>
            </a:r>
            <a:br>
              <a:rPr lang="en-US" sz="5300" dirty="0" smtClean="0">
                <a:latin typeface="Impact" pitchFamily="-112" charset="0"/>
              </a:rPr>
            </a:br>
            <a:endParaRPr lang="en-US" sz="5300" dirty="0" smtClean="0">
              <a:latin typeface="Impact" pitchFamily="-112" charset="0"/>
            </a:endParaRPr>
          </a:p>
        </p:txBody>
      </p:sp>
      <p:pic>
        <p:nvPicPr>
          <p:cNvPr id="11267" name="Picture 7" descr="alumni"/>
          <p:cNvPicPr>
            <a:picLocks noChangeAspect="1" noChangeArrowheads="1"/>
          </p:cNvPicPr>
          <p:nvPr/>
        </p:nvPicPr>
        <p:blipFill>
          <a:blip r:embed="rId2" cstate="print"/>
          <a:srcRect/>
          <a:stretch>
            <a:fillRect/>
          </a:stretch>
        </p:blipFill>
        <p:spPr bwMode="auto">
          <a:xfrm>
            <a:off x="7467600" y="2438400"/>
            <a:ext cx="1676400" cy="1295400"/>
          </a:xfrm>
          <a:prstGeom prst="rect">
            <a:avLst/>
          </a:prstGeom>
          <a:noFill/>
          <a:ln w="9525">
            <a:noFill/>
            <a:miter lim="800000"/>
            <a:headEnd/>
            <a:tailEnd/>
          </a:ln>
        </p:spPr>
      </p:pic>
      <p:pic>
        <p:nvPicPr>
          <p:cNvPr id="11268" name="Picture 9"/>
          <p:cNvPicPr>
            <a:picLocks noChangeAspect="1" noChangeArrowheads="1"/>
          </p:cNvPicPr>
          <p:nvPr/>
        </p:nvPicPr>
        <p:blipFill>
          <a:blip r:embed="rId3" cstate="print"/>
          <a:srcRect/>
          <a:stretch>
            <a:fillRect/>
          </a:stretch>
        </p:blipFill>
        <p:spPr bwMode="auto">
          <a:xfrm>
            <a:off x="1524000" y="2438400"/>
            <a:ext cx="1438275" cy="1295400"/>
          </a:xfrm>
          <a:prstGeom prst="rect">
            <a:avLst/>
          </a:prstGeom>
          <a:noFill/>
          <a:ln w="9525">
            <a:noFill/>
            <a:miter lim="800000"/>
            <a:headEnd/>
            <a:tailEnd/>
          </a:ln>
        </p:spPr>
      </p:pic>
      <p:pic>
        <p:nvPicPr>
          <p:cNvPr id="11269" name="Picture 10"/>
          <p:cNvPicPr>
            <a:picLocks noChangeAspect="1" noChangeArrowheads="1"/>
          </p:cNvPicPr>
          <p:nvPr/>
        </p:nvPicPr>
        <p:blipFill>
          <a:blip r:embed="rId4" cstate="print"/>
          <a:srcRect/>
          <a:stretch>
            <a:fillRect/>
          </a:stretch>
        </p:blipFill>
        <p:spPr bwMode="auto">
          <a:xfrm>
            <a:off x="2971800" y="2438400"/>
            <a:ext cx="1676400" cy="1295400"/>
          </a:xfrm>
          <a:prstGeom prst="rect">
            <a:avLst/>
          </a:prstGeom>
          <a:noFill/>
          <a:ln w="9525">
            <a:noFill/>
            <a:miter lim="800000"/>
            <a:headEnd/>
            <a:tailEnd/>
          </a:ln>
        </p:spPr>
      </p:pic>
      <p:pic>
        <p:nvPicPr>
          <p:cNvPr id="11270" name="Picture 14"/>
          <p:cNvPicPr>
            <a:picLocks noChangeAspect="1" noChangeArrowheads="1"/>
          </p:cNvPicPr>
          <p:nvPr/>
        </p:nvPicPr>
        <p:blipFill>
          <a:blip r:embed="rId5" cstate="print"/>
          <a:srcRect/>
          <a:stretch>
            <a:fillRect/>
          </a:stretch>
        </p:blipFill>
        <p:spPr bwMode="auto">
          <a:xfrm>
            <a:off x="4648200" y="2438400"/>
            <a:ext cx="1676400" cy="1295400"/>
          </a:xfrm>
          <a:prstGeom prst="rect">
            <a:avLst/>
          </a:prstGeom>
          <a:noFill/>
          <a:ln w="9525">
            <a:noFill/>
            <a:miter lim="800000"/>
            <a:headEnd/>
            <a:tailEnd/>
          </a:ln>
        </p:spPr>
      </p:pic>
      <p:pic>
        <p:nvPicPr>
          <p:cNvPr id="11271" name="Picture 15"/>
          <p:cNvPicPr>
            <a:picLocks noChangeAspect="1" noChangeArrowheads="1"/>
          </p:cNvPicPr>
          <p:nvPr/>
        </p:nvPicPr>
        <p:blipFill>
          <a:blip r:embed="rId6" cstate="print"/>
          <a:srcRect/>
          <a:stretch>
            <a:fillRect/>
          </a:stretch>
        </p:blipFill>
        <p:spPr bwMode="auto">
          <a:xfrm>
            <a:off x="6324600" y="2438400"/>
            <a:ext cx="1143000" cy="1295400"/>
          </a:xfrm>
          <a:prstGeom prst="rect">
            <a:avLst/>
          </a:prstGeom>
          <a:noFill/>
          <a:ln w="9525">
            <a:noFill/>
            <a:miter lim="800000"/>
            <a:headEnd/>
            <a:tailEnd/>
          </a:ln>
        </p:spPr>
      </p:pic>
      <p:pic>
        <p:nvPicPr>
          <p:cNvPr id="11272" name="Picture 16"/>
          <p:cNvPicPr>
            <a:picLocks noChangeAspect="1" noChangeArrowheads="1"/>
          </p:cNvPicPr>
          <p:nvPr/>
        </p:nvPicPr>
        <p:blipFill>
          <a:blip r:embed="rId7" cstate="print"/>
          <a:srcRect/>
          <a:stretch>
            <a:fillRect/>
          </a:stretch>
        </p:blipFill>
        <p:spPr bwMode="auto">
          <a:xfrm>
            <a:off x="7938" y="2438400"/>
            <a:ext cx="1541462" cy="1295400"/>
          </a:xfrm>
          <a:prstGeom prst="rect">
            <a:avLst/>
          </a:prstGeom>
          <a:noFill/>
          <a:ln w="9525">
            <a:noFill/>
            <a:miter lim="800000"/>
            <a:headEnd/>
            <a:tailEnd/>
          </a:ln>
        </p:spPr>
      </p:pic>
      <p:sp>
        <p:nvSpPr>
          <p:cNvPr id="11273" name="Text Box 22"/>
          <p:cNvSpPr txBox="1">
            <a:spLocks noChangeArrowheads="1"/>
          </p:cNvSpPr>
          <p:nvPr/>
        </p:nvSpPr>
        <p:spPr bwMode="auto">
          <a:xfrm>
            <a:off x="1143000" y="4343400"/>
            <a:ext cx="6934200" cy="1328738"/>
          </a:xfrm>
          <a:prstGeom prst="rect">
            <a:avLst/>
          </a:prstGeom>
          <a:noFill/>
          <a:ln w="9525">
            <a:noFill/>
            <a:miter lim="800000"/>
            <a:headEnd/>
            <a:tailEnd/>
          </a:ln>
        </p:spPr>
        <p:txBody>
          <a:bodyPr>
            <a:spAutoFit/>
          </a:bodyPr>
          <a:lstStyle/>
          <a:p>
            <a:pPr algn="ctr">
              <a:spcBef>
                <a:spcPct val="50000"/>
              </a:spcBef>
            </a:pPr>
            <a:r>
              <a:rPr lang="en-US" dirty="0"/>
              <a:t>Cal State Fullerton is a dynamic, metropolitan</a:t>
            </a:r>
            <a:r>
              <a:rPr lang="en-US" dirty="0" smtClean="0"/>
              <a:t> university </a:t>
            </a:r>
            <a:r>
              <a:rPr lang="en-US" dirty="0"/>
              <a:t>centrally located in Southern California with a comfortable small-college atmosphere.</a:t>
            </a:r>
          </a:p>
          <a:p>
            <a:pPr algn="ctr" eaLnBrk="0" hangingPunct="0">
              <a:spcBef>
                <a:spcPct val="50000"/>
              </a:spcBef>
            </a:pPr>
            <a:endParaRPr lang="en-US" dirty="0"/>
          </a:p>
        </p:txBody>
      </p:sp>
      <p:pic>
        <p:nvPicPr>
          <p:cNvPr id="11274" name="Picture 23"/>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533400" y="838200"/>
            <a:ext cx="1524000" cy="1092200"/>
          </a:xfrm>
          <a:prstGeom prst="rect">
            <a:avLst/>
          </a:prstGeom>
          <a:noFill/>
          <a:ln w="9525">
            <a:noFill/>
            <a:miter lim="800000"/>
            <a:headEnd/>
            <a:tailEnd/>
          </a:ln>
        </p:spPr>
      </p:pic>
      <p:sp>
        <p:nvSpPr>
          <p:cNvPr id="11275" name="Rectangle 27"/>
          <p:cNvSpPr>
            <a:spLocks noChangeArrowheads="1"/>
          </p:cNvSpPr>
          <p:nvPr/>
        </p:nvSpPr>
        <p:spPr bwMode="auto">
          <a:xfrm>
            <a:off x="914400" y="6019800"/>
            <a:ext cx="7467600" cy="523220"/>
          </a:xfrm>
          <a:prstGeom prst="rect">
            <a:avLst/>
          </a:prstGeom>
          <a:noFill/>
          <a:ln w="9525" algn="ctr">
            <a:noFill/>
            <a:miter lim="800000"/>
            <a:headEnd/>
            <a:tailEnd/>
          </a:ln>
        </p:spPr>
        <p:txBody>
          <a:bodyPr>
            <a:spAutoFit/>
          </a:bodyPr>
          <a:lstStyle/>
          <a:p>
            <a:pPr algn="ctr" eaLnBrk="0" hangingPunct="0">
              <a:buSzPct val="100000"/>
            </a:pPr>
            <a:r>
              <a:rPr lang="en-US" sz="1400">
                <a:solidFill>
                  <a:schemeClr val="tx2"/>
                </a:solidFill>
              </a:rPr>
              <a:t>“</a:t>
            </a:r>
            <a:r>
              <a:rPr lang="en-US" sz="1400" i="1">
                <a:solidFill>
                  <a:schemeClr val="tx2"/>
                </a:solidFill>
              </a:rPr>
              <a:t>We aspire to combine the best qualities of teaching and research universities where actively engaged students, faculty and staff work in close collaboration to expand knowledge.”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2292" name="Picture 14" descr="Langsdorf Hall"/>
          <p:cNvPicPr>
            <a:picLocks noChangeAspect="1" noChangeArrowheads="1"/>
          </p:cNvPicPr>
          <p:nvPr/>
        </p:nvPicPr>
        <p:blipFill>
          <a:blip r:embed="rId3" cstate="print"/>
          <a:srcRect/>
          <a:stretch>
            <a:fillRect/>
          </a:stretch>
        </p:blipFill>
        <p:spPr bwMode="auto">
          <a:xfrm>
            <a:off x="457200" y="152400"/>
            <a:ext cx="1905000" cy="1981200"/>
          </a:xfrm>
          <a:prstGeom prst="rect">
            <a:avLst/>
          </a:prstGeom>
          <a:noFill/>
          <a:ln w="25400">
            <a:solidFill>
              <a:srgbClr val="000000"/>
            </a:solidFill>
            <a:miter lim="800000"/>
            <a:headEnd/>
            <a:tailEnd/>
          </a:ln>
        </p:spPr>
      </p:pic>
      <p:graphicFrame>
        <p:nvGraphicFramePr>
          <p:cNvPr id="10" name="Content Placeholder 3"/>
          <p:cNvGraphicFramePr>
            <a:graphicFrameLocks noGrp="1"/>
          </p:cNvGraphicFramePr>
          <p:nvPr/>
        </p:nvGraphicFramePr>
        <p:xfrm>
          <a:off x="-152400" y="2628900"/>
          <a:ext cx="7639050" cy="4038600"/>
        </p:xfrm>
        <a:graphic>
          <a:graphicData uri="http://schemas.openxmlformats.org/presentationml/2006/ole">
            <p:oleObj spid="_x0000_s1026" name="Chart" r:id="rId4" imgW="8178800" imgH="4318000" progId="Excel.Sheet.8">
              <p:embed/>
            </p:oleObj>
          </a:graphicData>
        </a:graphic>
      </p:graphicFrame>
      <p:sp>
        <p:nvSpPr>
          <p:cNvPr id="11" name="Rectangle 6"/>
          <p:cNvSpPr txBox="1">
            <a:spLocks noChangeArrowheads="1"/>
          </p:cNvSpPr>
          <p:nvPr/>
        </p:nvSpPr>
        <p:spPr bwMode="auto">
          <a:xfrm>
            <a:off x="5105400" y="3505200"/>
            <a:ext cx="4495800" cy="3505200"/>
          </a:xfrm>
          <a:prstGeom prst="rect">
            <a:avLst/>
          </a:prstGeom>
          <a:noFill/>
          <a:ln w="9525">
            <a:noFill/>
            <a:miter lim="800000"/>
            <a:headEnd/>
            <a:tailEnd/>
          </a:ln>
        </p:spPr>
        <p:txBody>
          <a:bodyPr/>
          <a:lstStyle/>
          <a:p>
            <a:pPr marL="739775" lvl="1" indent="-285750" eaLnBrk="0" fontAlgn="auto" hangingPunct="0">
              <a:lnSpc>
                <a:spcPct val="90000"/>
              </a:lnSpc>
              <a:spcBef>
                <a:spcPct val="20000"/>
              </a:spcBef>
              <a:spcAft>
                <a:spcPts val="0"/>
              </a:spcAft>
              <a:buClr>
                <a:schemeClr val="accent2"/>
              </a:buClr>
              <a:buSzPct val="90000"/>
              <a:defRPr/>
            </a:pPr>
            <a:r>
              <a:rPr lang="en-US" b="1" dirty="0">
                <a:solidFill>
                  <a:schemeClr val="bg2">
                    <a:lumMod val="10000"/>
                  </a:schemeClr>
                </a:solidFill>
                <a:latin typeface="+mn-lt"/>
                <a:ea typeface="+mn-ea"/>
                <a:cs typeface="Arial" pitchFamily="34" charset="0"/>
              </a:rPr>
              <a:t>Freshman Statistics</a:t>
            </a:r>
            <a:endParaRPr lang="en-US" sz="1600" dirty="0">
              <a:solidFill>
                <a:schemeClr val="bg2">
                  <a:lumMod val="10000"/>
                </a:schemeClr>
              </a:solidFill>
              <a:latin typeface="+mn-lt"/>
              <a:ea typeface="+mn-ea"/>
              <a:cs typeface="Arial" pitchFamily="34" charset="0"/>
            </a:endParaRPr>
          </a:p>
          <a:p>
            <a:pPr marL="1196975" lvl="2" indent="-285750" eaLnBrk="0" fontAlgn="auto" hangingPunct="0">
              <a:lnSpc>
                <a:spcPct val="90000"/>
              </a:lnSpc>
              <a:spcBef>
                <a:spcPct val="20000"/>
              </a:spcBef>
              <a:spcAft>
                <a:spcPts val="0"/>
              </a:spcAft>
              <a:buClr>
                <a:schemeClr val="accent1"/>
              </a:buClr>
              <a:buSzPct val="90000"/>
              <a:buFont typeface="Wingdings" pitchFamily="2" charset="2"/>
              <a:buChar char="§"/>
              <a:defRPr/>
            </a:pPr>
            <a:r>
              <a:rPr lang="en-US" sz="1600" dirty="0">
                <a:latin typeface="+mn-lt"/>
                <a:ea typeface="+mn-ea"/>
                <a:cs typeface="Arial" pitchFamily="34" charset="0"/>
              </a:rPr>
              <a:t>Total Class Enrollment:  4,697</a:t>
            </a:r>
          </a:p>
          <a:p>
            <a:pPr marL="1196975" lvl="2" indent="-285750" eaLnBrk="0" fontAlgn="auto" hangingPunct="0">
              <a:lnSpc>
                <a:spcPct val="90000"/>
              </a:lnSpc>
              <a:spcBef>
                <a:spcPct val="20000"/>
              </a:spcBef>
              <a:spcAft>
                <a:spcPts val="0"/>
              </a:spcAft>
              <a:buClr>
                <a:schemeClr val="accent1"/>
              </a:buClr>
              <a:buSzPct val="90000"/>
              <a:buFont typeface="Wingdings" pitchFamily="2" charset="2"/>
              <a:buChar char="§"/>
              <a:defRPr/>
            </a:pPr>
            <a:r>
              <a:rPr lang="en-US" sz="1600" dirty="0">
                <a:latin typeface="+mn-lt"/>
                <a:ea typeface="+mn-ea"/>
                <a:cs typeface="Arial" pitchFamily="34" charset="0"/>
              </a:rPr>
              <a:t>59% Female, 41% Male</a:t>
            </a:r>
          </a:p>
          <a:p>
            <a:pPr marL="1196975" lvl="2" indent="-285750" eaLnBrk="0" fontAlgn="auto" hangingPunct="0">
              <a:lnSpc>
                <a:spcPct val="90000"/>
              </a:lnSpc>
              <a:spcBef>
                <a:spcPct val="20000"/>
              </a:spcBef>
              <a:spcAft>
                <a:spcPts val="0"/>
              </a:spcAft>
              <a:buClr>
                <a:schemeClr val="accent1"/>
              </a:buClr>
              <a:buSzPct val="90000"/>
              <a:buFont typeface="Wingdings" pitchFamily="2" charset="2"/>
              <a:buChar char="§"/>
              <a:defRPr/>
            </a:pPr>
            <a:r>
              <a:rPr lang="en-US" sz="1600" dirty="0">
                <a:latin typeface="+mn-lt"/>
                <a:ea typeface="+mn-ea"/>
                <a:cs typeface="Arial" pitchFamily="34" charset="0"/>
              </a:rPr>
              <a:t>Average GPA:  3.20</a:t>
            </a:r>
          </a:p>
          <a:p>
            <a:pPr marL="1196975" lvl="2" indent="-285750" eaLnBrk="0" fontAlgn="auto" hangingPunct="0">
              <a:lnSpc>
                <a:spcPct val="90000"/>
              </a:lnSpc>
              <a:spcBef>
                <a:spcPct val="20000"/>
              </a:spcBef>
              <a:spcAft>
                <a:spcPts val="0"/>
              </a:spcAft>
              <a:buClr>
                <a:schemeClr val="accent1"/>
              </a:buClr>
              <a:buSzPct val="90000"/>
              <a:buFont typeface="Wingdings" pitchFamily="2" charset="2"/>
              <a:buChar char="§"/>
              <a:defRPr/>
            </a:pPr>
            <a:r>
              <a:rPr lang="en-US" sz="1600" dirty="0">
                <a:latin typeface="+mn-lt"/>
                <a:ea typeface="+mn-ea"/>
                <a:cs typeface="Arial" pitchFamily="34" charset="0"/>
              </a:rPr>
              <a:t>Average SAT:  984</a:t>
            </a:r>
          </a:p>
          <a:p>
            <a:pPr marL="1654175" lvl="3" indent="-285750" eaLnBrk="0" fontAlgn="auto" hangingPunct="0">
              <a:lnSpc>
                <a:spcPct val="90000"/>
              </a:lnSpc>
              <a:spcBef>
                <a:spcPct val="20000"/>
              </a:spcBef>
              <a:spcAft>
                <a:spcPts val="0"/>
              </a:spcAft>
              <a:buClr>
                <a:schemeClr val="accent1"/>
              </a:buClr>
              <a:buSzPct val="90000"/>
              <a:buFont typeface="Wingdings" pitchFamily="2" charset="2"/>
              <a:buChar char="§"/>
              <a:defRPr/>
            </a:pPr>
            <a:r>
              <a:rPr lang="en-US" sz="1600" dirty="0">
                <a:latin typeface="+mn-lt"/>
                <a:ea typeface="+mn-ea"/>
                <a:cs typeface="Arial" pitchFamily="34" charset="0"/>
              </a:rPr>
              <a:t>Math:    503</a:t>
            </a:r>
          </a:p>
          <a:p>
            <a:pPr marL="1654175" lvl="3" indent="-285750" eaLnBrk="0" fontAlgn="auto" hangingPunct="0">
              <a:lnSpc>
                <a:spcPct val="90000"/>
              </a:lnSpc>
              <a:spcBef>
                <a:spcPct val="20000"/>
              </a:spcBef>
              <a:spcAft>
                <a:spcPts val="0"/>
              </a:spcAft>
              <a:buClr>
                <a:schemeClr val="accent1"/>
              </a:buClr>
              <a:buSzPct val="90000"/>
              <a:buFont typeface="Wingdings" pitchFamily="2" charset="2"/>
              <a:buChar char="§"/>
              <a:defRPr/>
            </a:pPr>
            <a:r>
              <a:rPr lang="en-US" sz="1600" dirty="0">
                <a:latin typeface="+mn-lt"/>
                <a:ea typeface="+mn-ea"/>
                <a:cs typeface="Arial" pitchFamily="34" charset="0"/>
              </a:rPr>
              <a:t>Verbal:  481</a:t>
            </a:r>
          </a:p>
          <a:p>
            <a:pPr marL="1196975" lvl="2" indent="-285750" eaLnBrk="0" fontAlgn="auto" hangingPunct="0">
              <a:lnSpc>
                <a:spcPct val="90000"/>
              </a:lnSpc>
              <a:spcBef>
                <a:spcPct val="20000"/>
              </a:spcBef>
              <a:spcAft>
                <a:spcPts val="0"/>
              </a:spcAft>
              <a:buClr>
                <a:schemeClr val="accent1"/>
              </a:buClr>
              <a:buSzPct val="90000"/>
              <a:buFont typeface="Wingdings" pitchFamily="2" charset="2"/>
              <a:buChar char="§"/>
              <a:defRPr/>
            </a:pPr>
            <a:r>
              <a:rPr lang="en-US" sz="1600" dirty="0">
                <a:latin typeface="+mn-lt"/>
                <a:ea typeface="+mn-ea"/>
                <a:cs typeface="Arial" pitchFamily="34" charset="0"/>
              </a:rPr>
              <a:t>Total Applications Received:</a:t>
            </a:r>
          </a:p>
          <a:p>
            <a:pPr marL="1654175" lvl="3" indent="-285750" eaLnBrk="0" fontAlgn="auto" hangingPunct="0">
              <a:lnSpc>
                <a:spcPct val="90000"/>
              </a:lnSpc>
              <a:spcBef>
                <a:spcPct val="20000"/>
              </a:spcBef>
              <a:spcAft>
                <a:spcPts val="0"/>
              </a:spcAft>
              <a:buClr>
                <a:schemeClr val="accent1"/>
              </a:buClr>
              <a:buSzPct val="90000"/>
              <a:buFont typeface="Wingdings" pitchFamily="2" charset="2"/>
              <a:buChar char="§"/>
              <a:defRPr/>
            </a:pPr>
            <a:r>
              <a:rPr lang="en-US" sz="1600" dirty="0">
                <a:latin typeface="+mn-lt"/>
                <a:ea typeface="+mn-ea"/>
                <a:cs typeface="Arial" pitchFamily="34" charset="0"/>
              </a:rPr>
              <a:t>33,287</a:t>
            </a:r>
          </a:p>
          <a:p>
            <a:pPr marL="1196975" lvl="2" indent="-285750" eaLnBrk="0" fontAlgn="auto" hangingPunct="0">
              <a:lnSpc>
                <a:spcPct val="90000"/>
              </a:lnSpc>
              <a:spcBef>
                <a:spcPct val="20000"/>
              </a:spcBef>
              <a:spcAft>
                <a:spcPts val="0"/>
              </a:spcAft>
              <a:buClr>
                <a:schemeClr val="accent1"/>
              </a:buClr>
              <a:buSzPct val="90000"/>
              <a:buFont typeface="Wingdings" pitchFamily="2" charset="2"/>
              <a:buChar char="§"/>
              <a:defRPr/>
            </a:pPr>
            <a:r>
              <a:rPr lang="en-US" sz="1600" dirty="0">
                <a:latin typeface="+mn-lt"/>
                <a:ea typeface="+mn-ea"/>
                <a:cs typeface="Arial" pitchFamily="34" charset="0"/>
              </a:rPr>
              <a:t>Total Admitted:</a:t>
            </a:r>
          </a:p>
          <a:p>
            <a:pPr marL="1654175" lvl="3" indent="-285750" eaLnBrk="0" fontAlgn="auto" hangingPunct="0">
              <a:lnSpc>
                <a:spcPct val="90000"/>
              </a:lnSpc>
              <a:spcBef>
                <a:spcPct val="20000"/>
              </a:spcBef>
              <a:spcAft>
                <a:spcPts val="0"/>
              </a:spcAft>
              <a:buClr>
                <a:schemeClr val="accent1"/>
              </a:buClr>
              <a:buSzPct val="90000"/>
              <a:buFont typeface="Wingdings" pitchFamily="2" charset="2"/>
              <a:buChar char="§"/>
              <a:defRPr/>
            </a:pPr>
            <a:r>
              <a:rPr lang="en-US" sz="1600" dirty="0">
                <a:latin typeface="+mn-lt"/>
                <a:ea typeface="+mn-ea"/>
                <a:cs typeface="Arial" pitchFamily="34" charset="0"/>
              </a:rPr>
              <a:t>19,780 (59%)</a:t>
            </a:r>
          </a:p>
        </p:txBody>
      </p:sp>
      <p:sp>
        <p:nvSpPr>
          <p:cNvPr id="12" name="Rectangle 4"/>
          <p:cNvSpPr txBox="1">
            <a:spLocks noChangeArrowheads="1"/>
          </p:cNvSpPr>
          <p:nvPr/>
        </p:nvSpPr>
        <p:spPr bwMode="auto">
          <a:xfrm>
            <a:off x="5334000" y="1524000"/>
            <a:ext cx="3200400" cy="1981200"/>
          </a:xfrm>
          <a:prstGeom prst="rect">
            <a:avLst/>
          </a:prstGeom>
          <a:noFill/>
          <a:ln w="9525">
            <a:noFill/>
            <a:miter lim="800000"/>
            <a:headEnd/>
            <a:tailEnd/>
          </a:ln>
        </p:spPr>
        <p:txBody>
          <a:bodyPr/>
          <a:lstStyle/>
          <a:p>
            <a:pPr marL="411163" indent="-342900" algn="ctr">
              <a:lnSpc>
                <a:spcPct val="90000"/>
              </a:lnSpc>
              <a:spcBef>
                <a:spcPts val="700"/>
              </a:spcBef>
              <a:buClr>
                <a:schemeClr val="tx2"/>
              </a:buClr>
              <a:buSzPct val="95000"/>
            </a:pPr>
            <a:r>
              <a:rPr lang="en-US" b="1">
                <a:solidFill>
                  <a:srgbClr val="1B1810"/>
                </a:solidFill>
                <a:latin typeface="Calibri" pitchFamily="-112" charset="0"/>
                <a:cs typeface="Arial" charset="0"/>
              </a:rPr>
              <a:t>Majors Most Often Declared </a:t>
            </a:r>
          </a:p>
          <a:p>
            <a:pPr marL="411163" indent="-342900" algn="ctr">
              <a:lnSpc>
                <a:spcPct val="90000"/>
              </a:lnSpc>
              <a:spcBef>
                <a:spcPts val="700"/>
              </a:spcBef>
              <a:buClr>
                <a:schemeClr val="tx2"/>
              </a:buClr>
              <a:buSzPct val="95000"/>
            </a:pPr>
            <a:endParaRPr lang="en-US" sz="500">
              <a:latin typeface="Calibri" pitchFamily="-112" charset="0"/>
              <a:cs typeface="Arial" charset="0"/>
            </a:endParaRPr>
          </a:p>
          <a:p>
            <a:pPr marL="739775" lvl="1" indent="-285750">
              <a:lnSpc>
                <a:spcPct val="90000"/>
              </a:lnSpc>
              <a:spcBef>
                <a:spcPct val="20000"/>
              </a:spcBef>
              <a:buClr>
                <a:schemeClr val="accent1"/>
              </a:buClr>
              <a:buSzPct val="90000"/>
              <a:buFont typeface="Wingdings" pitchFamily="-112" charset="2"/>
              <a:buChar char="§"/>
            </a:pPr>
            <a:r>
              <a:rPr lang="en-US" sz="1600">
                <a:latin typeface="Calibri" pitchFamily="-112" charset="0"/>
                <a:cs typeface="Arial" charset="0"/>
              </a:rPr>
              <a:t>Business Administration</a:t>
            </a:r>
          </a:p>
          <a:p>
            <a:pPr marL="739775" lvl="1" indent="-285750">
              <a:lnSpc>
                <a:spcPct val="90000"/>
              </a:lnSpc>
              <a:spcBef>
                <a:spcPct val="20000"/>
              </a:spcBef>
              <a:buClr>
                <a:schemeClr val="accent1"/>
              </a:buClr>
              <a:buSzPct val="90000"/>
              <a:buFont typeface="Wingdings" pitchFamily="-112" charset="2"/>
              <a:buChar char="§"/>
            </a:pPr>
            <a:r>
              <a:rPr lang="en-US" sz="1600">
                <a:latin typeface="Calibri" pitchFamily="-112" charset="0"/>
                <a:cs typeface="Arial" charset="0"/>
              </a:rPr>
              <a:t>Psychology</a:t>
            </a:r>
          </a:p>
          <a:p>
            <a:pPr marL="739775" lvl="1" indent="-285750">
              <a:lnSpc>
                <a:spcPct val="90000"/>
              </a:lnSpc>
              <a:spcBef>
                <a:spcPct val="20000"/>
              </a:spcBef>
              <a:buClr>
                <a:schemeClr val="accent1"/>
              </a:buClr>
              <a:buSzPct val="90000"/>
              <a:buFont typeface="Wingdings" pitchFamily="-112" charset="2"/>
              <a:buChar char="§"/>
            </a:pPr>
            <a:r>
              <a:rPr lang="en-US" sz="1600">
                <a:latin typeface="Calibri" pitchFamily="-112" charset="0"/>
                <a:cs typeface="Arial" charset="0"/>
              </a:rPr>
              <a:t>Communications</a:t>
            </a:r>
          </a:p>
          <a:p>
            <a:pPr marL="739775" lvl="1" indent="-285750">
              <a:lnSpc>
                <a:spcPct val="90000"/>
              </a:lnSpc>
              <a:spcBef>
                <a:spcPct val="20000"/>
              </a:spcBef>
              <a:buClr>
                <a:schemeClr val="accent1"/>
              </a:buClr>
              <a:buSzPct val="90000"/>
              <a:buFont typeface="Wingdings" pitchFamily="-112" charset="2"/>
              <a:buChar char="§"/>
            </a:pPr>
            <a:r>
              <a:rPr lang="en-US" sz="1600">
                <a:latin typeface="Calibri" pitchFamily="-112" charset="0"/>
                <a:cs typeface="Arial" charset="0"/>
              </a:rPr>
              <a:t>Kinesiology</a:t>
            </a:r>
          </a:p>
          <a:p>
            <a:pPr marL="739775" lvl="1" indent="-285750">
              <a:lnSpc>
                <a:spcPct val="90000"/>
              </a:lnSpc>
              <a:spcBef>
                <a:spcPct val="20000"/>
              </a:spcBef>
              <a:buClr>
                <a:schemeClr val="accent1"/>
              </a:buClr>
              <a:buSzPct val="90000"/>
              <a:buFont typeface="Wingdings" pitchFamily="-112" charset="2"/>
              <a:buChar char="§"/>
            </a:pPr>
            <a:r>
              <a:rPr lang="en-US" sz="1600">
                <a:latin typeface="Calibri" pitchFamily="-112" charset="0"/>
                <a:cs typeface="Arial" charset="0"/>
              </a:rPr>
              <a:t>Theatre</a:t>
            </a:r>
          </a:p>
        </p:txBody>
      </p:sp>
      <p:sp>
        <p:nvSpPr>
          <p:cNvPr id="13" name="TextBox 7"/>
          <p:cNvSpPr txBox="1">
            <a:spLocks noChangeArrowheads="1"/>
          </p:cNvSpPr>
          <p:nvPr/>
        </p:nvSpPr>
        <p:spPr bwMode="auto">
          <a:xfrm>
            <a:off x="76200" y="2209800"/>
            <a:ext cx="4953000" cy="431800"/>
          </a:xfrm>
          <a:prstGeom prst="rect">
            <a:avLst/>
          </a:prstGeom>
          <a:noFill/>
          <a:ln w="9525">
            <a:noFill/>
            <a:miter lim="800000"/>
            <a:headEnd/>
            <a:tailEnd/>
          </a:ln>
        </p:spPr>
        <p:txBody>
          <a:bodyPr>
            <a:spAutoFit/>
          </a:bodyPr>
          <a:lstStyle/>
          <a:p>
            <a:pPr algn="ctr" fontAlgn="auto">
              <a:spcBef>
                <a:spcPts val="0"/>
              </a:spcBef>
              <a:spcAft>
                <a:spcPts val="0"/>
              </a:spcAft>
              <a:defRPr/>
            </a:pPr>
            <a:r>
              <a:rPr lang="en-US" sz="2200" b="1" dirty="0">
                <a:solidFill>
                  <a:schemeClr val="bg2">
                    <a:lumMod val="10000"/>
                  </a:schemeClr>
                </a:solidFill>
                <a:latin typeface="+mn-lt"/>
                <a:ea typeface="+mn-ea"/>
                <a:cs typeface="Arial" pitchFamily="34" charset="0"/>
              </a:rPr>
              <a:t>University Enrollment by Ethnicity</a:t>
            </a:r>
          </a:p>
        </p:txBody>
      </p:sp>
      <p:sp>
        <p:nvSpPr>
          <p:cNvPr id="14" name="Text Box 17"/>
          <p:cNvSpPr txBox="1">
            <a:spLocks noChangeArrowheads="1"/>
          </p:cNvSpPr>
          <p:nvPr/>
        </p:nvSpPr>
        <p:spPr bwMode="auto">
          <a:xfrm>
            <a:off x="1676400" y="762000"/>
            <a:ext cx="7315200" cy="523220"/>
          </a:xfrm>
          <a:prstGeom prst="rect">
            <a:avLst/>
          </a:prstGeom>
          <a:noFill/>
          <a:ln w="9525">
            <a:noFill/>
            <a:miter lim="800000"/>
            <a:headEnd/>
            <a:tailEnd/>
          </a:ln>
        </p:spPr>
        <p:txBody>
          <a:bodyPr>
            <a:spAutoFit/>
          </a:bodyPr>
          <a:lstStyle/>
          <a:p>
            <a:pPr algn="r" fontAlgn="auto">
              <a:spcAft>
                <a:spcPts val="0"/>
              </a:spcAft>
              <a:defRPr/>
            </a:pPr>
            <a:r>
              <a:rPr lang="en-US" sz="2800" dirty="0">
                <a:solidFill>
                  <a:schemeClr val="tx2"/>
                </a:solidFill>
                <a:latin typeface="Impact" pitchFamily="-112" charset="0"/>
                <a:ea typeface="+mj-ea"/>
                <a:cs typeface="+mj-cs"/>
              </a:rPr>
              <a:t>First-time Freshman </a:t>
            </a:r>
            <a:r>
              <a:rPr lang="en-US" sz="2800" dirty="0" smtClean="0">
                <a:solidFill>
                  <a:schemeClr val="tx2"/>
                </a:solidFill>
                <a:latin typeface="Impact" pitchFamily="-112" charset="0"/>
                <a:ea typeface="+mj-ea"/>
                <a:cs typeface="+mj-cs"/>
              </a:rPr>
              <a:t>Statistics - Fall </a:t>
            </a:r>
            <a:r>
              <a:rPr lang="en-US" sz="2800" dirty="0">
                <a:solidFill>
                  <a:schemeClr val="tx2"/>
                </a:solidFill>
                <a:latin typeface="Impact" pitchFamily="-112" charset="0"/>
                <a:ea typeface="+mj-ea"/>
                <a:cs typeface="+mj-cs"/>
              </a:rPr>
              <a:t>2008</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1"/>
          <p:cNvSpPr>
            <a:spLocks noGrp="1"/>
          </p:cNvSpPr>
          <p:nvPr>
            <p:ph type="title"/>
          </p:nvPr>
        </p:nvSpPr>
        <p:spPr>
          <a:xfrm>
            <a:off x="2743200" y="228600"/>
            <a:ext cx="6248400" cy="1143000"/>
          </a:xfrm>
        </p:spPr>
        <p:txBody>
          <a:bodyPr/>
          <a:lstStyle/>
          <a:p>
            <a:pPr algn="r" eaLnBrk="1" hangingPunct="1">
              <a:defRPr/>
            </a:pPr>
            <a:r>
              <a:rPr lang="en-US" dirty="0" smtClean="0">
                <a:latin typeface="Impact" pitchFamily="-112" charset="0"/>
              </a:rPr>
              <a:t>Fall 2010 Admission</a:t>
            </a:r>
          </a:p>
        </p:txBody>
      </p:sp>
      <p:sp>
        <p:nvSpPr>
          <p:cNvPr id="5" name="Content Placeholder 2"/>
          <p:cNvSpPr>
            <a:spLocks noGrp="1"/>
          </p:cNvSpPr>
          <p:nvPr>
            <p:ph idx="4294967295"/>
          </p:nvPr>
        </p:nvSpPr>
        <p:spPr>
          <a:xfrm>
            <a:off x="76200" y="1905000"/>
            <a:ext cx="9144000" cy="4953000"/>
          </a:xfrm>
        </p:spPr>
        <p:txBody>
          <a:bodyPr>
            <a:normAutofit/>
          </a:bodyPr>
          <a:lstStyle/>
          <a:p>
            <a:pPr eaLnBrk="1" hangingPunct="1">
              <a:lnSpc>
                <a:spcPct val="80000"/>
              </a:lnSpc>
              <a:buFont typeface="Wingdings" pitchFamily="-112" charset="2"/>
              <a:buNone/>
              <a:defRPr/>
            </a:pPr>
            <a:r>
              <a:rPr lang="en-US" sz="2100" dirty="0" smtClean="0">
                <a:latin typeface="Impact" pitchFamily="-112" charset="0"/>
                <a:cs typeface="Arial" charset="0"/>
              </a:rPr>
              <a:t>Requirements</a:t>
            </a:r>
          </a:p>
          <a:p>
            <a:pPr marL="868363" lvl="1" eaLnBrk="1" hangingPunct="1">
              <a:lnSpc>
                <a:spcPct val="80000"/>
              </a:lnSpc>
              <a:spcBef>
                <a:spcPts val="1200"/>
              </a:spcBef>
              <a:buClr>
                <a:schemeClr val="accent1"/>
              </a:buClr>
              <a:buFont typeface="Wingdings" pitchFamily="-112" charset="2"/>
              <a:buChar char="§"/>
              <a:defRPr/>
            </a:pPr>
            <a:r>
              <a:rPr lang="en-US" sz="1800" dirty="0" smtClean="0">
                <a:ea typeface="ＭＳ Ｐゴシック" pitchFamily="-112" charset="-128"/>
                <a:cs typeface="Arial" charset="0"/>
              </a:rPr>
              <a:t>Complete all </a:t>
            </a:r>
            <a:r>
              <a:rPr lang="en-US" sz="1800" b="1" dirty="0" smtClean="0">
                <a:ea typeface="ＭＳ Ｐゴシック" pitchFamily="-112" charset="-128"/>
                <a:cs typeface="Arial" charset="0"/>
              </a:rPr>
              <a:t>A-G</a:t>
            </a:r>
            <a:r>
              <a:rPr lang="en-US" sz="1800" dirty="0" smtClean="0">
                <a:ea typeface="ＭＳ Ｐゴシック" pitchFamily="-112" charset="-128"/>
                <a:cs typeface="Arial" charset="0"/>
              </a:rPr>
              <a:t> courses with at  least a “C” or better</a:t>
            </a:r>
          </a:p>
          <a:p>
            <a:pPr marL="868363" lvl="1" eaLnBrk="1" hangingPunct="1">
              <a:lnSpc>
                <a:spcPct val="80000"/>
              </a:lnSpc>
              <a:spcBef>
                <a:spcPts val="1200"/>
              </a:spcBef>
              <a:buClr>
                <a:schemeClr val="accent1"/>
              </a:buClr>
              <a:buFont typeface="Wingdings" pitchFamily="-112" charset="2"/>
              <a:buChar char="§"/>
              <a:defRPr/>
            </a:pPr>
            <a:r>
              <a:rPr lang="en-US" sz="1800" dirty="0" smtClean="0">
                <a:ea typeface="ＭＳ Ｐゴシック" pitchFamily="-112" charset="-128"/>
                <a:cs typeface="Arial" charset="0"/>
              </a:rPr>
              <a:t>Achieve at least a minimum eligibility index of </a:t>
            </a:r>
            <a:r>
              <a:rPr lang="en-US" sz="1800" b="1" dirty="0" smtClean="0">
                <a:ea typeface="ＭＳ Ｐゴシック" pitchFamily="-112" charset="-128"/>
                <a:cs typeface="Arial" charset="0"/>
              </a:rPr>
              <a:t>2900 (Local Area)</a:t>
            </a:r>
            <a:endParaRPr lang="en-US" sz="1800" dirty="0" smtClean="0">
              <a:ea typeface="ＭＳ Ｐゴシック" pitchFamily="-112" charset="-128"/>
              <a:cs typeface="Arial" charset="0"/>
            </a:endParaRPr>
          </a:p>
          <a:p>
            <a:pPr marL="868363" lvl="1" eaLnBrk="1" hangingPunct="1">
              <a:lnSpc>
                <a:spcPct val="80000"/>
              </a:lnSpc>
              <a:spcBef>
                <a:spcPts val="1200"/>
              </a:spcBef>
              <a:buClr>
                <a:schemeClr val="accent1"/>
              </a:buClr>
              <a:buFont typeface="Wingdings" pitchFamily="-112" charset="2"/>
              <a:buChar char="§"/>
              <a:defRPr/>
            </a:pPr>
            <a:r>
              <a:rPr lang="en-US" sz="1800" dirty="0" smtClean="0">
                <a:ea typeface="ＭＳ Ｐゴシック" pitchFamily="-112" charset="-128"/>
                <a:cs typeface="Arial" charset="0"/>
              </a:rPr>
              <a:t>Submit an application as early as possible between </a:t>
            </a:r>
            <a:r>
              <a:rPr lang="en-US" sz="1800" b="1" dirty="0" smtClean="0">
                <a:ea typeface="ＭＳ Ｐゴシック" pitchFamily="-112" charset="-128"/>
                <a:cs typeface="Arial" charset="0"/>
              </a:rPr>
              <a:t>Oct 1</a:t>
            </a:r>
            <a:r>
              <a:rPr lang="en-US" sz="1800" b="1" baseline="30000" dirty="0" smtClean="0">
                <a:ea typeface="ＭＳ Ｐゴシック" pitchFamily="-112" charset="-128"/>
                <a:cs typeface="Arial" charset="0"/>
              </a:rPr>
              <a:t>st</a:t>
            </a:r>
            <a:r>
              <a:rPr lang="en-US" sz="1800" b="1" dirty="0" smtClean="0">
                <a:ea typeface="ＭＳ Ｐゴシック" pitchFamily="-112" charset="-128"/>
                <a:cs typeface="Arial" charset="0"/>
              </a:rPr>
              <a:t> - Nov 30</a:t>
            </a:r>
            <a:r>
              <a:rPr lang="en-US" sz="1800" b="1" baseline="30000" dirty="0" smtClean="0">
                <a:ea typeface="ＭＳ Ｐゴシック" pitchFamily="-112" charset="-128"/>
                <a:cs typeface="Arial" charset="0"/>
              </a:rPr>
              <a:t>th</a:t>
            </a:r>
          </a:p>
          <a:p>
            <a:pPr marL="868363" lvl="1" eaLnBrk="1" hangingPunct="1">
              <a:lnSpc>
                <a:spcPct val="80000"/>
              </a:lnSpc>
              <a:spcBef>
                <a:spcPts val="1200"/>
              </a:spcBef>
              <a:buClr>
                <a:schemeClr val="accent1"/>
              </a:buClr>
              <a:buFont typeface="Wingdings" pitchFamily="-112" charset="2"/>
              <a:buChar char="§"/>
              <a:defRPr/>
            </a:pPr>
            <a:r>
              <a:rPr lang="en-US" sz="1800" dirty="0" smtClean="0">
                <a:ea typeface="ＭＳ Ｐゴシック" pitchFamily="-112" charset="-128"/>
                <a:cs typeface="Arial" charset="0"/>
              </a:rPr>
              <a:t>Take </a:t>
            </a:r>
            <a:r>
              <a:rPr lang="en-US" sz="1800" b="1" dirty="0" smtClean="0">
                <a:ea typeface="ＭＳ Ｐゴシック" pitchFamily="-112" charset="-128"/>
                <a:cs typeface="Arial" charset="0"/>
              </a:rPr>
              <a:t>SAT</a:t>
            </a:r>
            <a:r>
              <a:rPr lang="en-US" sz="1800" dirty="0" smtClean="0">
                <a:ea typeface="ＭＳ Ｐゴシック" pitchFamily="-112" charset="-128"/>
                <a:cs typeface="Arial" charset="0"/>
              </a:rPr>
              <a:t> or </a:t>
            </a:r>
            <a:r>
              <a:rPr lang="en-US" sz="1800" b="1" dirty="0" smtClean="0">
                <a:ea typeface="ＭＳ Ｐゴシック" pitchFamily="-112" charset="-128"/>
                <a:cs typeface="Arial" charset="0"/>
              </a:rPr>
              <a:t>ACT</a:t>
            </a:r>
            <a:r>
              <a:rPr lang="en-US" sz="1800" dirty="0" smtClean="0">
                <a:ea typeface="ＭＳ Ｐゴシック" pitchFamily="-112" charset="-128"/>
                <a:cs typeface="Arial" charset="0"/>
              </a:rPr>
              <a:t> by December of Senior year</a:t>
            </a:r>
          </a:p>
          <a:p>
            <a:pPr marL="868363" lvl="1" eaLnBrk="1" hangingPunct="1">
              <a:lnSpc>
                <a:spcPct val="80000"/>
              </a:lnSpc>
              <a:spcBef>
                <a:spcPts val="1200"/>
              </a:spcBef>
              <a:buClr>
                <a:schemeClr val="accent1"/>
              </a:buClr>
              <a:buFont typeface="Wingdings" pitchFamily="-112" charset="2"/>
              <a:buChar char="§"/>
              <a:defRPr/>
            </a:pPr>
            <a:r>
              <a:rPr lang="en-US" sz="1800" dirty="0" smtClean="0">
                <a:ea typeface="ＭＳ Ｐゴシック" pitchFamily="-112" charset="-128"/>
                <a:cs typeface="Arial" charset="0"/>
              </a:rPr>
              <a:t>Complete the ELM / EPT by May 1, 2010, if not exempt by EAP</a:t>
            </a:r>
          </a:p>
          <a:p>
            <a:pPr marL="868363" lvl="1" eaLnBrk="1" hangingPunct="1">
              <a:lnSpc>
                <a:spcPct val="80000"/>
              </a:lnSpc>
              <a:spcBef>
                <a:spcPts val="1200"/>
              </a:spcBef>
              <a:buClr>
                <a:schemeClr val="accent1"/>
              </a:buClr>
              <a:buFont typeface="Wingdings" pitchFamily="-112" charset="2"/>
              <a:buChar char="§"/>
              <a:defRPr/>
            </a:pPr>
            <a:r>
              <a:rPr lang="en-US" sz="1800" dirty="0" smtClean="0">
                <a:ea typeface="ＭＳ Ｐゴシック" pitchFamily="-112" charset="-128"/>
              </a:rPr>
              <a:t>Close attention to dates and  deadlines</a:t>
            </a:r>
            <a:endParaRPr lang="en-US" sz="1800" dirty="0" smtClean="0">
              <a:ea typeface="ＭＳ Ｐゴシック" pitchFamily="-112" charset="-128"/>
              <a:cs typeface="Arial" charset="0"/>
            </a:endParaRPr>
          </a:p>
          <a:p>
            <a:pPr eaLnBrk="1" hangingPunct="1">
              <a:lnSpc>
                <a:spcPct val="80000"/>
              </a:lnSpc>
              <a:buFont typeface="Wingdings" pitchFamily="-112" charset="2"/>
              <a:buNone/>
              <a:defRPr/>
            </a:pPr>
            <a:r>
              <a:rPr lang="en-US" sz="2100" dirty="0" smtClean="0">
                <a:latin typeface="Impact" pitchFamily="-112" charset="0"/>
              </a:rPr>
              <a:t>Impaction</a:t>
            </a:r>
          </a:p>
          <a:p>
            <a:pPr marL="868363" lvl="1" eaLnBrk="1" hangingPunct="1">
              <a:lnSpc>
                <a:spcPct val="80000"/>
              </a:lnSpc>
              <a:spcBef>
                <a:spcPts val="1200"/>
              </a:spcBef>
              <a:buClr>
                <a:schemeClr val="accent1"/>
              </a:buClr>
              <a:buFont typeface="Wingdings" pitchFamily="-112" charset="2"/>
              <a:buChar char="§"/>
              <a:defRPr/>
            </a:pPr>
            <a:r>
              <a:rPr lang="en-US" sz="1800" dirty="0" smtClean="0">
                <a:ea typeface="ＭＳ Ｐゴシック" pitchFamily="-112" charset="-128"/>
                <a:cs typeface="Arial" charset="0"/>
              </a:rPr>
              <a:t>Campus-wide Impaction for First-time Freshman &amp; Transfer</a:t>
            </a:r>
          </a:p>
          <a:p>
            <a:pPr marL="1196975" lvl="2" eaLnBrk="1" hangingPunct="1">
              <a:lnSpc>
                <a:spcPct val="80000"/>
              </a:lnSpc>
              <a:buClr>
                <a:schemeClr val="accent1"/>
              </a:buClr>
              <a:buFont typeface="Wingdings" pitchFamily="-112" charset="2"/>
              <a:buChar char="§"/>
              <a:defRPr/>
            </a:pPr>
            <a:r>
              <a:rPr lang="en-US" dirty="0" smtClean="0">
                <a:ea typeface="ＭＳ Ｐゴシック" pitchFamily="-112" charset="-128"/>
                <a:cs typeface="Arial" charset="0"/>
              </a:rPr>
              <a:t>Recommend </a:t>
            </a:r>
            <a:r>
              <a:rPr lang="en-US" b="1" dirty="0" smtClean="0">
                <a:ea typeface="ＭＳ Ｐゴシック" pitchFamily="-112" charset="-128"/>
                <a:cs typeface="Arial" charset="0"/>
              </a:rPr>
              <a:t>4000</a:t>
            </a:r>
            <a:r>
              <a:rPr lang="en-US" dirty="0" smtClean="0">
                <a:solidFill>
                  <a:srgbClr val="FF0000"/>
                </a:solidFill>
                <a:ea typeface="ＭＳ Ｐゴシック" pitchFamily="-112" charset="-128"/>
                <a:cs typeface="Arial" charset="0"/>
              </a:rPr>
              <a:t> </a:t>
            </a:r>
            <a:r>
              <a:rPr lang="en-US" dirty="0" smtClean="0">
                <a:ea typeface="ＭＳ Ｐゴシック" pitchFamily="-112" charset="-128"/>
                <a:cs typeface="Arial" charset="0"/>
              </a:rPr>
              <a:t>index for students outside the local area</a:t>
            </a:r>
            <a:endParaRPr lang="en-US" dirty="0" smtClean="0">
              <a:effectLst>
                <a:outerShdw blurRad="38100" dist="38100" dir="2700000" algn="tl">
                  <a:srgbClr val="C0C0C0"/>
                </a:outerShdw>
              </a:effectLst>
              <a:ea typeface="ＭＳ Ｐゴシック" pitchFamily="-112" charset="-128"/>
              <a:cs typeface="Arial" charset="0"/>
            </a:endParaRPr>
          </a:p>
          <a:p>
            <a:pPr marL="868363" lvl="1" eaLnBrk="1" hangingPunct="1">
              <a:lnSpc>
                <a:spcPct val="80000"/>
              </a:lnSpc>
              <a:spcBef>
                <a:spcPts val="1200"/>
              </a:spcBef>
              <a:buClr>
                <a:schemeClr val="accent1"/>
              </a:buClr>
              <a:buFont typeface="Wingdings" pitchFamily="-112" charset="2"/>
              <a:buChar char="§"/>
              <a:defRPr/>
            </a:pPr>
            <a:r>
              <a:rPr lang="en-US" sz="1800" dirty="0" smtClean="0">
                <a:ea typeface="ＭＳ Ｐゴシック" pitchFamily="-112" charset="-128"/>
                <a:cs typeface="Arial" charset="0"/>
              </a:rPr>
              <a:t>The EL-BSN is an impacted program  </a:t>
            </a:r>
          </a:p>
          <a:p>
            <a:pPr marL="1196975" lvl="2" eaLnBrk="1" hangingPunct="1">
              <a:lnSpc>
                <a:spcPct val="80000"/>
              </a:lnSpc>
              <a:buClr>
                <a:schemeClr val="accent1"/>
              </a:buClr>
              <a:buFont typeface="Wingdings" pitchFamily="-112" charset="2"/>
              <a:buChar char="§"/>
              <a:defRPr/>
            </a:pPr>
            <a:r>
              <a:rPr lang="en-US" dirty="0" smtClean="0">
                <a:ea typeface="ＭＳ Ｐゴシック" pitchFamily="-112" charset="-128"/>
                <a:cs typeface="Arial" charset="0"/>
              </a:rPr>
              <a:t>Admission to the University as a pre-nursing student does not guarantee admission to the EL-BSN nursing major. </a:t>
            </a:r>
          </a:p>
          <a:p>
            <a:pPr eaLnBrk="1" hangingPunct="1">
              <a:lnSpc>
                <a:spcPct val="80000"/>
              </a:lnSpc>
              <a:buClr>
                <a:srgbClr val="FF3300"/>
              </a:buClr>
              <a:defRPr/>
            </a:pPr>
            <a:endParaRPr lang="en-US" sz="1400" dirty="0" smtClean="0"/>
          </a:p>
          <a:p>
            <a:pPr eaLnBrk="1" hangingPunct="1">
              <a:lnSpc>
                <a:spcPct val="80000"/>
              </a:lnSpc>
              <a:defRPr/>
            </a:pPr>
            <a:endParaRPr lang="en-US" sz="1400" dirty="0" smtClean="0"/>
          </a:p>
        </p:txBody>
      </p:sp>
      <p:pic>
        <p:nvPicPr>
          <p:cNvPr id="6" name="Picture 6" descr="Tuffy_titantower.tif"/>
          <p:cNvPicPr>
            <a:picLocks noChangeAspect="1"/>
          </p:cNvPicPr>
          <p:nvPr/>
        </p:nvPicPr>
        <p:blipFill>
          <a:blip r:embed="rId2" cstate="print"/>
          <a:srcRect/>
          <a:stretch>
            <a:fillRect/>
          </a:stretch>
        </p:blipFill>
        <p:spPr bwMode="auto">
          <a:xfrm>
            <a:off x="282575" y="76200"/>
            <a:ext cx="1089025"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 name="Rectangle 28"/>
          <p:cNvSpPr>
            <a:spLocks noChangeArrowheads="1"/>
          </p:cNvSpPr>
          <p:nvPr/>
        </p:nvSpPr>
        <p:spPr bwMode="auto">
          <a:xfrm>
            <a:off x="4838700" y="4191000"/>
            <a:ext cx="4076700" cy="2286000"/>
          </a:xfrm>
          <a:prstGeom prst="rect">
            <a:avLst/>
          </a:prstGeom>
          <a:solidFill>
            <a:schemeClr val="bg1"/>
          </a:solidFill>
          <a:ln w="9525">
            <a:solidFill>
              <a:schemeClr val="tx2">
                <a:lumMod val="75000"/>
              </a:schemeClr>
            </a:solidFill>
            <a:miter lim="800000"/>
            <a:headEnd/>
            <a:tailEnd/>
          </a:ln>
          <a:effectLst/>
        </p:spPr>
        <p:txBody>
          <a:bodyPr tIns="91440" bIns="91440"/>
          <a:lstStyle/>
          <a:p>
            <a:pPr marL="342900" indent="-342900">
              <a:spcBef>
                <a:spcPct val="20000"/>
              </a:spcBef>
              <a:buClr>
                <a:schemeClr val="tx2"/>
              </a:buClr>
              <a:buSzPct val="70000"/>
              <a:buFont typeface="Wingdings" pitchFamily="-112" charset="2"/>
              <a:buNone/>
              <a:defRPr/>
            </a:pPr>
            <a:r>
              <a:rPr lang="en-US" sz="1600" b="1" dirty="0">
                <a:solidFill>
                  <a:schemeClr val="accent1"/>
                </a:solidFill>
                <a:latin typeface="Calibri" pitchFamily="-112" charset="0"/>
              </a:rPr>
              <a:t>College of Business &amp; Economics</a:t>
            </a:r>
          </a:p>
          <a:p>
            <a:pPr eaLnBrk="0" hangingPunct="0">
              <a:defRPr/>
            </a:pPr>
            <a:r>
              <a:rPr lang="en-US" sz="1500" dirty="0" err="1">
                <a:latin typeface="Calibri" pitchFamily="-112" charset="0"/>
              </a:rPr>
              <a:t>Mihaylo</a:t>
            </a:r>
            <a:r>
              <a:rPr lang="en-US" sz="1500" dirty="0">
                <a:latin typeface="Calibri" pitchFamily="-112" charset="0"/>
              </a:rPr>
              <a:t> College is the largest accredited business school in California and the 4</a:t>
            </a:r>
            <a:r>
              <a:rPr lang="en-US" sz="1500" baseline="30000" dirty="0">
                <a:latin typeface="Calibri" pitchFamily="-112" charset="0"/>
              </a:rPr>
              <a:t>th</a:t>
            </a:r>
            <a:r>
              <a:rPr lang="en-US" sz="1500" dirty="0">
                <a:latin typeface="Calibri" pitchFamily="-112" charset="0"/>
              </a:rPr>
              <a:t> largest in the United States.  It is listed in Princeton Review’s Best 290 Business Schools.  This college has its own advisement  counselors.</a:t>
            </a:r>
          </a:p>
        </p:txBody>
      </p:sp>
      <p:sp>
        <p:nvSpPr>
          <p:cNvPr id="19" name="Rectangle 22"/>
          <p:cNvSpPr txBox="1">
            <a:spLocks noChangeArrowheads="1"/>
          </p:cNvSpPr>
          <p:nvPr/>
        </p:nvSpPr>
        <p:spPr>
          <a:xfrm>
            <a:off x="152400" y="1752600"/>
            <a:ext cx="4114800" cy="2286000"/>
          </a:xfrm>
          <a:prstGeom prst="rect">
            <a:avLst/>
          </a:prstGeom>
          <a:solidFill>
            <a:schemeClr val="bg1"/>
          </a:solidFill>
          <a:ln w="12700">
            <a:solidFill>
              <a:schemeClr val="tx2">
                <a:lumMod val="75000"/>
              </a:schemeClr>
            </a:solidFill>
          </a:ln>
        </p:spPr>
        <p:txBody>
          <a:bodyPr tIns="91440" bIns="91440"/>
          <a:lstStyle/>
          <a:p>
            <a:pPr>
              <a:spcBef>
                <a:spcPct val="20000"/>
              </a:spcBef>
              <a:buFont typeface="Wingdings" pitchFamily="-112" charset="2"/>
              <a:buNone/>
              <a:defRPr/>
            </a:pPr>
            <a:r>
              <a:rPr lang="en-US" sz="1600" b="1" dirty="0">
                <a:solidFill>
                  <a:schemeClr val="accent1"/>
                </a:solidFill>
                <a:latin typeface="Calibri" pitchFamily="-112" charset="0"/>
              </a:rPr>
              <a:t>College of the Arts</a:t>
            </a:r>
          </a:p>
          <a:p>
            <a:pPr eaLnBrk="0" hangingPunct="0">
              <a:defRPr/>
            </a:pPr>
            <a:r>
              <a:rPr lang="en-US" sz="1600" dirty="0">
                <a:latin typeface="Calibri" pitchFamily="-112" charset="0"/>
              </a:rPr>
              <a:t> </a:t>
            </a:r>
            <a:r>
              <a:rPr lang="en-US" sz="1500" dirty="0">
                <a:latin typeface="Calibri" pitchFamily="-112" charset="0"/>
              </a:rPr>
              <a:t>The College of the Arts is among the top 16 highly recommended programs in the nation.  </a:t>
            </a:r>
          </a:p>
          <a:p>
            <a:pPr eaLnBrk="0" hangingPunct="0">
              <a:defRPr/>
            </a:pPr>
            <a:r>
              <a:rPr lang="en-US" sz="1500" dirty="0">
                <a:latin typeface="Calibri" pitchFamily="-112" charset="0"/>
              </a:rPr>
              <a:t>COTA students receive top awards and recognition in annual competitions and festivals such as </a:t>
            </a:r>
            <a:r>
              <a:rPr lang="en-US" sz="1500" dirty="0" err="1">
                <a:latin typeface="Calibri" pitchFamily="-112" charset="0"/>
              </a:rPr>
              <a:t>ImagiNations</a:t>
            </a:r>
            <a:r>
              <a:rPr lang="en-US" sz="1500" dirty="0">
                <a:latin typeface="Calibri" pitchFamily="-112" charset="0"/>
              </a:rPr>
              <a:t>, Microsoft Imagine Cup, Key Art, VASTA, American College Dance and International Music Scholar Laureate Program. </a:t>
            </a:r>
          </a:p>
          <a:p>
            <a:pPr eaLnBrk="0" hangingPunct="0">
              <a:defRPr/>
            </a:pPr>
            <a:endParaRPr lang="en-US" sz="1600" dirty="0">
              <a:latin typeface="Calibri" pitchFamily="-112" charset="0"/>
            </a:endParaRPr>
          </a:p>
        </p:txBody>
      </p:sp>
      <p:sp>
        <p:nvSpPr>
          <p:cNvPr id="20" name="Rectangle 27"/>
          <p:cNvSpPr>
            <a:spLocks noChangeArrowheads="1"/>
          </p:cNvSpPr>
          <p:nvPr/>
        </p:nvSpPr>
        <p:spPr bwMode="auto">
          <a:xfrm>
            <a:off x="152400" y="4191000"/>
            <a:ext cx="4114800" cy="2286000"/>
          </a:xfrm>
          <a:prstGeom prst="rect">
            <a:avLst/>
          </a:prstGeom>
          <a:solidFill>
            <a:schemeClr val="bg1"/>
          </a:solidFill>
          <a:ln w="9525">
            <a:solidFill>
              <a:schemeClr val="tx2">
                <a:lumMod val="75000"/>
              </a:schemeClr>
            </a:solidFill>
            <a:miter lim="800000"/>
            <a:headEnd/>
            <a:tailEnd/>
          </a:ln>
          <a:effectLst/>
        </p:spPr>
        <p:txBody>
          <a:bodyPr tIns="91440" bIns="91440"/>
          <a:lstStyle/>
          <a:p>
            <a:pPr marL="342900" indent="-342900">
              <a:spcBef>
                <a:spcPct val="20000"/>
              </a:spcBef>
              <a:buClr>
                <a:schemeClr val="tx2"/>
              </a:buClr>
              <a:buSzPct val="70000"/>
              <a:buFont typeface="Wingdings" pitchFamily="-112" charset="2"/>
              <a:buNone/>
              <a:defRPr/>
            </a:pPr>
            <a:r>
              <a:rPr lang="en-US" sz="1600" b="1" dirty="0">
                <a:solidFill>
                  <a:schemeClr val="accent1"/>
                </a:solidFill>
                <a:latin typeface="Calibri" pitchFamily="-112" charset="0"/>
              </a:rPr>
              <a:t>College of Health &amp; Human Development</a:t>
            </a:r>
          </a:p>
          <a:p>
            <a:pPr>
              <a:spcBef>
                <a:spcPct val="20000"/>
              </a:spcBef>
              <a:buClr>
                <a:schemeClr val="tx1"/>
              </a:buClr>
              <a:buSzPct val="70000"/>
              <a:defRPr/>
            </a:pPr>
            <a:r>
              <a:rPr lang="en-US" sz="1500" dirty="0">
                <a:latin typeface="Calibri" pitchFamily="-112" charset="0"/>
              </a:rPr>
              <a:t>Fastest growing college since 2000, graduating students that are very employable.</a:t>
            </a:r>
          </a:p>
          <a:p>
            <a:pPr marL="803275" lvl="2" indent="-346075">
              <a:buClr>
                <a:schemeClr val="tx1"/>
              </a:buClr>
              <a:buSzPct val="70000"/>
              <a:defRPr/>
            </a:pPr>
            <a:r>
              <a:rPr lang="en-US" sz="1500" dirty="0">
                <a:latin typeface="Calibri" pitchFamily="-112" charset="0"/>
              </a:rPr>
              <a:t> </a:t>
            </a:r>
            <a:r>
              <a:rPr lang="en-US" sz="1500" dirty="0">
                <a:latin typeface="Calibri" pitchFamily="-112" charset="0"/>
                <a:sym typeface="Symbol" pitchFamily="-112" charset="2"/>
              </a:rPr>
              <a:t>   </a:t>
            </a:r>
            <a:r>
              <a:rPr lang="en-US" sz="1500" dirty="0">
                <a:latin typeface="Calibri" pitchFamily="-112" charset="0"/>
              </a:rPr>
              <a:t>Child and Adolescent Studies Health Science</a:t>
            </a:r>
            <a:endParaRPr lang="en-US" sz="1500" dirty="0">
              <a:latin typeface="Calibri" pitchFamily="-112" charset="0"/>
              <a:sym typeface="Symbol" pitchFamily="-112" charset="2"/>
            </a:endParaRPr>
          </a:p>
          <a:p>
            <a:pPr marL="803275" lvl="2" indent="-346075">
              <a:buClr>
                <a:schemeClr val="tx1"/>
              </a:buClr>
              <a:buSzPct val="70000"/>
              <a:defRPr/>
            </a:pPr>
            <a:r>
              <a:rPr lang="en-US" sz="1500" dirty="0">
                <a:latin typeface="Calibri" pitchFamily="-112" charset="0"/>
              </a:rPr>
              <a:t> </a:t>
            </a:r>
            <a:r>
              <a:rPr lang="en-US" sz="1500" dirty="0">
                <a:latin typeface="Calibri" pitchFamily="-112" charset="0"/>
                <a:sym typeface="Symbol" pitchFamily="-112" charset="2"/>
              </a:rPr>
              <a:t>   </a:t>
            </a:r>
            <a:r>
              <a:rPr lang="en-US" sz="1500" dirty="0">
                <a:latin typeface="Calibri" pitchFamily="-112" charset="0"/>
              </a:rPr>
              <a:t>Counseling and Social Work Human Services</a:t>
            </a:r>
          </a:p>
          <a:p>
            <a:pPr marL="803275" lvl="2" indent="-346075">
              <a:buClr>
                <a:schemeClr val="tx1"/>
              </a:buClr>
              <a:buSzPct val="70000"/>
              <a:defRPr/>
            </a:pPr>
            <a:r>
              <a:rPr lang="en-US" sz="1500" dirty="0">
                <a:latin typeface="Calibri" pitchFamily="-112" charset="0"/>
              </a:rPr>
              <a:t> </a:t>
            </a:r>
            <a:r>
              <a:rPr lang="en-US" sz="1500" dirty="0">
                <a:latin typeface="Calibri" pitchFamily="-112" charset="0"/>
                <a:sym typeface="Symbol" pitchFamily="-112" charset="2"/>
              </a:rPr>
              <a:t>   </a:t>
            </a:r>
            <a:r>
              <a:rPr lang="en-US" sz="1500" dirty="0">
                <a:latin typeface="Calibri" pitchFamily="-112" charset="0"/>
              </a:rPr>
              <a:t>Kinesiology, Athletic Training</a:t>
            </a:r>
          </a:p>
          <a:p>
            <a:pPr marL="342900" indent="-342900">
              <a:spcBef>
                <a:spcPct val="20000"/>
              </a:spcBef>
              <a:buClr>
                <a:schemeClr val="tx2"/>
              </a:buClr>
              <a:buSzPct val="70000"/>
              <a:buFont typeface="Wingdings" pitchFamily="-112" charset="2"/>
              <a:buNone/>
              <a:defRPr/>
            </a:pPr>
            <a:endParaRPr lang="en-US" sz="1600" b="1" dirty="0">
              <a:solidFill>
                <a:srgbClr val="CC3300"/>
              </a:solidFill>
              <a:latin typeface="Calibri" pitchFamily="-112" charset="0"/>
            </a:endParaRPr>
          </a:p>
        </p:txBody>
      </p:sp>
      <p:sp>
        <p:nvSpPr>
          <p:cNvPr id="21" name="Rectangle 33"/>
          <p:cNvSpPr>
            <a:spLocks noChangeArrowheads="1"/>
          </p:cNvSpPr>
          <p:nvPr/>
        </p:nvSpPr>
        <p:spPr bwMode="auto">
          <a:xfrm>
            <a:off x="4800600" y="1752600"/>
            <a:ext cx="4114800" cy="2286000"/>
          </a:xfrm>
          <a:prstGeom prst="rect">
            <a:avLst/>
          </a:prstGeom>
          <a:solidFill>
            <a:schemeClr val="bg1"/>
          </a:solidFill>
          <a:ln w="12700">
            <a:solidFill>
              <a:schemeClr val="tx2">
                <a:lumMod val="75000"/>
              </a:schemeClr>
            </a:solidFill>
            <a:miter lim="800000"/>
            <a:headEnd/>
            <a:tailEnd/>
          </a:ln>
          <a:effectLst/>
        </p:spPr>
        <p:txBody>
          <a:bodyPr tIns="91440" bIns="91440"/>
          <a:lstStyle/>
          <a:p>
            <a:pPr marL="342900" indent="-342900" fontAlgn="auto">
              <a:lnSpc>
                <a:spcPct val="90000"/>
              </a:lnSpc>
              <a:spcBef>
                <a:spcPct val="20000"/>
              </a:spcBef>
              <a:spcAft>
                <a:spcPts val="0"/>
              </a:spcAft>
              <a:buClr>
                <a:schemeClr val="tx2"/>
              </a:buClr>
              <a:buSzPct val="70000"/>
              <a:buFont typeface="Wingdings" pitchFamily="2" charset="2"/>
              <a:buNone/>
              <a:defRPr/>
            </a:pPr>
            <a:r>
              <a:rPr lang="en-US" sz="1600" b="1" dirty="0">
                <a:solidFill>
                  <a:schemeClr val="accent1"/>
                </a:solidFill>
                <a:latin typeface="+mn-lt"/>
                <a:ea typeface="+mn-ea"/>
              </a:rPr>
              <a:t>College of Engineering &amp; Computer Science</a:t>
            </a:r>
          </a:p>
          <a:p>
            <a:pPr eaLnBrk="0" fontAlgn="auto" hangingPunct="0">
              <a:spcAft>
                <a:spcPts val="0"/>
              </a:spcAft>
              <a:buClr>
                <a:schemeClr val="tx1"/>
              </a:buClr>
              <a:buSzPct val="70000"/>
              <a:defRPr/>
            </a:pPr>
            <a:r>
              <a:rPr lang="en-US" sz="1500" dirty="0">
                <a:latin typeface="+mn-lt"/>
                <a:ea typeface="+mn-ea"/>
              </a:rPr>
              <a:t>Work on real world research projects with faculty members and industry professionals. Study in small classes and participate research and design competitions with highly qualified professors.</a:t>
            </a:r>
          </a:p>
        </p:txBody>
      </p:sp>
      <p:pic>
        <p:nvPicPr>
          <p:cNvPr id="22" name="Picture 36" descr="ecs_3_small"/>
          <p:cNvPicPr>
            <a:picLocks noChangeAspect="1" noChangeArrowheads="1"/>
          </p:cNvPicPr>
          <p:nvPr/>
        </p:nvPicPr>
        <p:blipFill>
          <a:blip r:embed="rId2" cstate="print"/>
          <a:srcRect/>
          <a:stretch>
            <a:fillRect/>
          </a:stretch>
        </p:blipFill>
        <p:spPr bwMode="auto">
          <a:xfrm>
            <a:off x="8364538" y="3030538"/>
            <a:ext cx="703262" cy="1008062"/>
          </a:xfrm>
          <a:prstGeom prst="rect">
            <a:avLst/>
          </a:prstGeom>
          <a:solidFill>
            <a:schemeClr val="tx2">
              <a:lumMod val="75000"/>
            </a:schemeClr>
          </a:solidFill>
          <a:ln w="12700">
            <a:solidFill>
              <a:schemeClr val="accent1"/>
            </a:solidFill>
            <a:miter lim="800000"/>
            <a:headEnd/>
            <a:tailEnd/>
          </a:ln>
        </p:spPr>
      </p:pic>
      <p:pic>
        <p:nvPicPr>
          <p:cNvPr id="23" name="Picture 15" descr="Printshop"/>
          <p:cNvPicPr>
            <a:picLocks noChangeAspect="1" noChangeArrowheads="1"/>
          </p:cNvPicPr>
          <p:nvPr/>
        </p:nvPicPr>
        <p:blipFill>
          <a:blip r:embed="rId3" cstate="print"/>
          <a:srcRect/>
          <a:stretch>
            <a:fillRect/>
          </a:stretch>
        </p:blipFill>
        <p:spPr bwMode="auto">
          <a:xfrm>
            <a:off x="4038600" y="3810000"/>
            <a:ext cx="803275" cy="533400"/>
          </a:xfrm>
          <a:prstGeom prst="rect">
            <a:avLst/>
          </a:prstGeom>
          <a:solidFill>
            <a:schemeClr val="tx2">
              <a:lumMod val="75000"/>
            </a:schemeClr>
          </a:solidFill>
          <a:ln w="28575">
            <a:solidFill>
              <a:schemeClr val="accent3">
                <a:lumMod val="75000"/>
              </a:schemeClr>
            </a:solidFill>
            <a:miter lim="800000"/>
            <a:headEnd/>
            <a:tailEnd/>
          </a:ln>
        </p:spPr>
      </p:pic>
      <p:pic>
        <p:nvPicPr>
          <p:cNvPr id="24" name="Picture 20" descr="HHD Logo.BMP"/>
          <p:cNvPicPr>
            <a:picLocks noChangeAspect="1"/>
          </p:cNvPicPr>
          <p:nvPr/>
        </p:nvPicPr>
        <p:blipFill>
          <a:blip r:embed="rId4" cstate="print"/>
          <a:srcRect/>
          <a:stretch>
            <a:fillRect/>
          </a:stretch>
        </p:blipFill>
        <p:spPr bwMode="auto">
          <a:xfrm>
            <a:off x="3505200" y="5926138"/>
            <a:ext cx="1009650" cy="808037"/>
          </a:xfrm>
          <a:prstGeom prst="rect">
            <a:avLst/>
          </a:prstGeom>
          <a:noFill/>
          <a:ln w="12700">
            <a:solidFill>
              <a:schemeClr val="accent1"/>
            </a:solidFill>
            <a:miter lim="800000"/>
            <a:headEnd/>
            <a:tailEnd/>
          </a:ln>
        </p:spPr>
      </p:pic>
      <p:pic>
        <p:nvPicPr>
          <p:cNvPr id="25" name="Picture 2" descr="AACSB Seal">
            <a:hlinkClick r:id="rId5"/>
          </p:cNvPr>
          <p:cNvPicPr>
            <a:picLocks noChangeAspect="1" noChangeArrowheads="1"/>
          </p:cNvPicPr>
          <p:nvPr/>
        </p:nvPicPr>
        <p:blipFill>
          <a:blip r:embed="rId6" cstate="print"/>
          <a:srcRect/>
          <a:stretch>
            <a:fillRect/>
          </a:stretch>
        </p:blipFill>
        <p:spPr bwMode="auto">
          <a:xfrm>
            <a:off x="8305800" y="5638800"/>
            <a:ext cx="838200" cy="838200"/>
          </a:xfrm>
          <a:prstGeom prst="rect">
            <a:avLst/>
          </a:prstGeom>
          <a:noFill/>
          <a:ln w="9525">
            <a:noFill/>
            <a:miter lim="800000"/>
            <a:headEnd/>
            <a:tailEnd/>
          </a:ln>
        </p:spPr>
      </p:pic>
      <p:pic>
        <p:nvPicPr>
          <p:cNvPr id="26" name="Picture 30" descr="aacsb_seal"/>
          <p:cNvPicPr>
            <a:picLocks noChangeAspect="1" noChangeArrowheads="1"/>
          </p:cNvPicPr>
          <p:nvPr/>
        </p:nvPicPr>
        <p:blipFill>
          <a:blip r:embed="rId7" cstate="print"/>
          <a:srcRect/>
          <a:stretch>
            <a:fillRect/>
          </a:stretch>
        </p:blipFill>
        <p:spPr bwMode="auto">
          <a:xfrm>
            <a:off x="7772400" y="5791200"/>
            <a:ext cx="914400" cy="914400"/>
          </a:xfrm>
          <a:prstGeom prst="rect">
            <a:avLst/>
          </a:prstGeom>
          <a:noFill/>
          <a:ln w="9525">
            <a:noFill/>
            <a:miter lim="800000"/>
            <a:headEnd/>
            <a:tailEnd/>
          </a:ln>
        </p:spPr>
      </p:pic>
      <p:sp>
        <p:nvSpPr>
          <p:cNvPr id="27" name="Title 12"/>
          <p:cNvSpPr>
            <a:spLocks noGrp="1"/>
          </p:cNvSpPr>
          <p:nvPr>
            <p:ph type="title"/>
          </p:nvPr>
        </p:nvSpPr>
        <p:spPr>
          <a:xfrm>
            <a:off x="2438400" y="228600"/>
            <a:ext cx="6248400" cy="1143000"/>
          </a:xfrm>
        </p:spPr>
        <p:txBody>
          <a:bodyPr/>
          <a:lstStyle/>
          <a:p>
            <a:pPr algn="r" eaLnBrk="1" hangingPunct="1">
              <a:defRPr/>
            </a:pPr>
            <a:r>
              <a:rPr lang="en-US" dirty="0" smtClean="0">
                <a:latin typeface="Impact" pitchFamily="-112" charset="0"/>
              </a:rPr>
              <a:t>Academics</a:t>
            </a:r>
          </a:p>
        </p:txBody>
      </p:sp>
      <p:pic>
        <p:nvPicPr>
          <p:cNvPr id="28" name="Picture 35" descr="book"/>
          <p:cNvPicPr>
            <a:picLocks noChangeAspect="1" noChangeArrowheads="1"/>
          </p:cNvPicPr>
          <p:nvPr/>
        </p:nvPicPr>
        <p:blipFill>
          <a:blip r:embed="rId8" cstate="print"/>
          <a:srcRect l="6667" r="10001"/>
          <a:stretch>
            <a:fillRect/>
          </a:stretch>
        </p:blipFill>
        <p:spPr bwMode="auto">
          <a:xfrm>
            <a:off x="3644900" y="3505200"/>
            <a:ext cx="571500" cy="685800"/>
          </a:xfrm>
          <a:prstGeom prst="rect">
            <a:avLst/>
          </a:prstGeom>
          <a:noFill/>
          <a:ln w="28575">
            <a:solidFill>
              <a:schemeClr val="accent3">
                <a:lumMod val="75000"/>
              </a:schemeClr>
            </a:solidFill>
            <a:miter lim="800000"/>
            <a:headEnd/>
            <a:tailEnd/>
          </a:ln>
        </p:spPr>
      </p:pic>
      <p:pic>
        <p:nvPicPr>
          <p:cNvPr id="29" name="Picture 14" descr="2009 Bookmark photo.jpg"/>
          <p:cNvPicPr>
            <a:picLocks noChangeAspect="1"/>
          </p:cNvPicPr>
          <p:nvPr/>
        </p:nvPicPr>
        <p:blipFill>
          <a:blip r:embed="rId9" cstate="print"/>
          <a:srcRect r="87331"/>
          <a:stretch>
            <a:fillRect/>
          </a:stretch>
        </p:blipFill>
        <p:spPr bwMode="auto">
          <a:xfrm>
            <a:off x="136525" y="77788"/>
            <a:ext cx="1082675" cy="1074737"/>
          </a:xfrm>
          <a:prstGeom prst="rect">
            <a:avLst/>
          </a:prstGeom>
          <a:noFill/>
          <a:ln w="9525">
            <a:noFill/>
            <a:miter lim="800000"/>
            <a:headEnd/>
            <a:tailEnd/>
          </a:ln>
        </p:spPr>
      </p:pic>
      <p:pic>
        <p:nvPicPr>
          <p:cNvPr id="30" name="Picture 16" descr="2009 Bookmark photo.jpg"/>
          <p:cNvPicPr>
            <a:picLocks noChangeAspect="1"/>
          </p:cNvPicPr>
          <p:nvPr/>
        </p:nvPicPr>
        <p:blipFill>
          <a:blip r:embed="rId10" cstate="print"/>
          <a:srcRect l="62669" r="24887"/>
          <a:stretch>
            <a:fillRect/>
          </a:stretch>
        </p:blipFill>
        <p:spPr bwMode="auto">
          <a:xfrm>
            <a:off x="838200" y="685800"/>
            <a:ext cx="914400" cy="923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 name="Rectangle 18"/>
          <p:cNvSpPr>
            <a:spLocks noChangeArrowheads="1"/>
          </p:cNvSpPr>
          <p:nvPr/>
        </p:nvSpPr>
        <p:spPr bwMode="auto">
          <a:xfrm>
            <a:off x="4914900" y="4572000"/>
            <a:ext cx="4038600" cy="1905000"/>
          </a:xfrm>
          <a:prstGeom prst="rect">
            <a:avLst/>
          </a:prstGeom>
          <a:solidFill>
            <a:schemeClr val="bg1"/>
          </a:solidFill>
          <a:ln w="12700">
            <a:solidFill>
              <a:schemeClr val="tx2">
                <a:lumMod val="75000"/>
              </a:schemeClr>
            </a:solidFill>
            <a:miter lim="800000"/>
            <a:headEnd/>
            <a:tailEnd/>
          </a:ln>
          <a:effectLst/>
        </p:spPr>
        <p:txBody>
          <a:bodyPr tIns="91440" bIns="91440"/>
          <a:lstStyle/>
          <a:p>
            <a:pPr marL="342900" indent="-342900">
              <a:spcBef>
                <a:spcPct val="20000"/>
              </a:spcBef>
              <a:buClr>
                <a:schemeClr val="tx2"/>
              </a:buClr>
              <a:buSzPct val="70000"/>
              <a:buFont typeface="Wingdings" pitchFamily="-112" charset="2"/>
              <a:buNone/>
              <a:defRPr/>
            </a:pPr>
            <a:r>
              <a:rPr lang="en-US" sz="1600" b="1" dirty="0">
                <a:solidFill>
                  <a:schemeClr val="accent1"/>
                </a:solidFill>
                <a:latin typeface="Calibri" pitchFamily="-112" charset="0"/>
              </a:rPr>
              <a:t>College of Education</a:t>
            </a:r>
          </a:p>
          <a:p>
            <a:pPr>
              <a:spcBef>
                <a:spcPct val="20000"/>
              </a:spcBef>
              <a:buClr>
                <a:schemeClr val="tx1"/>
              </a:buClr>
              <a:defRPr/>
            </a:pPr>
            <a:r>
              <a:rPr lang="en-US" sz="1500" dirty="0">
                <a:latin typeface="Calibri" pitchFamily="-112" charset="0"/>
              </a:rPr>
              <a:t>The College of Education at CSUF provides the only university teacher preparation program in Orange County that is accredited by the National Council for Accreditation of Teacher Education (NCATE). </a:t>
            </a:r>
          </a:p>
        </p:txBody>
      </p:sp>
      <p:sp>
        <p:nvSpPr>
          <p:cNvPr id="13" name="Rectangle 26"/>
          <p:cNvSpPr>
            <a:spLocks noChangeArrowheads="1"/>
          </p:cNvSpPr>
          <p:nvPr/>
        </p:nvSpPr>
        <p:spPr bwMode="auto">
          <a:xfrm>
            <a:off x="266700" y="4541838"/>
            <a:ext cx="4038600" cy="1935162"/>
          </a:xfrm>
          <a:prstGeom prst="rect">
            <a:avLst/>
          </a:prstGeom>
          <a:solidFill>
            <a:schemeClr val="bg1"/>
          </a:solidFill>
          <a:ln w="12700">
            <a:solidFill>
              <a:schemeClr val="tx2">
                <a:lumMod val="75000"/>
              </a:schemeClr>
            </a:solidFill>
            <a:miter lim="800000"/>
            <a:headEnd/>
            <a:tailEnd/>
          </a:ln>
          <a:effectLst/>
        </p:spPr>
        <p:txBody>
          <a:bodyPr tIns="91440" bIns="91440"/>
          <a:lstStyle/>
          <a:p>
            <a:pPr marL="342900" indent="-342900">
              <a:spcBef>
                <a:spcPct val="20000"/>
              </a:spcBef>
              <a:buClr>
                <a:schemeClr val="tx2"/>
              </a:buClr>
              <a:buSzPct val="70000"/>
              <a:buFont typeface="Wingdings" pitchFamily="-112" charset="2"/>
              <a:buNone/>
              <a:defRPr/>
            </a:pPr>
            <a:r>
              <a:rPr lang="en-US" sz="1600" b="1" dirty="0">
                <a:solidFill>
                  <a:schemeClr val="accent1"/>
                </a:solidFill>
                <a:latin typeface="Calibri" pitchFamily="-112" charset="0"/>
              </a:rPr>
              <a:t>College of Natural Sciences &amp; Mathematics</a:t>
            </a:r>
            <a:endParaRPr lang="en-US" sz="1600" dirty="0">
              <a:solidFill>
                <a:schemeClr val="accent1"/>
              </a:solidFill>
              <a:latin typeface="Calibri" pitchFamily="-112" charset="0"/>
            </a:endParaRPr>
          </a:p>
          <a:p>
            <a:pPr>
              <a:lnSpc>
                <a:spcPct val="85000"/>
              </a:lnSpc>
              <a:spcBef>
                <a:spcPct val="20000"/>
              </a:spcBef>
              <a:buClr>
                <a:schemeClr val="tx1"/>
              </a:buClr>
              <a:buSzPct val="70000"/>
              <a:defRPr/>
            </a:pPr>
            <a:r>
              <a:rPr lang="en-US" sz="1500" dirty="0">
                <a:latin typeface="Calibri" pitchFamily="-112" charset="0"/>
              </a:rPr>
              <a:t>Emphasis on instruction and student involvement in research such as the Tucker Wildlife Sanctuary, a 12 acre nature preserve providing hands-on research opportunities.</a:t>
            </a:r>
          </a:p>
          <a:p>
            <a:pPr marL="342900" indent="-342900">
              <a:lnSpc>
                <a:spcPct val="85000"/>
              </a:lnSpc>
              <a:spcBef>
                <a:spcPct val="20000"/>
              </a:spcBef>
              <a:buClr>
                <a:schemeClr val="tx1"/>
              </a:buClr>
              <a:buSzPct val="70000"/>
              <a:defRPr/>
            </a:pPr>
            <a:r>
              <a:rPr lang="en-US" sz="1500" dirty="0">
                <a:latin typeface="Calibri" pitchFamily="-112" charset="0"/>
              </a:rPr>
              <a:t>With plenty </a:t>
            </a:r>
            <a:r>
              <a:rPr lang="en-US" sz="1500" dirty="0" smtClean="0">
                <a:latin typeface="Calibri" pitchFamily="-112" charset="0"/>
              </a:rPr>
              <a:t>of </a:t>
            </a:r>
            <a:r>
              <a:rPr lang="en-US" sz="1500" dirty="0">
                <a:latin typeface="Calibri" pitchFamily="-112" charset="0"/>
              </a:rPr>
              <a:t>scholarship opportunities</a:t>
            </a:r>
          </a:p>
          <a:p>
            <a:pPr marL="342900" indent="-342900">
              <a:lnSpc>
                <a:spcPct val="85000"/>
              </a:lnSpc>
              <a:spcBef>
                <a:spcPct val="20000"/>
              </a:spcBef>
              <a:buClr>
                <a:schemeClr val="tx1"/>
              </a:buClr>
              <a:buSzPct val="70000"/>
              <a:defRPr/>
            </a:pPr>
            <a:endParaRPr lang="en-US" sz="1300" dirty="0">
              <a:latin typeface="Calibri" pitchFamily="-112" charset="0"/>
            </a:endParaRPr>
          </a:p>
        </p:txBody>
      </p:sp>
      <p:sp>
        <p:nvSpPr>
          <p:cNvPr id="14" name="Rectangle 31"/>
          <p:cNvSpPr>
            <a:spLocks noChangeArrowheads="1"/>
          </p:cNvSpPr>
          <p:nvPr/>
        </p:nvSpPr>
        <p:spPr bwMode="auto">
          <a:xfrm>
            <a:off x="228600" y="1874838"/>
            <a:ext cx="4114800" cy="2392362"/>
          </a:xfrm>
          <a:prstGeom prst="rect">
            <a:avLst/>
          </a:prstGeom>
          <a:solidFill>
            <a:schemeClr val="bg1"/>
          </a:solidFill>
          <a:ln w="9525">
            <a:solidFill>
              <a:schemeClr val="tx2">
                <a:lumMod val="75000"/>
              </a:schemeClr>
            </a:solidFill>
            <a:miter lim="800000"/>
            <a:headEnd/>
            <a:tailEnd/>
          </a:ln>
          <a:effectLst/>
        </p:spPr>
        <p:txBody>
          <a:bodyPr tIns="91440" bIns="91440"/>
          <a:lstStyle/>
          <a:p>
            <a:pPr marL="342900" indent="-342900" fontAlgn="auto">
              <a:spcBef>
                <a:spcPct val="20000"/>
              </a:spcBef>
              <a:spcAft>
                <a:spcPts val="0"/>
              </a:spcAft>
              <a:buClr>
                <a:schemeClr val="tx2"/>
              </a:buClr>
              <a:buSzPct val="70000"/>
              <a:buFont typeface="Wingdings" pitchFamily="2" charset="2"/>
              <a:buNone/>
              <a:defRPr/>
            </a:pPr>
            <a:r>
              <a:rPr lang="en-US" sz="1600" b="1" dirty="0">
                <a:solidFill>
                  <a:schemeClr val="accent1"/>
                </a:solidFill>
                <a:latin typeface="+mn-lt"/>
                <a:ea typeface="+mn-ea"/>
              </a:rPr>
              <a:t>College of Humanities &amp; Social Sciences</a:t>
            </a:r>
          </a:p>
          <a:p>
            <a:pPr marL="342900" indent="-342900" fontAlgn="auto">
              <a:spcBef>
                <a:spcPct val="20000"/>
              </a:spcBef>
              <a:spcAft>
                <a:spcPts val="0"/>
              </a:spcAft>
              <a:buClr>
                <a:schemeClr val="tx1"/>
              </a:buClr>
              <a:defRPr/>
            </a:pPr>
            <a:r>
              <a:rPr lang="en-US" sz="1500" dirty="0">
                <a:latin typeface="+mn-lt"/>
                <a:ea typeface="+mn-ea"/>
              </a:rPr>
              <a:t>HSS: </a:t>
            </a:r>
            <a:r>
              <a:rPr lang="en-US" sz="1500" b="1" u="sng" dirty="0">
                <a:latin typeface="+mn-lt"/>
                <a:ea typeface="+mn-ea"/>
              </a:rPr>
              <a:t>H</a:t>
            </a:r>
            <a:r>
              <a:rPr lang="en-US" sz="1500" dirty="0">
                <a:latin typeface="+mn-lt"/>
                <a:ea typeface="+mn-ea"/>
              </a:rPr>
              <a:t>ome of </a:t>
            </a:r>
            <a:r>
              <a:rPr lang="en-US" sz="1500" b="1" u="sng" dirty="0">
                <a:latin typeface="+mn-lt"/>
                <a:ea typeface="+mn-ea"/>
              </a:rPr>
              <a:t>S</a:t>
            </a:r>
            <a:r>
              <a:rPr lang="en-US" sz="1500" dirty="0">
                <a:latin typeface="+mn-lt"/>
                <a:ea typeface="+mn-ea"/>
              </a:rPr>
              <a:t>tudent </a:t>
            </a:r>
            <a:r>
              <a:rPr lang="en-US" sz="1500" b="1" u="sng" dirty="0">
                <a:latin typeface="+mn-lt"/>
                <a:ea typeface="+mn-ea"/>
              </a:rPr>
              <a:t>S</a:t>
            </a:r>
            <a:r>
              <a:rPr lang="en-US" sz="1500" dirty="0">
                <a:latin typeface="+mn-lt"/>
                <a:ea typeface="+mn-ea"/>
              </a:rPr>
              <a:t>uccess | Largest College in the CSU</a:t>
            </a:r>
          </a:p>
          <a:p>
            <a:pPr marL="342900" indent="-342900" fontAlgn="auto">
              <a:spcBef>
                <a:spcPct val="20000"/>
              </a:spcBef>
              <a:spcAft>
                <a:spcPts val="0"/>
              </a:spcAft>
              <a:buClr>
                <a:schemeClr val="tx1"/>
              </a:buClr>
              <a:defRPr/>
            </a:pPr>
            <a:r>
              <a:rPr lang="en-US" sz="1500" dirty="0">
                <a:latin typeface="+mn-lt"/>
                <a:ea typeface="+mn-ea"/>
              </a:rPr>
              <a:t>Focus on education, research, public service and professional development</a:t>
            </a:r>
          </a:p>
          <a:p>
            <a:pPr marL="342900" indent="-342900" fontAlgn="auto">
              <a:spcBef>
                <a:spcPct val="20000"/>
              </a:spcBef>
              <a:spcAft>
                <a:spcPts val="0"/>
              </a:spcAft>
              <a:buClr>
                <a:schemeClr val="tx1"/>
              </a:buClr>
              <a:defRPr/>
            </a:pPr>
            <a:r>
              <a:rPr lang="en-US" sz="1500" dirty="0">
                <a:latin typeface="+mn-lt"/>
                <a:ea typeface="+mn-ea"/>
              </a:rPr>
              <a:t>The College hosts its own Study Abroad Program: Spring in London, Summer in Italy or Spain </a:t>
            </a:r>
          </a:p>
          <a:p>
            <a:pPr marL="342900" indent="-342900" fontAlgn="auto">
              <a:spcBef>
                <a:spcPct val="20000"/>
              </a:spcBef>
              <a:spcAft>
                <a:spcPts val="0"/>
              </a:spcAft>
              <a:buClr>
                <a:schemeClr val="tx1"/>
              </a:buClr>
              <a:defRPr/>
            </a:pPr>
            <a:r>
              <a:rPr lang="en-US" sz="1500" dirty="0">
                <a:latin typeface="+mn-lt"/>
                <a:ea typeface="+mn-ea"/>
              </a:rPr>
              <a:t>College Alumni Internships Programs in Washington D.C.</a:t>
            </a:r>
          </a:p>
        </p:txBody>
      </p:sp>
      <p:sp>
        <p:nvSpPr>
          <p:cNvPr id="15" name="Rectangle 32"/>
          <p:cNvSpPr>
            <a:spLocks noChangeArrowheads="1"/>
          </p:cNvSpPr>
          <p:nvPr/>
        </p:nvSpPr>
        <p:spPr bwMode="auto">
          <a:xfrm>
            <a:off x="4876800" y="1905000"/>
            <a:ext cx="4114800" cy="2362200"/>
          </a:xfrm>
          <a:prstGeom prst="rect">
            <a:avLst/>
          </a:prstGeom>
          <a:solidFill>
            <a:schemeClr val="bg1"/>
          </a:solidFill>
          <a:ln w="9525">
            <a:solidFill>
              <a:schemeClr val="tx2">
                <a:lumMod val="75000"/>
              </a:schemeClr>
            </a:solidFill>
            <a:miter lim="800000"/>
            <a:headEnd/>
            <a:tailEnd/>
          </a:ln>
          <a:effectLst/>
        </p:spPr>
        <p:txBody>
          <a:bodyPr tIns="91440" bIns="91440"/>
          <a:lstStyle/>
          <a:p>
            <a:pPr marL="342900" indent="-342900" fontAlgn="auto">
              <a:spcBef>
                <a:spcPct val="20000"/>
              </a:spcBef>
              <a:spcAft>
                <a:spcPts val="0"/>
              </a:spcAft>
              <a:buClr>
                <a:schemeClr val="tx2"/>
              </a:buClr>
              <a:buSzPct val="70000"/>
              <a:buFont typeface="Wingdings" pitchFamily="2" charset="2"/>
              <a:buNone/>
              <a:defRPr/>
            </a:pPr>
            <a:r>
              <a:rPr lang="en-US" sz="1600" b="1" dirty="0">
                <a:solidFill>
                  <a:schemeClr val="accent1"/>
                </a:solidFill>
                <a:latin typeface="+mn-lt"/>
                <a:ea typeface="+mn-ea"/>
              </a:rPr>
              <a:t>College of Communications</a:t>
            </a:r>
          </a:p>
          <a:p>
            <a:pPr fontAlgn="auto">
              <a:spcBef>
                <a:spcPts val="0"/>
              </a:spcBef>
              <a:spcAft>
                <a:spcPts val="0"/>
              </a:spcAft>
              <a:defRPr/>
            </a:pPr>
            <a:r>
              <a:rPr lang="en-US" sz="1500" dirty="0">
                <a:latin typeface="+mn-lt"/>
                <a:ea typeface="+mn-ea"/>
              </a:rPr>
              <a:t>Our College of Communications is the largest in the western United States and fourth largest in the nation. Through professional faculty we maintain contacts with communications professionals throughout the region and nation.</a:t>
            </a:r>
          </a:p>
        </p:txBody>
      </p:sp>
      <p:pic>
        <p:nvPicPr>
          <p:cNvPr id="16" name="Picture 20" descr="fft"/>
          <p:cNvPicPr>
            <a:picLocks noChangeAspect="1" noChangeArrowheads="1"/>
          </p:cNvPicPr>
          <p:nvPr/>
        </p:nvPicPr>
        <p:blipFill>
          <a:blip r:embed="rId2" cstate="print"/>
          <a:srcRect/>
          <a:stretch>
            <a:fillRect/>
          </a:stretch>
        </p:blipFill>
        <p:spPr bwMode="auto">
          <a:xfrm>
            <a:off x="7951788" y="6172200"/>
            <a:ext cx="1039812" cy="609600"/>
          </a:xfrm>
          <a:prstGeom prst="rect">
            <a:avLst/>
          </a:prstGeom>
          <a:solidFill>
            <a:schemeClr val="tx2">
              <a:lumMod val="75000"/>
            </a:schemeClr>
          </a:solidFill>
          <a:ln w="9525">
            <a:solidFill>
              <a:schemeClr val="accent1"/>
            </a:solidFill>
            <a:miter lim="800000"/>
            <a:headEnd/>
            <a:tailEnd/>
          </a:ln>
        </p:spPr>
      </p:pic>
      <p:pic>
        <p:nvPicPr>
          <p:cNvPr id="17" name="Picture 34" descr="ncate"/>
          <p:cNvPicPr>
            <a:picLocks noChangeAspect="1" noChangeArrowheads="1"/>
          </p:cNvPicPr>
          <p:nvPr/>
        </p:nvPicPr>
        <p:blipFill>
          <a:blip r:embed="rId3" cstate="print"/>
          <a:srcRect/>
          <a:stretch>
            <a:fillRect/>
          </a:stretch>
        </p:blipFill>
        <p:spPr bwMode="auto">
          <a:xfrm>
            <a:off x="7051675" y="5918200"/>
            <a:ext cx="1143000" cy="438150"/>
          </a:xfrm>
          <a:prstGeom prst="rect">
            <a:avLst/>
          </a:prstGeom>
          <a:noFill/>
          <a:ln w="9525">
            <a:solidFill>
              <a:srgbClr val="CC3300"/>
            </a:solidFill>
            <a:miter lim="800000"/>
            <a:headEnd/>
            <a:tailEnd/>
          </a:ln>
        </p:spPr>
      </p:pic>
      <p:pic>
        <p:nvPicPr>
          <p:cNvPr id="18" name="Picture 17" descr="comm"/>
          <p:cNvPicPr>
            <a:picLocks noChangeAspect="1" noChangeArrowheads="1"/>
          </p:cNvPicPr>
          <p:nvPr/>
        </p:nvPicPr>
        <p:blipFill>
          <a:blip r:embed="rId4" cstate="print"/>
          <a:srcRect/>
          <a:stretch>
            <a:fillRect/>
          </a:stretch>
        </p:blipFill>
        <p:spPr bwMode="auto">
          <a:xfrm>
            <a:off x="5943600" y="3505200"/>
            <a:ext cx="1143000" cy="858838"/>
          </a:xfrm>
          <a:prstGeom prst="rect">
            <a:avLst/>
          </a:prstGeom>
          <a:noFill/>
          <a:ln w="9525">
            <a:solidFill>
              <a:srgbClr val="FFD009"/>
            </a:solidFill>
            <a:miter lim="800000"/>
            <a:headEnd/>
            <a:tailEnd/>
          </a:ln>
        </p:spPr>
      </p:pic>
      <p:pic>
        <p:nvPicPr>
          <p:cNvPr id="19" name="Picture 9" descr="comm"/>
          <p:cNvPicPr>
            <a:picLocks noChangeAspect="1" noChangeArrowheads="1"/>
          </p:cNvPicPr>
          <p:nvPr/>
        </p:nvPicPr>
        <p:blipFill>
          <a:blip r:embed="rId5" cstate="print"/>
          <a:srcRect/>
          <a:stretch>
            <a:fillRect/>
          </a:stretch>
        </p:blipFill>
        <p:spPr bwMode="auto">
          <a:xfrm>
            <a:off x="7620000" y="3352800"/>
            <a:ext cx="1270000" cy="762000"/>
          </a:xfrm>
          <a:prstGeom prst="rect">
            <a:avLst/>
          </a:prstGeom>
          <a:noFill/>
          <a:ln w="9525">
            <a:solidFill>
              <a:schemeClr val="accent2"/>
            </a:solidFill>
            <a:miter lim="800000"/>
            <a:headEnd/>
            <a:tailEnd/>
          </a:ln>
        </p:spPr>
      </p:pic>
      <p:pic>
        <p:nvPicPr>
          <p:cNvPr id="20" name="Picture 15" descr="tucker2"/>
          <p:cNvPicPr>
            <a:picLocks noChangeAspect="1" noChangeArrowheads="1"/>
          </p:cNvPicPr>
          <p:nvPr/>
        </p:nvPicPr>
        <p:blipFill>
          <a:blip r:embed="rId6" cstate="print"/>
          <a:srcRect/>
          <a:stretch>
            <a:fillRect/>
          </a:stretch>
        </p:blipFill>
        <p:spPr bwMode="auto">
          <a:xfrm>
            <a:off x="3886200" y="5486400"/>
            <a:ext cx="958850" cy="1323975"/>
          </a:xfrm>
          <a:prstGeom prst="rect">
            <a:avLst/>
          </a:prstGeom>
          <a:noFill/>
          <a:ln w="28575">
            <a:solidFill>
              <a:schemeClr val="folHlink"/>
            </a:solidFill>
            <a:miter lim="800000"/>
            <a:headEnd/>
            <a:tailEnd/>
          </a:ln>
        </p:spPr>
      </p:pic>
      <p:pic>
        <p:nvPicPr>
          <p:cNvPr id="21" name="Picture 20" descr="CATW1aa"/>
          <p:cNvPicPr>
            <a:picLocks noChangeAspect="1" noChangeArrowheads="1"/>
          </p:cNvPicPr>
          <p:nvPr/>
        </p:nvPicPr>
        <p:blipFill>
          <a:blip r:embed="rId7" cstate="print"/>
          <a:srcRect/>
          <a:stretch>
            <a:fillRect/>
          </a:stretch>
        </p:blipFill>
        <p:spPr bwMode="auto">
          <a:xfrm>
            <a:off x="3048000" y="5999163"/>
            <a:ext cx="973138" cy="630237"/>
          </a:xfrm>
          <a:prstGeom prst="rect">
            <a:avLst/>
          </a:prstGeom>
          <a:noFill/>
          <a:ln w="28575">
            <a:solidFill>
              <a:schemeClr val="folHlink"/>
            </a:solidFill>
            <a:miter lim="800000"/>
            <a:headEnd/>
            <a:tailEnd/>
          </a:ln>
        </p:spPr>
      </p:pic>
      <p:pic>
        <p:nvPicPr>
          <p:cNvPr id="22" name="Picture 3" descr="http://hss.fullerton.edu/psychology/image/HSS_LOGO.jpg"/>
          <p:cNvPicPr>
            <a:picLocks noChangeAspect="1" noChangeArrowheads="1"/>
          </p:cNvPicPr>
          <p:nvPr/>
        </p:nvPicPr>
        <p:blipFill>
          <a:blip r:embed="rId8" cstate="print"/>
          <a:srcRect/>
          <a:stretch>
            <a:fillRect/>
          </a:stretch>
        </p:blipFill>
        <p:spPr bwMode="auto">
          <a:xfrm>
            <a:off x="3817938" y="3741738"/>
            <a:ext cx="754062" cy="754062"/>
          </a:xfrm>
          <a:prstGeom prst="rect">
            <a:avLst/>
          </a:prstGeom>
          <a:noFill/>
          <a:ln w="9525">
            <a:solidFill>
              <a:schemeClr val="accent1"/>
            </a:solidFill>
            <a:miter lim="800000"/>
            <a:headEnd/>
            <a:tailEnd/>
          </a:ln>
        </p:spPr>
      </p:pic>
      <p:sp>
        <p:nvSpPr>
          <p:cNvPr id="23" name="Title 14"/>
          <p:cNvSpPr>
            <a:spLocks noGrp="1"/>
          </p:cNvSpPr>
          <p:nvPr>
            <p:ph type="title"/>
          </p:nvPr>
        </p:nvSpPr>
        <p:spPr>
          <a:xfrm>
            <a:off x="2438400" y="228600"/>
            <a:ext cx="6248400" cy="1143000"/>
          </a:xfrm>
        </p:spPr>
        <p:txBody>
          <a:bodyPr/>
          <a:lstStyle/>
          <a:p>
            <a:pPr algn="r" eaLnBrk="1" hangingPunct="1">
              <a:defRPr/>
            </a:pPr>
            <a:r>
              <a:rPr lang="en-US" dirty="0" smtClean="0">
                <a:latin typeface="Impact" pitchFamily="-112" charset="0"/>
              </a:rPr>
              <a:t>Academics</a:t>
            </a:r>
          </a:p>
        </p:txBody>
      </p:sp>
      <p:pic>
        <p:nvPicPr>
          <p:cNvPr id="24" name="Picture 15" descr="top4.jpg"/>
          <p:cNvPicPr>
            <a:picLocks noChangeAspect="1"/>
          </p:cNvPicPr>
          <p:nvPr/>
        </p:nvPicPr>
        <p:blipFill>
          <a:blip r:embed="rId9" cstate="print"/>
          <a:srcRect l="50000" r="25000"/>
          <a:stretch>
            <a:fillRect/>
          </a:stretch>
        </p:blipFill>
        <p:spPr bwMode="auto">
          <a:xfrm>
            <a:off x="381000" y="228600"/>
            <a:ext cx="1143000" cy="1149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685800" y="76200"/>
            <a:ext cx="7543800" cy="1295400"/>
          </a:xfrm>
        </p:spPr>
        <p:txBody>
          <a:bodyPr anchor="b"/>
          <a:lstStyle/>
          <a:p>
            <a:pPr algn="r" eaLnBrk="1" hangingPunct="1"/>
            <a:r>
              <a:rPr lang="en-US" dirty="0" smtClean="0"/>
              <a:t>Housing</a:t>
            </a:r>
          </a:p>
        </p:txBody>
      </p:sp>
      <p:sp>
        <p:nvSpPr>
          <p:cNvPr id="15364" name="Text Box 6"/>
          <p:cNvSpPr>
            <a:spLocks noGrp="1" noChangeArrowheads="1"/>
          </p:cNvSpPr>
          <p:nvPr>
            <p:ph idx="1"/>
          </p:nvPr>
        </p:nvSpPr>
        <p:spPr>
          <a:xfrm>
            <a:off x="457200" y="2057400"/>
            <a:ext cx="4419600" cy="3954463"/>
          </a:xfrm>
        </p:spPr>
        <p:txBody>
          <a:bodyPr/>
          <a:lstStyle/>
          <a:p>
            <a:pPr marL="115888" indent="-115888" eaLnBrk="1" hangingPunct="1">
              <a:lnSpc>
                <a:spcPct val="80000"/>
              </a:lnSpc>
            </a:pPr>
            <a:r>
              <a:rPr lang="en-US" dirty="0" smtClean="0"/>
              <a:t>  </a:t>
            </a:r>
            <a:r>
              <a:rPr lang="en-US" sz="1800" dirty="0" smtClean="0"/>
              <a:t>On-campus housing accommodates    </a:t>
            </a:r>
          </a:p>
          <a:p>
            <a:pPr marL="115888" indent="-115888" eaLnBrk="1" hangingPunct="1">
              <a:lnSpc>
                <a:spcPct val="80000"/>
              </a:lnSpc>
            </a:pPr>
            <a:r>
              <a:rPr lang="en-US" sz="1800" dirty="0" smtClean="0"/>
              <a:t>     836 students.</a:t>
            </a:r>
          </a:p>
          <a:p>
            <a:pPr marL="115888" indent="-115888" eaLnBrk="1" hangingPunct="1">
              <a:lnSpc>
                <a:spcPct val="80000"/>
              </a:lnSpc>
            </a:pPr>
            <a:endParaRPr lang="en-US" sz="1800" dirty="0" smtClean="0"/>
          </a:p>
          <a:p>
            <a:pPr marL="115888" indent="-115888" eaLnBrk="1" hangingPunct="1">
              <a:lnSpc>
                <a:spcPct val="80000"/>
              </a:lnSpc>
            </a:pPr>
            <a:r>
              <a:rPr lang="en-US" sz="1800" dirty="0" smtClean="0"/>
              <a:t>  The residence hall complex consists of </a:t>
            </a:r>
          </a:p>
          <a:p>
            <a:pPr marL="115888" indent="-115888" eaLnBrk="1" hangingPunct="1">
              <a:lnSpc>
                <a:spcPct val="80000"/>
              </a:lnSpc>
            </a:pPr>
            <a:r>
              <a:rPr lang="en-US" sz="1800" dirty="0" smtClean="0"/>
              <a:t>     apartment style suites and a </a:t>
            </a:r>
          </a:p>
          <a:p>
            <a:pPr marL="115888" indent="-115888" eaLnBrk="1" hangingPunct="1">
              <a:lnSpc>
                <a:spcPct val="80000"/>
              </a:lnSpc>
            </a:pPr>
            <a:r>
              <a:rPr lang="en-US" sz="1800" dirty="0" smtClean="0"/>
              <a:t>     community center.</a:t>
            </a:r>
          </a:p>
          <a:p>
            <a:pPr marL="115888" indent="-115888" eaLnBrk="1" hangingPunct="1">
              <a:lnSpc>
                <a:spcPct val="80000"/>
              </a:lnSpc>
            </a:pPr>
            <a:endParaRPr lang="en-US" sz="1800" dirty="0" smtClean="0"/>
          </a:p>
          <a:p>
            <a:pPr marL="115888" indent="-115888" eaLnBrk="1" hangingPunct="1">
              <a:lnSpc>
                <a:spcPct val="80000"/>
              </a:lnSpc>
            </a:pPr>
            <a:r>
              <a:rPr lang="en-US" sz="1800" dirty="0" smtClean="0"/>
              <a:t> Students do not have to be admitted    </a:t>
            </a:r>
          </a:p>
          <a:p>
            <a:pPr marL="115888" indent="-115888" eaLnBrk="1" hangingPunct="1">
              <a:lnSpc>
                <a:spcPct val="80000"/>
              </a:lnSpc>
            </a:pPr>
            <a:r>
              <a:rPr lang="en-US" sz="1800" dirty="0" smtClean="0"/>
              <a:t>     to the University to submit a Housing </a:t>
            </a:r>
          </a:p>
          <a:p>
            <a:pPr marL="115888" indent="-115888" eaLnBrk="1" hangingPunct="1">
              <a:lnSpc>
                <a:spcPct val="80000"/>
              </a:lnSpc>
            </a:pPr>
            <a:r>
              <a:rPr lang="en-US" sz="1800" dirty="0" smtClean="0"/>
              <a:t>     Application.</a:t>
            </a:r>
          </a:p>
          <a:p>
            <a:pPr marL="115888" indent="-115888" eaLnBrk="1" hangingPunct="1">
              <a:lnSpc>
                <a:spcPct val="80000"/>
              </a:lnSpc>
            </a:pPr>
            <a:endParaRPr lang="en-US" sz="1800" dirty="0" smtClean="0"/>
          </a:p>
          <a:p>
            <a:pPr marL="115888" indent="-115888" eaLnBrk="1" hangingPunct="1">
              <a:lnSpc>
                <a:spcPct val="80000"/>
              </a:lnSpc>
            </a:pPr>
            <a:r>
              <a:rPr lang="en-US" sz="1800" dirty="0" smtClean="0"/>
              <a:t>  Single occupancy:   $7675</a:t>
            </a:r>
          </a:p>
          <a:p>
            <a:pPr marL="115888" indent="-115888" eaLnBrk="1" hangingPunct="1">
              <a:lnSpc>
                <a:spcPct val="80000"/>
              </a:lnSpc>
            </a:pPr>
            <a:r>
              <a:rPr lang="en-US" sz="1800" dirty="0" smtClean="0"/>
              <a:t>  Double occupancy:  $5775</a:t>
            </a:r>
          </a:p>
        </p:txBody>
      </p:sp>
      <p:pic>
        <p:nvPicPr>
          <p:cNvPr id="15363" name="Picture 5" descr="ResidenceHalls2_72"/>
          <p:cNvPicPr>
            <a:picLocks noChangeAspect="1" noChangeArrowheads="1"/>
          </p:cNvPicPr>
          <p:nvPr/>
        </p:nvPicPr>
        <p:blipFill>
          <a:blip r:embed="rId2" cstate="print"/>
          <a:srcRect/>
          <a:stretch>
            <a:fillRect/>
          </a:stretch>
        </p:blipFill>
        <p:spPr bwMode="auto">
          <a:xfrm>
            <a:off x="5791200" y="1447800"/>
            <a:ext cx="2514600" cy="1860550"/>
          </a:xfrm>
          <a:prstGeom prst="rect">
            <a:avLst/>
          </a:prstGeom>
          <a:noFill/>
          <a:ln w="22225">
            <a:solidFill>
              <a:schemeClr val="hlink"/>
            </a:solidFill>
            <a:miter lim="800000"/>
            <a:headEnd/>
            <a:tailEnd/>
          </a:ln>
        </p:spPr>
      </p:pic>
      <p:sp>
        <p:nvSpPr>
          <p:cNvPr id="15365" name="Text Box 7"/>
          <p:cNvSpPr txBox="1">
            <a:spLocks noChangeArrowheads="1"/>
          </p:cNvSpPr>
          <p:nvPr/>
        </p:nvSpPr>
        <p:spPr bwMode="auto">
          <a:xfrm>
            <a:off x="0" y="6248400"/>
            <a:ext cx="9144000" cy="366713"/>
          </a:xfrm>
          <a:prstGeom prst="rect">
            <a:avLst/>
          </a:prstGeom>
          <a:noFill/>
          <a:ln w="9525" algn="ctr">
            <a:noFill/>
            <a:miter lim="800000"/>
            <a:headEnd/>
            <a:tailEnd/>
          </a:ln>
        </p:spPr>
        <p:txBody>
          <a:bodyPr>
            <a:spAutoFit/>
          </a:bodyPr>
          <a:lstStyle/>
          <a:p>
            <a:pPr algn="ctr">
              <a:spcBef>
                <a:spcPct val="50000"/>
              </a:spcBef>
            </a:pPr>
            <a:r>
              <a:rPr lang="en-US" b="1" dirty="0">
                <a:solidFill>
                  <a:srgbClr val="336699"/>
                </a:solidFill>
              </a:rPr>
              <a:t>Apply as early as </a:t>
            </a:r>
            <a:r>
              <a:rPr lang="en-US" b="1" dirty="0" smtClean="0">
                <a:solidFill>
                  <a:srgbClr val="336699"/>
                </a:solidFill>
              </a:rPr>
              <a:t>October </a:t>
            </a:r>
            <a:r>
              <a:rPr lang="en-US" b="1" dirty="0">
                <a:solidFill>
                  <a:srgbClr val="336699"/>
                </a:solidFill>
              </a:rPr>
              <a:t>1</a:t>
            </a:r>
            <a:r>
              <a:rPr lang="en-US" b="1" baseline="30000" dirty="0">
                <a:solidFill>
                  <a:srgbClr val="336699"/>
                </a:solidFill>
              </a:rPr>
              <a:t>st</a:t>
            </a:r>
            <a:r>
              <a:rPr lang="en-US" b="1" dirty="0">
                <a:solidFill>
                  <a:srgbClr val="336699"/>
                </a:solidFill>
              </a:rPr>
              <a:t> at www.fullerton.edu/housing</a:t>
            </a:r>
          </a:p>
        </p:txBody>
      </p:sp>
      <p:sp>
        <p:nvSpPr>
          <p:cNvPr id="15366" name="Text Box 8"/>
          <p:cNvSpPr txBox="1">
            <a:spLocks noChangeArrowheads="1"/>
          </p:cNvSpPr>
          <p:nvPr/>
        </p:nvSpPr>
        <p:spPr bwMode="auto">
          <a:xfrm>
            <a:off x="5105400" y="4876800"/>
            <a:ext cx="3810000" cy="1603375"/>
          </a:xfrm>
          <a:prstGeom prst="rect">
            <a:avLst/>
          </a:prstGeom>
          <a:noFill/>
          <a:ln w="9525" algn="ctr">
            <a:noFill/>
            <a:miter lim="800000"/>
            <a:headEnd/>
            <a:tailEnd/>
          </a:ln>
        </p:spPr>
        <p:txBody>
          <a:bodyPr>
            <a:spAutoFit/>
          </a:bodyPr>
          <a:lstStyle/>
          <a:p>
            <a:pPr>
              <a:spcBef>
                <a:spcPct val="50000"/>
              </a:spcBef>
            </a:pPr>
            <a:r>
              <a:rPr lang="en-US" dirty="0">
                <a:solidFill>
                  <a:srgbClr val="336699"/>
                </a:solidFill>
                <a:latin typeface="Impact" pitchFamily="34" charset="0"/>
              </a:rPr>
              <a:t>Contact Info:</a:t>
            </a:r>
          </a:p>
          <a:p>
            <a:pPr>
              <a:spcBef>
                <a:spcPct val="50000"/>
              </a:spcBef>
            </a:pPr>
            <a:r>
              <a:rPr lang="en-US" dirty="0">
                <a:latin typeface="+mn-lt"/>
              </a:rPr>
              <a:t>Phone: (714) 278-2168</a:t>
            </a:r>
            <a:br>
              <a:rPr lang="en-US" dirty="0">
                <a:latin typeface="+mn-lt"/>
              </a:rPr>
            </a:br>
            <a:r>
              <a:rPr lang="en-US" dirty="0">
                <a:latin typeface="+mn-lt"/>
              </a:rPr>
              <a:t>Email: housing@fullerton.edu </a:t>
            </a:r>
            <a:br>
              <a:rPr lang="en-US" dirty="0">
                <a:latin typeface="+mn-lt"/>
              </a:rPr>
            </a:br>
            <a:r>
              <a:rPr lang="en-US" dirty="0">
                <a:latin typeface="+mn-lt"/>
              </a:rPr>
              <a:t>Hours: Monday-Friday 8am to 5p</a:t>
            </a:r>
            <a:r>
              <a:rPr lang="en-US" dirty="0"/>
              <a:t>m</a:t>
            </a:r>
            <a:r>
              <a:rPr lang="en-US" dirty="0">
                <a:solidFill>
                  <a:schemeClr val="bg1"/>
                </a:solidFill>
              </a:rPr>
              <a:t> </a:t>
            </a:r>
            <a:br>
              <a:rPr lang="en-US" dirty="0">
                <a:solidFill>
                  <a:schemeClr val="bg1"/>
                </a:solidFill>
              </a:rPr>
            </a:br>
            <a:endParaRPr lang="en-US" dirty="0">
              <a:solidFill>
                <a:schemeClr val="bg1"/>
              </a:solidFill>
            </a:endParaRPr>
          </a:p>
        </p:txBody>
      </p:sp>
      <p:pic>
        <p:nvPicPr>
          <p:cNvPr id="15367" name="Picture 9" descr="On Campus Housing Image"/>
          <p:cNvPicPr>
            <a:picLocks noChangeAspect="1" noChangeArrowheads="1"/>
          </p:cNvPicPr>
          <p:nvPr/>
        </p:nvPicPr>
        <p:blipFill>
          <a:blip r:embed="rId3" cstate="print"/>
          <a:srcRect/>
          <a:stretch>
            <a:fillRect/>
          </a:stretch>
        </p:blipFill>
        <p:spPr bwMode="auto">
          <a:xfrm>
            <a:off x="457200" y="457200"/>
            <a:ext cx="4572000" cy="1597025"/>
          </a:xfrm>
          <a:prstGeom prst="rect">
            <a:avLst/>
          </a:prstGeom>
          <a:noFill/>
          <a:ln w="15875">
            <a:solidFill>
              <a:srgbClr val="336699"/>
            </a:solidFill>
            <a:miter lim="800000"/>
            <a:headEnd/>
            <a:tailEnd/>
          </a:ln>
        </p:spPr>
      </p:pic>
      <p:sp>
        <p:nvSpPr>
          <p:cNvPr id="8" name="TextBox 7"/>
          <p:cNvSpPr txBox="1"/>
          <p:nvPr/>
        </p:nvSpPr>
        <p:spPr>
          <a:xfrm>
            <a:off x="5105400" y="3352800"/>
            <a:ext cx="3886200" cy="1446550"/>
          </a:xfrm>
          <a:prstGeom prst="rect">
            <a:avLst/>
          </a:prstGeom>
          <a:noFill/>
        </p:spPr>
        <p:txBody>
          <a:bodyPr wrap="square" rtlCol="0">
            <a:spAutoFit/>
          </a:bodyPr>
          <a:lstStyle/>
          <a:p>
            <a:pPr>
              <a:buClr>
                <a:schemeClr val="bg2">
                  <a:lumMod val="75000"/>
                </a:schemeClr>
              </a:buClr>
              <a:buSzPct val="150000"/>
              <a:buFont typeface="Arial" pitchFamily="34" charset="0"/>
              <a:buChar char="•"/>
            </a:pPr>
            <a:r>
              <a:rPr lang="en-US" dirty="0" smtClean="0">
                <a:latin typeface="+mn-lt"/>
              </a:rPr>
              <a:t>A new housing complex is   </a:t>
            </a:r>
          </a:p>
          <a:p>
            <a:pPr>
              <a:buClr>
                <a:schemeClr val="bg2">
                  <a:lumMod val="75000"/>
                </a:schemeClr>
              </a:buClr>
              <a:buSzPct val="150000"/>
            </a:pPr>
            <a:r>
              <a:rPr lang="en-US" dirty="0" smtClean="0">
                <a:latin typeface="+mn-lt"/>
              </a:rPr>
              <a:t>  planned to open in Fall 2011 and </a:t>
            </a:r>
          </a:p>
          <a:p>
            <a:pPr>
              <a:buClr>
                <a:schemeClr val="bg2">
                  <a:lumMod val="75000"/>
                </a:schemeClr>
              </a:buClr>
              <a:buSzPct val="150000"/>
            </a:pPr>
            <a:r>
              <a:rPr lang="en-US" dirty="0" smtClean="0">
                <a:latin typeface="+mn-lt"/>
              </a:rPr>
              <a:t>  will accommodate 1,000 </a:t>
            </a:r>
          </a:p>
          <a:p>
            <a:pPr>
              <a:buClr>
                <a:schemeClr val="bg2">
                  <a:lumMod val="75000"/>
                </a:schemeClr>
              </a:buClr>
              <a:buSzPct val="150000"/>
            </a:pPr>
            <a:r>
              <a:rPr lang="en-US" dirty="0" smtClean="0">
                <a:latin typeface="+mn-lt"/>
              </a:rPr>
              <a:t>  additional students</a:t>
            </a:r>
          </a:p>
          <a:p>
            <a:pPr lvl="1">
              <a:buClr>
                <a:schemeClr val="bg2">
                  <a:lumMod val="75000"/>
                </a:schemeClr>
              </a:buClr>
              <a:buSzPct val="150000"/>
              <a:buFont typeface="Arial" pitchFamily="34" charset="0"/>
              <a:buChar char="•"/>
            </a:pPr>
            <a:r>
              <a:rPr lang="en-US" sz="1400" dirty="0" smtClean="0">
                <a:latin typeface="+mn-lt"/>
              </a:rPr>
              <a:t>Traditional style dorms &amp; cafeteria</a:t>
            </a:r>
            <a:endParaRPr lang="en-US" sz="1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09600" y="0"/>
            <a:ext cx="8229600" cy="1371600"/>
          </a:xfrm>
        </p:spPr>
        <p:txBody>
          <a:bodyPr>
            <a:normAutofit/>
          </a:bodyPr>
          <a:lstStyle/>
          <a:p>
            <a:pPr algn="r">
              <a:defRPr/>
            </a:pPr>
            <a:r>
              <a:rPr lang="en-US" dirty="0" smtClean="0">
                <a:latin typeface="Impact" pitchFamily="-112" charset="0"/>
              </a:rPr>
              <a:t>Available Programs</a:t>
            </a:r>
          </a:p>
        </p:txBody>
      </p:sp>
      <p:sp>
        <p:nvSpPr>
          <p:cNvPr id="16388" name="Rectangle 5"/>
          <p:cNvSpPr>
            <a:spLocks noGrp="1" noChangeArrowheads="1"/>
          </p:cNvSpPr>
          <p:nvPr>
            <p:ph idx="1"/>
          </p:nvPr>
        </p:nvSpPr>
        <p:spPr>
          <a:xfrm>
            <a:off x="0" y="4038600"/>
            <a:ext cx="2971800" cy="1371600"/>
          </a:xfrm>
        </p:spPr>
        <p:txBody>
          <a:bodyPr/>
          <a:lstStyle/>
          <a:p>
            <a:pPr eaLnBrk="1" hangingPunct="1">
              <a:lnSpc>
                <a:spcPct val="80000"/>
              </a:lnSpc>
              <a:buFont typeface="Wingdings" pitchFamily="2" charset="2"/>
              <a:buNone/>
            </a:pPr>
            <a:r>
              <a:rPr lang="en-US" sz="1400" b="1" u="sng" dirty="0" smtClean="0">
                <a:latin typeface="Arial" pitchFamily="34" charset="0"/>
                <a:cs typeface="Arial" pitchFamily="34" charset="0"/>
              </a:rPr>
              <a:t>Benefits</a:t>
            </a:r>
          </a:p>
          <a:p>
            <a:pPr eaLnBrk="1" hangingPunct="1">
              <a:lnSpc>
                <a:spcPct val="80000"/>
              </a:lnSpc>
            </a:pPr>
            <a:r>
              <a:rPr lang="en-US" sz="1400" dirty="0" smtClean="0"/>
              <a:t>Pre-admission counseling</a:t>
            </a:r>
          </a:p>
          <a:p>
            <a:pPr eaLnBrk="1" hangingPunct="1">
              <a:lnSpc>
                <a:spcPct val="80000"/>
              </a:lnSpc>
            </a:pPr>
            <a:r>
              <a:rPr lang="en-US" sz="1400" dirty="0" smtClean="0"/>
              <a:t>Admission assistance, referrals for tutoring</a:t>
            </a:r>
          </a:p>
          <a:p>
            <a:pPr eaLnBrk="1" hangingPunct="1">
              <a:lnSpc>
                <a:spcPct val="80000"/>
              </a:lnSpc>
            </a:pPr>
            <a:r>
              <a:rPr lang="en-US" sz="1400" dirty="0" smtClean="0"/>
              <a:t>Career Guidance</a:t>
            </a:r>
          </a:p>
          <a:p>
            <a:pPr eaLnBrk="1" hangingPunct="1">
              <a:lnSpc>
                <a:spcPct val="80000"/>
              </a:lnSpc>
            </a:pPr>
            <a:r>
              <a:rPr lang="en-US" sz="1400" dirty="0" smtClean="0"/>
              <a:t>Financial Advisement</a:t>
            </a:r>
          </a:p>
        </p:txBody>
      </p:sp>
      <p:sp>
        <p:nvSpPr>
          <p:cNvPr id="16387" name="WordArt 4"/>
          <p:cNvSpPr>
            <a:spLocks noChangeArrowheads="1" noChangeShapeType="1" noTextEdit="1"/>
          </p:cNvSpPr>
          <p:nvPr/>
        </p:nvSpPr>
        <p:spPr bwMode="auto">
          <a:xfrm>
            <a:off x="152400" y="3657600"/>
            <a:ext cx="2971800" cy="381000"/>
          </a:xfrm>
          <a:prstGeom prst="rect">
            <a:avLst/>
          </a:prstGeom>
        </p:spPr>
        <p:txBody>
          <a:bodyPr wrap="none" fromWordArt="1">
            <a:prstTxWarp prst="textPlain">
              <a:avLst>
                <a:gd name="adj" fmla="val 50000"/>
              </a:avLst>
            </a:prstTxWarp>
          </a:bodyPr>
          <a:lstStyle/>
          <a:p>
            <a:pPr algn="ctr"/>
            <a:r>
              <a:rPr lang="en-US" kern="10" dirty="0" smtClean="0">
                <a:ln w="9525">
                  <a:solidFill>
                    <a:schemeClr val="bg2"/>
                  </a:solidFill>
                  <a:round/>
                  <a:headEnd/>
                  <a:tailEnd/>
                </a:ln>
                <a:solidFill>
                  <a:schemeClr val="accent1"/>
                </a:solidFill>
                <a:latin typeface="Arial Black"/>
              </a:rPr>
              <a:t>Education </a:t>
            </a:r>
            <a:r>
              <a:rPr lang="en-US" kern="10" dirty="0">
                <a:ln w="9525">
                  <a:solidFill>
                    <a:schemeClr val="bg2"/>
                  </a:solidFill>
                  <a:round/>
                  <a:headEnd/>
                  <a:tailEnd/>
                </a:ln>
                <a:solidFill>
                  <a:schemeClr val="accent1"/>
                </a:solidFill>
                <a:latin typeface="Arial Black"/>
              </a:rPr>
              <a:t>Opportunity Program</a:t>
            </a:r>
          </a:p>
        </p:txBody>
      </p:sp>
      <p:sp>
        <p:nvSpPr>
          <p:cNvPr id="16389" name="Rectangle 6"/>
          <p:cNvSpPr>
            <a:spLocks noChangeArrowheads="1"/>
          </p:cNvSpPr>
          <p:nvPr/>
        </p:nvSpPr>
        <p:spPr bwMode="auto">
          <a:xfrm>
            <a:off x="0" y="5257800"/>
            <a:ext cx="2895600" cy="1219200"/>
          </a:xfrm>
          <a:prstGeom prst="rect">
            <a:avLst/>
          </a:prstGeom>
          <a:noFill/>
          <a:ln w="9525">
            <a:noFill/>
            <a:miter lim="800000"/>
            <a:headEnd/>
            <a:tailEnd/>
          </a:ln>
        </p:spPr>
        <p:txBody>
          <a:bodyPr/>
          <a:lstStyle/>
          <a:p>
            <a:pPr marL="342900" indent="-342900">
              <a:spcBef>
                <a:spcPct val="20000"/>
              </a:spcBef>
              <a:buClr>
                <a:schemeClr val="bg2"/>
              </a:buClr>
              <a:buSzPct val="75000"/>
              <a:buFont typeface="Wingdings" pitchFamily="2" charset="2"/>
              <a:buNone/>
            </a:pPr>
            <a:r>
              <a:rPr lang="en-US" sz="1400" b="1" u="sng" dirty="0"/>
              <a:t>Eligibility</a:t>
            </a:r>
          </a:p>
          <a:p>
            <a:pPr marL="274320" indent="-274320">
              <a:lnSpc>
                <a:spcPct val="80000"/>
              </a:lnSpc>
              <a:spcBef>
                <a:spcPct val="20000"/>
              </a:spcBef>
              <a:buClr>
                <a:schemeClr val="accent3"/>
              </a:buClr>
              <a:buSzPct val="95000"/>
              <a:buFont typeface="Wingdings 2"/>
              <a:buChar char=""/>
            </a:pPr>
            <a:r>
              <a:rPr lang="en-US" sz="1400" dirty="0">
                <a:latin typeface="+mn-lt"/>
              </a:rPr>
              <a:t>California Resident</a:t>
            </a:r>
          </a:p>
          <a:p>
            <a:pPr marL="274320" indent="-274320">
              <a:lnSpc>
                <a:spcPct val="80000"/>
              </a:lnSpc>
              <a:spcBef>
                <a:spcPct val="20000"/>
              </a:spcBef>
              <a:buClr>
                <a:schemeClr val="accent3"/>
              </a:buClr>
              <a:buSzPct val="95000"/>
              <a:buFont typeface="Wingdings 2"/>
              <a:buChar char=""/>
            </a:pPr>
            <a:r>
              <a:rPr lang="en-US" sz="1400" dirty="0">
                <a:latin typeface="+mn-lt"/>
              </a:rPr>
              <a:t>Meet income criteria</a:t>
            </a:r>
          </a:p>
          <a:p>
            <a:pPr marL="274320" indent="-274320">
              <a:lnSpc>
                <a:spcPct val="80000"/>
              </a:lnSpc>
              <a:spcBef>
                <a:spcPct val="20000"/>
              </a:spcBef>
              <a:buClr>
                <a:schemeClr val="accent3"/>
              </a:buClr>
              <a:buSzPct val="95000"/>
              <a:buFont typeface="Wingdings 2"/>
              <a:buChar char=""/>
            </a:pPr>
            <a:r>
              <a:rPr lang="en-US" sz="1400" dirty="0">
                <a:latin typeface="+mn-lt"/>
              </a:rPr>
              <a:t>Complete application by deadline</a:t>
            </a:r>
          </a:p>
        </p:txBody>
      </p:sp>
      <p:sp>
        <p:nvSpPr>
          <p:cNvPr id="16390" name="WordArt 7"/>
          <p:cNvSpPr>
            <a:spLocks noChangeArrowheads="1" noChangeShapeType="1" noTextEdit="1"/>
          </p:cNvSpPr>
          <p:nvPr/>
        </p:nvSpPr>
        <p:spPr bwMode="auto">
          <a:xfrm>
            <a:off x="6248400" y="1447800"/>
            <a:ext cx="2028825" cy="393700"/>
          </a:xfrm>
          <a:prstGeom prst="rect">
            <a:avLst/>
          </a:prstGeom>
        </p:spPr>
        <p:txBody>
          <a:bodyPr wrap="none" fromWordArt="1">
            <a:prstTxWarp prst="textPlain">
              <a:avLst>
                <a:gd name="adj" fmla="val 50000"/>
              </a:avLst>
            </a:prstTxWarp>
          </a:bodyPr>
          <a:lstStyle/>
          <a:p>
            <a:pPr algn="ctr"/>
            <a:r>
              <a:rPr lang="en-US" kern="10" dirty="0">
                <a:ln w="9525">
                  <a:solidFill>
                    <a:schemeClr val="bg2"/>
                  </a:solidFill>
                  <a:round/>
                  <a:headEnd/>
                  <a:tailEnd/>
                </a:ln>
                <a:solidFill>
                  <a:schemeClr val="accent1"/>
                </a:solidFill>
                <a:latin typeface="Arial Black"/>
              </a:rPr>
              <a:t>Honors Program</a:t>
            </a:r>
          </a:p>
        </p:txBody>
      </p:sp>
      <p:sp>
        <p:nvSpPr>
          <p:cNvPr id="16391" name="Rectangle 8"/>
          <p:cNvSpPr>
            <a:spLocks noChangeArrowheads="1"/>
          </p:cNvSpPr>
          <p:nvPr/>
        </p:nvSpPr>
        <p:spPr bwMode="auto">
          <a:xfrm>
            <a:off x="5334000" y="1752600"/>
            <a:ext cx="3810000" cy="2057400"/>
          </a:xfrm>
          <a:prstGeom prst="rect">
            <a:avLst/>
          </a:prstGeom>
          <a:noFill/>
          <a:ln w="9525">
            <a:noFill/>
            <a:miter lim="800000"/>
            <a:headEnd/>
            <a:tailEnd/>
          </a:ln>
        </p:spPr>
        <p:txBody>
          <a:bodyPr/>
          <a:lstStyle/>
          <a:p>
            <a:pPr marL="342900" indent="-342900">
              <a:spcBef>
                <a:spcPct val="20000"/>
              </a:spcBef>
              <a:buClr>
                <a:schemeClr val="bg2"/>
              </a:buClr>
              <a:buSzPct val="75000"/>
              <a:buFont typeface="Wingdings" pitchFamily="2" charset="2"/>
              <a:buNone/>
            </a:pPr>
            <a:r>
              <a:rPr lang="en-US" sz="1400" b="1" u="sng" dirty="0"/>
              <a:t>Benefits</a:t>
            </a:r>
          </a:p>
          <a:p>
            <a:pPr marL="274320" indent="-274320">
              <a:lnSpc>
                <a:spcPct val="80000"/>
              </a:lnSpc>
              <a:spcBef>
                <a:spcPct val="20000"/>
              </a:spcBef>
              <a:buClr>
                <a:schemeClr val="accent3"/>
              </a:buClr>
              <a:buSzPct val="95000"/>
              <a:buFont typeface="Wingdings 2"/>
              <a:buChar char=""/>
              <a:defRPr/>
            </a:pPr>
            <a:r>
              <a:rPr lang="en-US" sz="1400" dirty="0">
                <a:latin typeface="+mn-lt"/>
              </a:rPr>
              <a:t>Priority Registration</a:t>
            </a:r>
          </a:p>
          <a:p>
            <a:pPr marL="274320" indent="-274320">
              <a:lnSpc>
                <a:spcPct val="80000"/>
              </a:lnSpc>
              <a:spcBef>
                <a:spcPct val="20000"/>
              </a:spcBef>
              <a:buClr>
                <a:schemeClr val="accent3"/>
              </a:buClr>
              <a:buSzPct val="95000"/>
              <a:buFont typeface="Wingdings 2"/>
              <a:buChar char=""/>
              <a:defRPr/>
            </a:pPr>
            <a:r>
              <a:rPr lang="en-US" sz="1400" dirty="0">
                <a:latin typeface="+mn-lt"/>
              </a:rPr>
              <a:t>Honors classes with smaller class sizes</a:t>
            </a:r>
          </a:p>
          <a:p>
            <a:pPr marL="274320" indent="-274320">
              <a:lnSpc>
                <a:spcPct val="80000"/>
              </a:lnSpc>
              <a:spcBef>
                <a:spcPct val="20000"/>
              </a:spcBef>
              <a:buClr>
                <a:schemeClr val="accent3"/>
              </a:buClr>
              <a:buSzPct val="95000"/>
              <a:buFont typeface="Wingdings 2"/>
              <a:buChar char=""/>
              <a:defRPr/>
            </a:pPr>
            <a:r>
              <a:rPr lang="en-US" sz="1400" dirty="0">
                <a:latin typeface="+mn-lt"/>
              </a:rPr>
              <a:t>Support in navigating the college system</a:t>
            </a:r>
          </a:p>
          <a:p>
            <a:pPr marL="274320" indent="-274320">
              <a:lnSpc>
                <a:spcPct val="80000"/>
              </a:lnSpc>
              <a:spcBef>
                <a:spcPct val="20000"/>
              </a:spcBef>
              <a:buClr>
                <a:schemeClr val="accent3"/>
              </a:buClr>
              <a:buSzPct val="95000"/>
              <a:buFont typeface="Wingdings 2"/>
              <a:buChar char=""/>
              <a:defRPr/>
            </a:pPr>
            <a:r>
              <a:rPr lang="en-US" sz="1400" dirty="0">
                <a:latin typeface="+mn-lt"/>
              </a:rPr>
              <a:t>Peer mentors</a:t>
            </a:r>
          </a:p>
          <a:p>
            <a:pPr marL="274320" indent="-274320">
              <a:lnSpc>
                <a:spcPct val="80000"/>
              </a:lnSpc>
              <a:spcBef>
                <a:spcPct val="20000"/>
              </a:spcBef>
              <a:buClr>
                <a:schemeClr val="accent3"/>
              </a:buClr>
              <a:buSzPct val="95000"/>
              <a:buFont typeface="Wingdings 2"/>
              <a:buChar char=""/>
              <a:defRPr/>
            </a:pPr>
            <a:r>
              <a:rPr lang="en-US" sz="1400" dirty="0">
                <a:latin typeface="+mn-lt"/>
              </a:rPr>
              <a:t>Social activities</a:t>
            </a:r>
          </a:p>
          <a:p>
            <a:pPr marL="274320" indent="-274320">
              <a:lnSpc>
                <a:spcPct val="80000"/>
              </a:lnSpc>
              <a:spcBef>
                <a:spcPct val="20000"/>
              </a:spcBef>
              <a:buClr>
                <a:schemeClr val="accent3"/>
              </a:buClr>
              <a:buSzPct val="95000"/>
              <a:buFont typeface="Wingdings 2"/>
              <a:buChar char=""/>
              <a:defRPr/>
            </a:pPr>
            <a:r>
              <a:rPr lang="en-US" sz="1400" dirty="0">
                <a:latin typeface="+mn-lt"/>
              </a:rPr>
              <a:t>Community Involvement</a:t>
            </a:r>
          </a:p>
          <a:p>
            <a:pPr marL="274320" indent="-274320">
              <a:lnSpc>
                <a:spcPct val="80000"/>
              </a:lnSpc>
              <a:spcBef>
                <a:spcPct val="20000"/>
              </a:spcBef>
              <a:buClr>
                <a:schemeClr val="accent3"/>
              </a:buClr>
              <a:buSzPct val="95000"/>
              <a:buFont typeface="Wingdings 2"/>
              <a:buChar char=""/>
              <a:defRPr/>
            </a:pPr>
            <a:r>
              <a:rPr lang="en-US" sz="1400" dirty="0">
                <a:latin typeface="+mn-lt"/>
              </a:rPr>
              <a:t>Help with applying to scholarships</a:t>
            </a:r>
          </a:p>
        </p:txBody>
      </p:sp>
      <p:sp>
        <p:nvSpPr>
          <p:cNvPr id="16392" name="Rectangle 9"/>
          <p:cNvSpPr>
            <a:spLocks noChangeArrowheads="1"/>
          </p:cNvSpPr>
          <p:nvPr/>
        </p:nvSpPr>
        <p:spPr bwMode="auto">
          <a:xfrm>
            <a:off x="5334000" y="3581400"/>
            <a:ext cx="4114800" cy="1371600"/>
          </a:xfrm>
          <a:prstGeom prst="rect">
            <a:avLst/>
          </a:prstGeom>
          <a:noFill/>
          <a:ln w="9525">
            <a:noFill/>
            <a:miter lim="800000"/>
            <a:headEnd/>
            <a:tailEnd/>
          </a:ln>
        </p:spPr>
        <p:txBody>
          <a:bodyPr/>
          <a:lstStyle/>
          <a:p>
            <a:pPr marL="342900" indent="-342900">
              <a:spcBef>
                <a:spcPct val="20000"/>
              </a:spcBef>
              <a:buClr>
                <a:schemeClr val="bg2"/>
              </a:buClr>
              <a:buSzPct val="75000"/>
              <a:buFont typeface="Wingdings" pitchFamily="2" charset="2"/>
              <a:buNone/>
            </a:pPr>
            <a:r>
              <a:rPr lang="en-US" sz="1400" b="1" u="sng" dirty="0"/>
              <a:t>Eligibility</a:t>
            </a:r>
          </a:p>
          <a:p>
            <a:pPr marL="274320" indent="-274320">
              <a:lnSpc>
                <a:spcPct val="80000"/>
              </a:lnSpc>
              <a:spcBef>
                <a:spcPct val="20000"/>
              </a:spcBef>
              <a:buClr>
                <a:schemeClr val="accent3"/>
              </a:buClr>
              <a:buSzPct val="95000"/>
              <a:buFont typeface="Wingdings 2"/>
              <a:buChar char=""/>
              <a:defRPr/>
            </a:pPr>
            <a:r>
              <a:rPr lang="en-US" sz="1400" dirty="0">
                <a:latin typeface="+mn-lt"/>
              </a:rPr>
              <a:t>At least a 3.5 GPA</a:t>
            </a:r>
          </a:p>
          <a:p>
            <a:pPr marL="274320" indent="-274320">
              <a:lnSpc>
                <a:spcPct val="80000"/>
              </a:lnSpc>
              <a:spcBef>
                <a:spcPct val="20000"/>
              </a:spcBef>
              <a:buClr>
                <a:schemeClr val="accent3"/>
              </a:buClr>
              <a:buSzPct val="95000"/>
              <a:buFont typeface="Wingdings 2"/>
              <a:buChar char=""/>
              <a:defRPr/>
            </a:pPr>
            <a:r>
              <a:rPr lang="en-US" sz="1400" dirty="0">
                <a:latin typeface="+mn-lt"/>
              </a:rPr>
              <a:t>Leadership, service, or creativity</a:t>
            </a:r>
          </a:p>
          <a:p>
            <a:pPr marL="274320" indent="-274320">
              <a:lnSpc>
                <a:spcPct val="80000"/>
              </a:lnSpc>
              <a:spcBef>
                <a:spcPct val="20000"/>
              </a:spcBef>
              <a:buClr>
                <a:schemeClr val="accent3"/>
              </a:buClr>
              <a:buSzPct val="95000"/>
              <a:buFont typeface="Wingdings 2"/>
              <a:buChar char=""/>
              <a:defRPr/>
            </a:pPr>
            <a:r>
              <a:rPr lang="en-US" sz="1400" dirty="0">
                <a:latin typeface="+mn-lt"/>
              </a:rPr>
              <a:t>Admitted First-time Freshman</a:t>
            </a:r>
          </a:p>
          <a:p>
            <a:pPr marL="274320" indent="-274320">
              <a:lnSpc>
                <a:spcPct val="80000"/>
              </a:lnSpc>
              <a:spcBef>
                <a:spcPct val="20000"/>
              </a:spcBef>
              <a:buClr>
                <a:schemeClr val="accent3"/>
              </a:buClr>
              <a:buSzPct val="95000"/>
              <a:buFont typeface="Wingdings 2"/>
              <a:buChar char=""/>
              <a:defRPr/>
            </a:pPr>
            <a:r>
              <a:rPr lang="en-US" sz="1400" dirty="0">
                <a:latin typeface="+mn-lt"/>
              </a:rPr>
              <a:t>Two Letters of Recommendation</a:t>
            </a:r>
          </a:p>
          <a:p>
            <a:pPr marL="342900" indent="-342900">
              <a:spcBef>
                <a:spcPct val="20000"/>
              </a:spcBef>
              <a:buClr>
                <a:schemeClr val="bg2"/>
              </a:buClr>
              <a:buSzPct val="75000"/>
              <a:buFont typeface="Wingdings" pitchFamily="2" charset="2"/>
              <a:buNone/>
            </a:pPr>
            <a:endParaRPr lang="en-US" sz="1400" dirty="0"/>
          </a:p>
        </p:txBody>
      </p:sp>
      <p:sp>
        <p:nvSpPr>
          <p:cNvPr id="16393" name="WordArt 11"/>
          <p:cNvSpPr>
            <a:spLocks noChangeArrowheads="1" noChangeShapeType="1" noTextEdit="1"/>
          </p:cNvSpPr>
          <p:nvPr/>
        </p:nvSpPr>
        <p:spPr bwMode="auto">
          <a:xfrm>
            <a:off x="457200" y="1371600"/>
            <a:ext cx="2066925" cy="390525"/>
          </a:xfrm>
          <a:prstGeom prst="rect">
            <a:avLst/>
          </a:prstGeom>
        </p:spPr>
        <p:txBody>
          <a:bodyPr wrap="none" fromWordArt="1">
            <a:prstTxWarp prst="textPlain">
              <a:avLst>
                <a:gd name="adj" fmla="val 50000"/>
              </a:avLst>
            </a:prstTxWarp>
          </a:bodyPr>
          <a:lstStyle/>
          <a:p>
            <a:pPr algn="ctr"/>
            <a:r>
              <a:rPr lang="en-US" kern="10" dirty="0">
                <a:ln w="9525">
                  <a:solidFill>
                    <a:schemeClr val="bg2"/>
                  </a:solidFill>
                  <a:round/>
                  <a:headEnd/>
                  <a:tailEnd/>
                </a:ln>
                <a:solidFill>
                  <a:schemeClr val="accent1"/>
                </a:solidFill>
                <a:latin typeface="Arial Black"/>
              </a:rPr>
              <a:t>Freshman Programs</a:t>
            </a:r>
          </a:p>
        </p:txBody>
      </p:sp>
      <p:sp>
        <p:nvSpPr>
          <p:cNvPr id="90125" name="Rectangle 13"/>
          <p:cNvSpPr>
            <a:spLocks noChangeArrowheads="1"/>
          </p:cNvSpPr>
          <p:nvPr/>
        </p:nvSpPr>
        <p:spPr bwMode="auto">
          <a:xfrm>
            <a:off x="0" y="1828800"/>
            <a:ext cx="3276600" cy="1905000"/>
          </a:xfrm>
          <a:prstGeom prst="rect">
            <a:avLst/>
          </a:prstGeom>
          <a:noFill/>
          <a:ln w="9525">
            <a:noFill/>
            <a:miter lim="800000"/>
            <a:headEnd/>
            <a:tailEnd/>
          </a:ln>
          <a:effectLst/>
        </p:spPr>
        <p:txBody>
          <a:bodyPr/>
          <a:lstStyle/>
          <a:p>
            <a:pPr marL="342900" indent="-342900">
              <a:lnSpc>
                <a:spcPct val="80000"/>
              </a:lnSpc>
              <a:spcBef>
                <a:spcPct val="20000"/>
              </a:spcBef>
              <a:buClr>
                <a:schemeClr val="bg2"/>
              </a:buClr>
              <a:buSzPct val="75000"/>
              <a:buFont typeface="Wingdings" pitchFamily="2" charset="2"/>
              <a:buNone/>
              <a:defRPr/>
            </a:pPr>
            <a:r>
              <a:rPr lang="en-US" sz="1400" dirty="0">
                <a:latin typeface="Arial" charset="0"/>
              </a:rPr>
              <a:t>Smaller </a:t>
            </a:r>
            <a:r>
              <a:rPr lang="en-US" sz="1400" b="1" dirty="0">
                <a:solidFill>
                  <a:srgbClr val="FF6600"/>
                </a:solidFill>
                <a:effectLst>
                  <a:outerShdw blurRad="38100" dist="38100" dir="2700000" algn="tl">
                    <a:srgbClr val="C0C0C0"/>
                  </a:outerShdw>
                </a:effectLst>
                <a:latin typeface="Arial" charset="0"/>
              </a:rPr>
              <a:t>Learning Communities</a:t>
            </a:r>
          </a:p>
          <a:p>
            <a:pPr marL="342900" indent="-342900">
              <a:lnSpc>
                <a:spcPct val="80000"/>
              </a:lnSpc>
              <a:spcBef>
                <a:spcPct val="20000"/>
              </a:spcBef>
              <a:buClr>
                <a:schemeClr val="bg2"/>
              </a:buClr>
              <a:buSzPct val="75000"/>
              <a:buFont typeface="Wingdings" pitchFamily="2" charset="2"/>
              <a:buNone/>
              <a:defRPr/>
            </a:pPr>
            <a:r>
              <a:rPr lang="en-US" sz="1400" dirty="0">
                <a:latin typeface="Arial" charset="0"/>
              </a:rPr>
              <a:t>to help you transition to college life…</a:t>
            </a:r>
          </a:p>
          <a:p>
            <a:pPr marL="274320" indent="-274320">
              <a:lnSpc>
                <a:spcPct val="80000"/>
              </a:lnSpc>
              <a:spcBef>
                <a:spcPct val="20000"/>
              </a:spcBef>
              <a:buClr>
                <a:schemeClr val="accent3"/>
              </a:buClr>
              <a:buSzPct val="95000"/>
              <a:buFont typeface="Wingdings 2"/>
              <a:buChar char=""/>
              <a:defRPr/>
            </a:pPr>
            <a:r>
              <a:rPr lang="en-US" sz="1400" dirty="0">
                <a:latin typeface="+mn-lt"/>
              </a:rPr>
              <a:t>Fullerton First Year</a:t>
            </a:r>
          </a:p>
          <a:p>
            <a:pPr marL="274320" indent="-274320">
              <a:lnSpc>
                <a:spcPct val="80000"/>
              </a:lnSpc>
              <a:spcBef>
                <a:spcPct val="20000"/>
              </a:spcBef>
              <a:buClr>
                <a:schemeClr val="accent3"/>
              </a:buClr>
              <a:buSzPct val="95000"/>
              <a:buFont typeface="Wingdings 2"/>
              <a:buChar char=""/>
              <a:defRPr/>
            </a:pPr>
            <a:r>
              <a:rPr lang="en-US" sz="1400" dirty="0" smtClean="0">
                <a:latin typeface="+mn-lt"/>
              </a:rPr>
              <a:t>Compass</a:t>
            </a:r>
            <a:endParaRPr lang="en-US" sz="1400" dirty="0">
              <a:latin typeface="+mn-lt"/>
            </a:endParaRPr>
          </a:p>
          <a:p>
            <a:pPr marL="274320" indent="-274320">
              <a:lnSpc>
                <a:spcPct val="80000"/>
              </a:lnSpc>
              <a:spcBef>
                <a:spcPct val="20000"/>
              </a:spcBef>
              <a:buClr>
                <a:schemeClr val="accent3"/>
              </a:buClr>
              <a:buSzPct val="95000"/>
              <a:buFont typeface="Wingdings 2"/>
              <a:buChar char=""/>
              <a:defRPr/>
            </a:pPr>
            <a:r>
              <a:rPr lang="en-US" sz="1400" dirty="0" smtClean="0">
                <a:latin typeface="+mn-lt"/>
              </a:rPr>
              <a:t>Live </a:t>
            </a:r>
            <a:r>
              <a:rPr lang="en-US" sz="1400" dirty="0">
                <a:latin typeface="+mn-lt"/>
              </a:rPr>
              <a:t>n’ </a:t>
            </a:r>
            <a:r>
              <a:rPr lang="en-US" sz="1400" dirty="0" smtClean="0">
                <a:latin typeface="+mn-lt"/>
              </a:rPr>
              <a:t>Learn</a:t>
            </a:r>
            <a:endParaRPr lang="en-US" sz="1400" dirty="0">
              <a:latin typeface="+mn-lt"/>
            </a:endParaRPr>
          </a:p>
          <a:p>
            <a:pPr marL="274320" indent="-274320">
              <a:lnSpc>
                <a:spcPct val="80000"/>
              </a:lnSpc>
              <a:spcBef>
                <a:spcPct val="20000"/>
              </a:spcBef>
              <a:buClr>
                <a:schemeClr val="accent3"/>
              </a:buClr>
              <a:buSzPct val="95000"/>
              <a:buFont typeface="Wingdings 2"/>
              <a:buChar char=""/>
              <a:defRPr/>
            </a:pPr>
            <a:r>
              <a:rPr lang="en-US" sz="1400" dirty="0">
                <a:latin typeface="+mn-lt"/>
              </a:rPr>
              <a:t>Freshman Future Teachers</a:t>
            </a:r>
          </a:p>
          <a:p>
            <a:pPr marL="274320" indent="-274320">
              <a:lnSpc>
                <a:spcPct val="80000"/>
              </a:lnSpc>
              <a:spcBef>
                <a:spcPct val="20000"/>
              </a:spcBef>
              <a:buClr>
                <a:schemeClr val="accent3"/>
              </a:buClr>
              <a:buSzPct val="95000"/>
              <a:buFont typeface="Wingdings 2"/>
              <a:buChar char=""/>
              <a:defRPr/>
            </a:pPr>
            <a:r>
              <a:rPr lang="en-US" sz="1400" dirty="0" smtClean="0">
                <a:latin typeface="+mn-lt"/>
              </a:rPr>
              <a:t>Freshman Future Nurses</a:t>
            </a:r>
            <a:endParaRPr lang="en-US" sz="1400" dirty="0">
              <a:latin typeface="+mn-lt"/>
            </a:endParaRPr>
          </a:p>
        </p:txBody>
      </p:sp>
      <p:pic>
        <p:nvPicPr>
          <p:cNvPr id="16395" name="Picture 15" descr="untitled"/>
          <p:cNvPicPr>
            <a:picLocks noChangeAspect="1" noChangeArrowheads="1"/>
          </p:cNvPicPr>
          <p:nvPr/>
        </p:nvPicPr>
        <p:blipFill>
          <a:blip r:embed="rId2" cstate="print"/>
          <a:srcRect/>
          <a:stretch>
            <a:fillRect/>
          </a:stretch>
        </p:blipFill>
        <p:spPr bwMode="auto">
          <a:xfrm>
            <a:off x="3048000" y="4572000"/>
            <a:ext cx="1014413" cy="1504950"/>
          </a:xfrm>
          <a:prstGeom prst="rect">
            <a:avLst/>
          </a:prstGeom>
          <a:noFill/>
          <a:ln w="19050">
            <a:solidFill>
              <a:srgbClr val="336699"/>
            </a:solidFill>
            <a:miter lim="800000"/>
            <a:headEnd/>
            <a:tailEnd/>
          </a:ln>
        </p:spPr>
      </p:pic>
      <p:pic>
        <p:nvPicPr>
          <p:cNvPr id="16396" name="Picture 16" descr="Tuffy_Freshmen%20Program_web"/>
          <p:cNvPicPr>
            <a:picLocks noChangeAspect="1" noChangeArrowheads="1"/>
          </p:cNvPicPr>
          <p:nvPr/>
        </p:nvPicPr>
        <p:blipFill>
          <a:blip r:embed="rId3" cstate="print"/>
          <a:srcRect/>
          <a:stretch>
            <a:fillRect/>
          </a:stretch>
        </p:blipFill>
        <p:spPr bwMode="auto">
          <a:xfrm>
            <a:off x="3124200" y="1905000"/>
            <a:ext cx="914400" cy="1187355"/>
          </a:xfrm>
          <a:prstGeom prst="rect">
            <a:avLst/>
          </a:prstGeom>
          <a:noFill/>
          <a:ln w="15875">
            <a:solidFill>
              <a:srgbClr val="336699"/>
            </a:solidFill>
            <a:miter lim="800000"/>
            <a:headEnd/>
            <a:tailEnd/>
          </a:ln>
        </p:spPr>
      </p:pic>
      <p:pic>
        <p:nvPicPr>
          <p:cNvPr id="16397" name="Picture 19" descr="ready3"/>
          <p:cNvPicPr>
            <a:picLocks noChangeAspect="1" noChangeArrowheads="1"/>
          </p:cNvPicPr>
          <p:nvPr/>
        </p:nvPicPr>
        <p:blipFill>
          <a:blip r:embed="rId4" cstate="print"/>
          <a:srcRect/>
          <a:stretch>
            <a:fillRect/>
          </a:stretch>
        </p:blipFill>
        <p:spPr bwMode="auto">
          <a:xfrm>
            <a:off x="5257800" y="5486400"/>
            <a:ext cx="3667125" cy="121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57200" y="914400"/>
            <a:ext cx="8229600" cy="551688"/>
          </a:xfrm>
        </p:spPr>
        <p:txBody>
          <a:bodyPr>
            <a:noAutofit/>
          </a:bodyPr>
          <a:lstStyle/>
          <a:p>
            <a:pPr algn="ctr">
              <a:defRPr/>
            </a:pPr>
            <a:r>
              <a:rPr lang="en-US" sz="4400" dirty="0">
                <a:latin typeface="Impact" pitchFamily="-112" charset="0"/>
              </a:rPr>
              <a:t>President’s Scholars Scholarship</a:t>
            </a:r>
          </a:p>
        </p:txBody>
      </p:sp>
      <p:sp>
        <p:nvSpPr>
          <p:cNvPr id="17412" name="Rectangle 5"/>
          <p:cNvSpPr>
            <a:spLocks noGrp="1" noChangeArrowheads="1"/>
          </p:cNvSpPr>
          <p:nvPr>
            <p:ph idx="1"/>
          </p:nvPr>
        </p:nvSpPr>
        <p:spPr>
          <a:xfrm>
            <a:off x="228600" y="1981200"/>
            <a:ext cx="3048000" cy="2971800"/>
          </a:xfrm>
        </p:spPr>
        <p:txBody>
          <a:bodyPr/>
          <a:lstStyle/>
          <a:p>
            <a:pPr algn="ctr" eaLnBrk="1" hangingPunct="1">
              <a:buFont typeface="Wingdings" pitchFamily="2" charset="2"/>
              <a:buNone/>
            </a:pPr>
            <a:r>
              <a:rPr lang="en-US" sz="1800" b="1" u="sng" dirty="0" smtClean="0"/>
              <a:t>Benefits Include:</a:t>
            </a:r>
          </a:p>
          <a:p>
            <a:pPr eaLnBrk="1" hangingPunct="1">
              <a:buSzPct val="80000"/>
              <a:buFont typeface="Wingdings" pitchFamily="2" charset="2"/>
              <a:buChar char="q"/>
            </a:pPr>
            <a:r>
              <a:rPr lang="en-US" sz="1800" dirty="0" smtClean="0"/>
              <a:t>4 year Scholarship</a:t>
            </a:r>
          </a:p>
          <a:p>
            <a:pPr eaLnBrk="1" hangingPunct="1">
              <a:buSzPct val="80000"/>
              <a:buFont typeface="Wingdings" pitchFamily="2" charset="2"/>
              <a:buChar char="q"/>
            </a:pPr>
            <a:r>
              <a:rPr lang="en-US" sz="1800" dirty="0" smtClean="0"/>
              <a:t>Laptop</a:t>
            </a:r>
          </a:p>
          <a:p>
            <a:pPr eaLnBrk="1" hangingPunct="1">
              <a:buSzPct val="80000"/>
              <a:buFont typeface="Wingdings" pitchFamily="2" charset="2"/>
              <a:buChar char="q"/>
            </a:pPr>
            <a:r>
              <a:rPr lang="en-US" sz="1800" dirty="0" smtClean="0"/>
              <a:t>$750 for Books</a:t>
            </a:r>
          </a:p>
          <a:p>
            <a:pPr eaLnBrk="1" hangingPunct="1">
              <a:buSzPct val="80000"/>
              <a:buFont typeface="Wingdings" pitchFamily="2" charset="2"/>
              <a:buChar char="q"/>
            </a:pPr>
            <a:r>
              <a:rPr lang="en-US" sz="1800" dirty="0" smtClean="0"/>
              <a:t>Admission to Honors Program</a:t>
            </a:r>
          </a:p>
          <a:p>
            <a:pPr eaLnBrk="1" hangingPunct="1">
              <a:buSzPct val="80000"/>
              <a:buFont typeface="Wingdings" pitchFamily="2" charset="2"/>
              <a:buChar char="q"/>
            </a:pPr>
            <a:r>
              <a:rPr lang="en-US" sz="1800" dirty="0" smtClean="0"/>
              <a:t>Priority Registration</a:t>
            </a:r>
          </a:p>
          <a:p>
            <a:pPr eaLnBrk="1" hangingPunct="1">
              <a:buSzPct val="80000"/>
              <a:buFont typeface="Wingdings" pitchFamily="2" charset="2"/>
              <a:buChar char="q"/>
            </a:pPr>
            <a:r>
              <a:rPr lang="en-US" sz="1800" dirty="0" smtClean="0"/>
              <a:t>Complimentary Parking Permit</a:t>
            </a:r>
          </a:p>
        </p:txBody>
      </p:sp>
      <p:pic>
        <p:nvPicPr>
          <p:cNvPr id="17411" name="Picture 4" descr="Tuffy_gogogo"/>
          <p:cNvPicPr>
            <a:picLocks noChangeAspect="1" noChangeArrowheads="1"/>
          </p:cNvPicPr>
          <p:nvPr/>
        </p:nvPicPr>
        <p:blipFill>
          <a:blip r:embed="rId2" cstate="print"/>
          <a:srcRect/>
          <a:stretch>
            <a:fillRect/>
          </a:stretch>
        </p:blipFill>
        <p:spPr bwMode="auto">
          <a:xfrm>
            <a:off x="3200400" y="2819400"/>
            <a:ext cx="1905000" cy="1362075"/>
          </a:xfrm>
          <a:prstGeom prst="rect">
            <a:avLst/>
          </a:prstGeom>
          <a:noFill/>
          <a:ln w="22225">
            <a:solidFill>
              <a:schemeClr val="accent2"/>
            </a:solidFill>
            <a:miter lim="800000"/>
            <a:headEnd/>
            <a:tailEnd/>
          </a:ln>
        </p:spPr>
      </p:pic>
      <p:sp>
        <p:nvSpPr>
          <p:cNvPr id="17413" name="Text Box 6"/>
          <p:cNvSpPr txBox="1">
            <a:spLocks noChangeArrowheads="1"/>
          </p:cNvSpPr>
          <p:nvPr/>
        </p:nvSpPr>
        <p:spPr bwMode="auto">
          <a:xfrm>
            <a:off x="5181600" y="1981200"/>
            <a:ext cx="3962400" cy="2942344"/>
          </a:xfrm>
          <a:prstGeom prst="rect">
            <a:avLst/>
          </a:prstGeom>
          <a:noFill/>
          <a:ln w="9525" algn="ctr">
            <a:noFill/>
            <a:miter lim="800000"/>
            <a:headEnd/>
            <a:tailEnd/>
          </a:ln>
        </p:spPr>
        <p:txBody>
          <a:bodyPr wrap="square">
            <a:spAutoFit/>
          </a:bodyPr>
          <a:lstStyle/>
          <a:p>
            <a:pPr algn="ctr">
              <a:spcBef>
                <a:spcPct val="50000"/>
              </a:spcBef>
            </a:pPr>
            <a:r>
              <a:rPr lang="en-US" sz="1700" b="1" u="sng" dirty="0"/>
              <a:t>Competitive Eligibility Process Requirements Include: </a:t>
            </a:r>
          </a:p>
          <a:p>
            <a:pPr marL="274320" indent="-274320">
              <a:spcBef>
                <a:spcPct val="20000"/>
              </a:spcBef>
              <a:buClr>
                <a:schemeClr val="accent3"/>
              </a:buClr>
              <a:buSzPct val="80000"/>
              <a:buFont typeface="Wingdings" pitchFamily="2" charset="2"/>
              <a:buChar char="q"/>
            </a:pPr>
            <a:r>
              <a:rPr lang="en-US" dirty="0"/>
              <a:t>    </a:t>
            </a:r>
            <a:r>
              <a:rPr lang="en-US" dirty="0">
                <a:latin typeface="+mn-lt"/>
              </a:rPr>
              <a:t>At least a 3.75</a:t>
            </a:r>
          </a:p>
          <a:p>
            <a:pPr marL="274320" indent="-274320">
              <a:spcBef>
                <a:spcPct val="20000"/>
              </a:spcBef>
              <a:buClr>
                <a:schemeClr val="accent3"/>
              </a:buClr>
              <a:buSzPct val="80000"/>
              <a:buFont typeface="Wingdings" pitchFamily="2" charset="2"/>
              <a:buChar char="q"/>
            </a:pPr>
            <a:r>
              <a:rPr lang="en-US" dirty="0">
                <a:latin typeface="+mn-lt"/>
              </a:rPr>
              <a:t>    A min of 4050 academic index</a:t>
            </a:r>
          </a:p>
          <a:p>
            <a:pPr marL="274320" indent="-274320">
              <a:spcBef>
                <a:spcPct val="20000"/>
              </a:spcBef>
              <a:buClr>
                <a:schemeClr val="accent3"/>
              </a:buClr>
              <a:buSzPct val="80000"/>
              <a:buFont typeface="Wingdings" pitchFamily="2" charset="2"/>
              <a:buChar char="q"/>
            </a:pPr>
            <a:r>
              <a:rPr lang="en-US" dirty="0">
                <a:latin typeface="+mn-lt"/>
              </a:rPr>
              <a:t>   School and Community Service</a:t>
            </a:r>
          </a:p>
          <a:p>
            <a:pPr marL="274320" indent="-274320">
              <a:spcBef>
                <a:spcPct val="20000"/>
              </a:spcBef>
              <a:buClr>
                <a:schemeClr val="accent3"/>
              </a:buClr>
              <a:buSzPct val="80000"/>
              <a:buFont typeface="Wingdings" pitchFamily="2" charset="2"/>
              <a:buChar char="q"/>
            </a:pPr>
            <a:r>
              <a:rPr lang="en-US" dirty="0">
                <a:latin typeface="+mn-lt"/>
              </a:rPr>
              <a:t>   Outstanding Academic </a:t>
            </a:r>
            <a:endParaRPr lang="en-US" dirty="0" smtClean="0">
              <a:latin typeface="+mn-lt"/>
            </a:endParaRPr>
          </a:p>
          <a:p>
            <a:pPr marL="274320" indent="-274320">
              <a:spcBef>
                <a:spcPct val="20000"/>
              </a:spcBef>
              <a:buClr>
                <a:schemeClr val="accent3"/>
              </a:buClr>
              <a:buSzPct val="80000"/>
            </a:pPr>
            <a:r>
              <a:rPr lang="en-US" dirty="0" smtClean="0">
                <a:latin typeface="+mn-lt"/>
              </a:rPr>
              <a:t>	    Achievement</a:t>
            </a:r>
            <a:endParaRPr lang="en-US" dirty="0">
              <a:latin typeface="+mn-lt"/>
            </a:endParaRPr>
          </a:p>
          <a:p>
            <a:pPr marL="274320" indent="-274320">
              <a:spcBef>
                <a:spcPct val="20000"/>
              </a:spcBef>
              <a:buClr>
                <a:schemeClr val="accent3"/>
              </a:buClr>
              <a:buSzPct val="80000"/>
              <a:buFont typeface="Wingdings" pitchFamily="2" charset="2"/>
              <a:buChar char="q"/>
            </a:pPr>
            <a:r>
              <a:rPr lang="en-US" dirty="0">
                <a:latin typeface="+mn-lt"/>
              </a:rPr>
              <a:t>   Admitted First-Time Freshman</a:t>
            </a:r>
          </a:p>
          <a:p>
            <a:pPr marL="274320" indent="-274320">
              <a:spcBef>
                <a:spcPct val="20000"/>
              </a:spcBef>
              <a:buClr>
                <a:schemeClr val="accent3"/>
              </a:buClr>
              <a:buSzPct val="80000"/>
              <a:buFont typeface="Wingdings" pitchFamily="2" charset="2"/>
              <a:buChar char="q"/>
            </a:pPr>
            <a:r>
              <a:rPr lang="en-US" dirty="0">
                <a:latin typeface="+mn-lt"/>
              </a:rPr>
              <a:t>   California Resident</a:t>
            </a:r>
          </a:p>
        </p:txBody>
      </p:sp>
      <p:pic>
        <p:nvPicPr>
          <p:cNvPr id="17414" name="Picture 7"/>
          <p:cNvPicPr>
            <a:picLocks noChangeAspect="1" noChangeArrowheads="1"/>
          </p:cNvPicPr>
          <p:nvPr/>
        </p:nvPicPr>
        <p:blipFill>
          <a:blip r:embed="rId3" cstate="print"/>
          <a:srcRect/>
          <a:stretch>
            <a:fillRect/>
          </a:stretch>
        </p:blipFill>
        <p:spPr bwMode="auto">
          <a:xfrm>
            <a:off x="1676400" y="5486400"/>
            <a:ext cx="5867400" cy="121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533400" y="304800"/>
            <a:ext cx="8229600" cy="1143000"/>
          </a:xfrm>
        </p:spPr>
        <p:txBody>
          <a:bodyPr>
            <a:normAutofit/>
          </a:bodyPr>
          <a:lstStyle/>
          <a:p>
            <a:pPr algn="ctr">
              <a:defRPr/>
            </a:pPr>
            <a:r>
              <a:rPr lang="en-US" sz="4400" dirty="0" smtClean="0">
                <a:latin typeface="Impact" pitchFamily="-112" charset="0"/>
              </a:rPr>
              <a:t>Student Clubs &amp; Organizations</a:t>
            </a:r>
          </a:p>
        </p:txBody>
      </p:sp>
      <p:sp>
        <p:nvSpPr>
          <p:cNvPr id="18435" name="Rectangle 5"/>
          <p:cNvSpPr>
            <a:spLocks noGrp="1" noChangeArrowheads="1"/>
          </p:cNvSpPr>
          <p:nvPr>
            <p:ph idx="1"/>
          </p:nvPr>
        </p:nvSpPr>
        <p:spPr>
          <a:xfrm>
            <a:off x="304800" y="1447800"/>
            <a:ext cx="8229600" cy="2819400"/>
          </a:xfrm>
        </p:spPr>
        <p:txBody>
          <a:bodyPr/>
          <a:lstStyle/>
          <a:p>
            <a:pPr eaLnBrk="1" hangingPunct="1">
              <a:lnSpc>
                <a:spcPct val="80000"/>
              </a:lnSpc>
            </a:pPr>
            <a:r>
              <a:rPr lang="en-US" sz="1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250+ </a:t>
            </a:r>
            <a:r>
              <a:rPr lang="en-US" sz="1800" dirty="0" smtClean="0"/>
              <a:t>clubs and organizations</a:t>
            </a:r>
          </a:p>
          <a:p>
            <a:pPr eaLnBrk="1" hangingPunct="1">
              <a:lnSpc>
                <a:spcPct val="80000"/>
              </a:lnSpc>
            </a:pPr>
            <a:r>
              <a:rPr lang="en-US" sz="1800" dirty="0" smtClean="0"/>
              <a:t>29 Greek, Cultural, and Local Fraternities and Sororities</a:t>
            </a:r>
          </a:p>
          <a:p>
            <a:pPr eaLnBrk="1" hangingPunct="1">
              <a:lnSpc>
                <a:spcPct val="80000"/>
              </a:lnSpc>
            </a:pPr>
            <a:r>
              <a:rPr lang="en-US" sz="1800" dirty="0" smtClean="0"/>
              <a:t>Start your own!</a:t>
            </a:r>
          </a:p>
          <a:p>
            <a:pPr eaLnBrk="1" hangingPunct="1">
              <a:lnSpc>
                <a:spcPct val="80000"/>
              </a:lnSpc>
            </a:pPr>
            <a:r>
              <a:rPr lang="en-US" sz="1800" dirty="0" smtClean="0"/>
              <a:t>Numerous student development opportunities through the Dean of Students office including Student Leadership Institute, Multicultural Leadership Center, Volunteer and Service Center, New Student Programs, and Associated Students</a:t>
            </a:r>
          </a:p>
          <a:p>
            <a:pPr eaLnBrk="1" hangingPunct="1">
              <a:lnSpc>
                <a:spcPct val="80000"/>
              </a:lnSpc>
              <a:buFont typeface="Wingdings" pitchFamily="2" charset="2"/>
              <a:buNone/>
            </a:pPr>
            <a:endParaRPr lang="en-US" sz="1800" dirty="0" smtClean="0"/>
          </a:p>
          <a:p>
            <a:pPr eaLnBrk="1" hangingPunct="1">
              <a:lnSpc>
                <a:spcPct val="80000"/>
              </a:lnSpc>
            </a:pPr>
            <a:endParaRPr lang="en-US" sz="2000" dirty="0" smtClean="0"/>
          </a:p>
        </p:txBody>
      </p:sp>
      <p:grpSp>
        <p:nvGrpSpPr>
          <p:cNvPr id="18436" name="Group 6"/>
          <p:cNvGrpSpPr>
            <a:grpSpLocks/>
          </p:cNvGrpSpPr>
          <p:nvPr/>
        </p:nvGrpSpPr>
        <p:grpSpPr bwMode="auto">
          <a:xfrm>
            <a:off x="4572000" y="3200400"/>
            <a:ext cx="3505200" cy="2981325"/>
            <a:chOff x="3120" y="1440"/>
            <a:chExt cx="2832" cy="2635"/>
          </a:xfrm>
        </p:grpSpPr>
        <p:grpSp>
          <p:nvGrpSpPr>
            <p:cNvPr id="18444" name="Group 7"/>
            <p:cNvGrpSpPr>
              <a:grpSpLocks/>
            </p:cNvGrpSpPr>
            <p:nvPr/>
          </p:nvGrpSpPr>
          <p:grpSpPr bwMode="auto">
            <a:xfrm>
              <a:off x="3504" y="1776"/>
              <a:ext cx="2096" cy="2299"/>
              <a:chOff x="3531" y="1584"/>
              <a:chExt cx="2096" cy="2299"/>
            </a:xfrm>
          </p:grpSpPr>
          <p:pic>
            <p:nvPicPr>
              <p:cNvPr id="18446" name="Picture 8" descr="RecCenter2"/>
              <p:cNvPicPr>
                <a:picLocks noChangeAspect="1" noChangeArrowheads="1"/>
              </p:cNvPicPr>
              <p:nvPr/>
            </p:nvPicPr>
            <p:blipFill>
              <a:blip r:embed="rId2" cstate="print"/>
              <a:srcRect/>
              <a:stretch>
                <a:fillRect/>
              </a:stretch>
            </p:blipFill>
            <p:spPr bwMode="auto">
              <a:xfrm>
                <a:off x="3552" y="2807"/>
                <a:ext cx="2064" cy="1076"/>
              </a:xfrm>
              <a:prstGeom prst="rect">
                <a:avLst/>
              </a:prstGeom>
              <a:noFill/>
              <a:ln w="38100">
                <a:solidFill>
                  <a:schemeClr val="hlink"/>
                </a:solidFill>
                <a:miter lim="800000"/>
                <a:headEnd/>
                <a:tailEnd/>
              </a:ln>
            </p:spPr>
          </p:pic>
          <p:pic>
            <p:nvPicPr>
              <p:cNvPr id="18447" name="Picture 9" descr="RecCenter"/>
              <p:cNvPicPr>
                <a:picLocks noChangeAspect="1" noChangeArrowheads="1"/>
              </p:cNvPicPr>
              <p:nvPr/>
            </p:nvPicPr>
            <p:blipFill>
              <a:blip r:embed="rId3" cstate="print"/>
              <a:srcRect/>
              <a:stretch>
                <a:fillRect/>
              </a:stretch>
            </p:blipFill>
            <p:spPr bwMode="auto">
              <a:xfrm>
                <a:off x="3531" y="1584"/>
                <a:ext cx="2096" cy="1066"/>
              </a:xfrm>
              <a:prstGeom prst="rect">
                <a:avLst/>
              </a:prstGeom>
              <a:noFill/>
              <a:ln w="38100">
                <a:solidFill>
                  <a:schemeClr val="hlink"/>
                </a:solidFill>
                <a:miter lim="800000"/>
                <a:headEnd/>
                <a:tailEnd/>
              </a:ln>
            </p:spPr>
          </p:pic>
        </p:grpSp>
        <p:sp>
          <p:nvSpPr>
            <p:cNvPr id="18445" name="Text Box 10"/>
            <p:cNvSpPr txBox="1">
              <a:spLocks noChangeArrowheads="1"/>
            </p:cNvSpPr>
            <p:nvPr/>
          </p:nvSpPr>
          <p:spPr bwMode="auto">
            <a:xfrm>
              <a:off x="3120" y="1440"/>
              <a:ext cx="2832" cy="404"/>
            </a:xfrm>
            <a:prstGeom prst="rect">
              <a:avLst/>
            </a:prstGeom>
            <a:noFill/>
            <a:ln w="9525">
              <a:noFill/>
              <a:miter lim="800000"/>
              <a:headEnd/>
              <a:tailEnd/>
            </a:ln>
          </p:spPr>
          <p:txBody>
            <a:bodyPr>
              <a:spAutoFit/>
            </a:bodyPr>
            <a:lstStyle/>
            <a:p>
              <a:pPr algn="ctr" eaLnBrk="0" hangingPunct="0">
                <a:spcBef>
                  <a:spcPct val="50000"/>
                </a:spcBef>
              </a:pPr>
              <a:r>
                <a:rPr lang="en-US" sz="2400">
                  <a:latin typeface="Impact" pitchFamily="34" charset="0"/>
                </a:rPr>
                <a:t>Student Rec Center</a:t>
              </a:r>
            </a:p>
          </p:txBody>
        </p:sp>
      </p:grpSp>
      <p:pic>
        <p:nvPicPr>
          <p:cNvPr id="18437" name="Picture 11"/>
          <p:cNvPicPr>
            <a:picLocks noChangeAspect="1" noChangeArrowheads="1"/>
          </p:cNvPicPr>
          <p:nvPr/>
        </p:nvPicPr>
        <p:blipFill>
          <a:blip r:embed="rId4" cstate="print"/>
          <a:srcRect/>
          <a:stretch>
            <a:fillRect/>
          </a:stretch>
        </p:blipFill>
        <p:spPr bwMode="auto">
          <a:xfrm>
            <a:off x="228600" y="3657600"/>
            <a:ext cx="1466850" cy="1828800"/>
          </a:xfrm>
          <a:prstGeom prst="rect">
            <a:avLst/>
          </a:prstGeom>
          <a:noFill/>
          <a:ln w="9525">
            <a:noFill/>
            <a:miter lim="800000"/>
            <a:headEnd/>
            <a:tailEnd/>
          </a:ln>
        </p:spPr>
      </p:pic>
      <p:pic>
        <p:nvPicPr>
          <p:cNvPr id="18438" name="Picture 12"/>
          <p:cNvPicPr>
            <a:picLocks noChangeAspect="1" noChangeArrowheads="1"/>
          </p:cNvPicPr>
          <p:nvPr/>
        </p:nvPicPr>
        <p:blipFill>
          <a:blip r:embed="rId5" cstate="print"/>
          <a:srcRect/>
          <a:stretch>
            <a:fillRect/>
          </a:stretch>
        </p:blipFill>
        <p:spPr bwMode="auto">
          <a:xfrm>
            <a:off x="1524000" y="4191000"/>
            <a:ext cx="1752600" cy="1362075"/>
          </a:xfrm>
          <a:prstGeom prst="rect">
            <a:avLst/>
          </a:prstGeom>
          <a:noFill/>
          <a:ln w="9525">
            <a:noFill/>
            <a:miter lim="800000"/>
            <a:headEnd/>
            <a:tailEnd/>
          </a:ln>
        </p:spPr>
      </p:pic>
      <p:pic>
        <p:nvPicPr>
          <p:cNvPr id="18439" name="Picture 14"/>
          <p:cNvPicPr>
            <a:picLocks noChangeAspect="1" noChangeArrowheads="1"/>
          </p:cNvPicPr>
          <p:nvPr/>
        </p:nvPicPr>
        <p:blipFill>
          <a:blip r:embed="rId6" cstate="print"/>
          <a:srcRect/>
          <a:stretch>
            <a:fillRect/>
          </a:stretch>
        </p:blipFill>
        <p:spPr bwMode="auto">
          <a:xfrm>
            <a:off x="1752600" y="5334000"/>
            <a:ext cx="1524000" cy="1143000"/>
          </a:xfrm>
          <a:prstGeom prst="rect">
            <a:avLst/>
          </a:prstGeom>
          <a:noFill/>
          <a:ln w="9525">
            <a:noFill/>
            <a:miter lim="800000"/>
            <a:headEnd/>
            <a:tailEnd/>
          </a:ln>
        </p:spPr>
      </p:pic>
      <p:pic>
        <p:nvPicPr>
          <p:cNvPr id="18440" name="Picture 15"/>
          <p:cNvPicPr>
            <a:picLocks noChangeAspect="1" noChangeArrowheads="1"/>
          </p:cNvPicPr>
          <p:nvPr/>
        </p:nvPicPr>
        <p:blipFill>
          <a:blip r:embed="rId7" cstate="print"/>
          <a:srcRect/>
          <a:stretch>
            <a:fillRect/>
          </a:stretch>
        </p:blipFill>
        <p:spPr bwMode="auto">
          <a:xfrm>
            <a:off x="228600" y="5486400"/>
            <a:ext cx="1524000" cy="1028700"/>
          </a:xfrm>
          <a:prstGeom prst="rect">
            <a:avLst/>
          </a:prstGeom>
          <a:noFill/>
          <a:ln w="9525">
            <a:noFill/>
            <a:miter lim="800000"/>
            <a:headEnd/>
            <a:tailEnd/>
          </a:ln>
        </p:spPr>
      </p:pic>
      <p:sp>
        <p:nvSpPr>
          <p:cNvPr id="18441" name="Line 18"/>
          <p:cNvSpPr>
            <a:spLocks noChangeShapeType="1"/>
          </p:cNvSpPr>
          <p:nvPr/>
        </p:nvSpPr>
        <p:spPr bwMode="auto">
          <a:xfrm flipV="1">
            <a:off x="3581400" y="3048000"/>
            <a:ext cx="0" cy="3810000"/>
          </a:xfrm>
          <a:prstGeom prst="line">
            <a:avLst/>
          </a:prstGeom>
          <a:ln>
            <a:headEnd/>
            <a:tailEnd/>
          </a:ln>
        </p:spPr>
        <p:style>
          <a:lnRef idx="1">
            <a:schemeClr val="accent1"/>
          </a:lnRef>
          <a:fillRef idx="0">
            <a:schemeClr val="accent1"/>
          </a:fillRef>
          <a:effectRef idx="0">
            <a:schemeClr val="accent1"/>
          </a:effectRef>
          <a:fontRef idx="minor">
            <a:schemeClr val="tx1"/>
          </a:fontRef>
        </p:style>
        <p:txBody>
          <a:bodyPr/>
          <a:lstStyle/>
          <a:p>
            <a:endParaRPr lang="en-US"/>
          </a:p>
        </p:txBody>
      </p:sp>
      <p:sp>
        <p:nvSpPr>
          <p:cNvPr id="18442" name="Line 19"/>
          <p:cNvSpPr>
            <a:spLocks noChangeShapeType="1"/>
          </p:cNvSpPr>
          <p:nvPr/>
        </p:nvSpPr>
        <p:spPr bwMode="auto">
          <a:xfrm>
            <a:off x="3581400" y="3048000"/>
            <a:ext cx="5562600" cy="0"/>
          </a:xfrm>
          <a:prstGeom prst="line">
            <a:avLst/>
          </a:prstGeom>
          <a:ln>
            <a:headEnd/>
            <a:tailEnd/>
          </a:ln>
        </p:spPr>
        <p:style>
          <a:lnRef idx="1">
            <a:schemeClr val="accent1"/>
          </a:lnRef>
          <a:fillRef idx="0">
            <a:schemeClr val="accent1"/>
          </a:fillRef>
          <a:effectRef idx="0">
            <a:schemeClr val="accent1"/>
          </a:effectRef>
          <a:fontRef idx="minor">
            <a:schemeClr val="tx1"/>
          </a:fontRef>
        </p:style>
        <p:txBody>
          <a:bodyPr/>
          <a:lstStyle/>
          <a:p>
            <a:endParaRPr lang="en-US"/>
          </a:p>
        </p:txBody>
      </p:sp>
      <p:sp>
        <p:nvSpPr>
          <p:cNvPr id="18443" name="Text Box 20"/>
          <p:cNvSpPr txBox="1">
            <a:spLocks noChangeArrowheads="1"/>
          </p:cNvSpPr>
          <p:nvPr/>
        </p:nvSpPr>
        <p:spPr bwMode="auto">
          <a:xfrm>
            <a:off x="4038600" y="6248400"/>
            <a:ext cx="5334000" cy="304800"/>
          </a:xfrm>
          <a:prstGeom prst="rect">
            <a:avLst/>
          </a:prstGeom>
          <a:noFill/>
          <a:ln w="9525">
            <a:noFill/>
            <a:miter lim="800000"/>
            <a:headEnd/>
            <a:tailEnd/>
          </a:ln>
        </p:spPr>
        <p:txBody>
          <a:bodyPr>
            <a:spAutoFit/>
          </a:bodyPr>
          <a:lstStyle/>
          <a:p>
            <a:pPr eaLnBrk="0" hangingPunct="0">
              <a:spcBef>
                <a:spcPct val="50000"/>
              </a:spcBef>
            </a:pPr>
            <a:r>
              <a:rPr lang="en-US" sz="1400"/>
              <a:t>*Indoor track *Rock Climbing wall *Outdoor pool…. &amp; more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533400" y="457200"/>
            <a:ext cx="8229600" cy="1143000"/>
          </a:xfrm>
        </p:spPr>
        <p:txBody>
          <a:bodyPr>
            <a:normAutofit/>
          </a:bodyPr>
          <a:lstStyle/>
          <a:p>
            <a:pPr>
              <a:defRPr/>
            </a:pPr>
            <a:r>
              <a:rPr lang="en-US" sz="4400" dirty="0">
                <a:latin typeface="Impact" pitchFamily="-112" charset="0"/>
              </a:rPr>
              <a:t>Titan Athletics: NCAA Division I</a:t>
            </a:r>
          </a:p>
        </p:txBody>
      </p:sp>
      <p:sp>
        <p:nvSpPr>
          <p:cNvPr id="19459" name="Rectangle 4"/>
          <p:cNvSpPr>
            <a:spLocks noGrp="1" noChangeArrowheads="1"/>
          </p:cNvSpPr>
          <p:nvPr>
            <p:ph idx="1"/>
          </p:nvPr>
        </p:nvSpPr>
        <p:spPr>
          <a:xfrm>
            <a:off x="533400" y="1676400"/>
            <a:ext cx="5562600" cy="4953000"/>
          </a:xfrm>
        </p:spPr>
        <p:txBody>
          <a:bodyPr/>
          <a:lstStyle/>
          <a:p>
            <a:pPr eaLnBrk="1" hangingPunct="1"/>
            <a:r>
              <a:rPr lang="en-US" sz="2000" dirty="0" smtClean="0"/>
              <a:t>Baseball (1979, 1984, 1995, 2004)</a:t>
            </a:r>
          </a:p>
          <a:p>
            <a:pPr eaLnBrk="1" hangingPunct="1"/>
            <a:r>
              <a:rPr lang="en-US" sz="2000" dirty="0" smtClean="0"/>
              <a:t>Basketball</a:t>
            </a:r>
          </a:p>
          <a:p>
            <a:pPr eaLnBrk="1" hangingPunct="1"/>
            <a:r>
              <a:rPr lang="en-US" sz="2000" dirty="0" smtClean="0"/>
              <a:t>Cross-Country</a:t>
            </a:r>
          </a:p>
          <a:p>
            <a:pPr eaLnBrk="1" hangingPunct="1"/>
            <a:r>
              <a:rPr lang="en-US" sz="2000" dirty="0" smtClean="0"/>
              <a:t>Gymnastics (1979)</a:t>
            </a:r>
          </a:p>
          <a:p>
            <a:pPr eaLnBrk="1" hangingPunct="1"/>
            <a:r>
              <a:rPr lang="en-US" sz="2000" dirty="0" smtClean="0"/>
              <a:t>Soccer</a:t>
            </a:r>
          </a:p>
          <a:p>
            <a:pPr eaLnBrk="1" hangingPunct="1"/>
            <a:r>
              <a:rPr lang="en-US" sz="2000" dirty="0" smtClean="0"/>
              <a:t>Softball </a:t>
            </a:r>
          </a:p>
          <a:p>
            <a:pPr eaLnBrk="1" hangingPunct="1"/>
            <a:r>
              <a:rPr lang="en-US" sz="2000" dirty="0" smtClean="0"/>
              <a:t>Tennis</a:t>
            </a:r>
          </a:p>
          <a:p>
            <a:pPr eaLnBrk="1" hangingPunct="1"/>
            <a:r>
              <a:rPr lang="en-US" sz="2000" dirty="0" smtClean="0"/>
              <a:t>Track &amp; Field</a:t>
            </a:r>
          </a:p>
          <a:p>
            <a:pPr eaLnBrk="1" hangingPunct="1"/>
            <a:r>
              <a:rPr lang="en-US" sz="2000" dirty="0" smtClean="0"/>
              <a:t>Volleyball</a:t>
            </a:r>
          </a:p>
          <a:p>
            <a:pPr eaLnBrk="1" hangingPunct="1"/>
            <a:r>
              <a:rPr lang="en-US" sz="2000" dirty="0" smtClean="0"/>
              <a:t>Wrestling</a:t>
            </a:r>
          </a:p>
        </p:txBody>
      </p:sp>
      <p:pic>
        <p:nvPicPr>
          <p:cNvPr id="19460" name="Picture 5" descr="Tuffy_baseballplayer"/>
          <p:cNvPicPr>
            <a:picLocks noChangeAspect="1" noChangeArrowheads="1"/>
          </p:cNvPicPr>
          <p:nvPr/>
        </p:nvPicPr>
        <p:blipFill>
          <a:blip r:embed="rId2" cstate="print"/>
          <a:srcRect/>
          <a:stretch>
            <a:fillRect/>
          </a:stretch>
        </p:blipFill>
        <p:spPr bwMode="auto">
          <a:xfrm>
            <a:off x="8001000" y="685800"/>
            <a:ext cx="817563" cy="1143000"/>
          </a:xfrm>
          <a:prstGeom prst="rect">
            <a:avLst/>
          </a:prstGeom>
          <a:noFill/>
          <a:ln w="31750">
            <a:solidFill>
              <a:schemeClr val="accent2"/>
            </a:solidFill>
            <a:miter lim="800000"/>
            <a:headEnd/>
            <a:tailEnd/>
          </a:ln>
        </p:spPr>
      </p:pic>
      <p:pic>
        <p:nvPicPr>
          <p:cNvPr id="19461" name="Picture 6"/>
          <p:cNvPicPr>
            <a:picLocks noChangeAspect="1" noChangeArrowheads="1"/>
          </p:cNvPicPr>
          <p:nvPr/>
        </p:nvPicPr>
        <p:blipFill>
          <a:blip r:embed="rId3" cstate="print"/>
          <a:srcRect/>
          <a:stretch>
            <a:fillRect/>
          </a:stretch>
        </p:blipFill>
        <p:spPr bwMode="auto">
          <a:xfrm>
            <a:off x="4191000" y="3962400"/>
            <a:ext cx="971550" cy="1619250"/>
          </a:xfrm>
          <a:prstGeom prst="rect">
            <a:avLst/>
          </a:prstGeom>
          <a:noFill/>
          <a:ln w="9525">
            <a:noFill/>
            <a:miter lim="800000"/>
            <a:headEnd/>
            <a:tailEnd/>
          </a:ln>
        </p:spPr>
      </p:pic>
      <p:pic>
        <p:nvPicPr>
          <p:cNvPr id="19462" name="Picture 7"/>
          <p:cNvPicPr>
            <a:picLocks noChangeAspect="1" noChangeArrowheads="1"/>
          </p:cNvPicPr>
          <p:nvPr/>
        </p:nvPicPr>
        <p:blipFill>
          <a:blip r:embed="rId4" cstate="print"/>
          <a:srcRect/>
          <a:stretch>
            <a:fillRect/>
          </a:stretch>
        </p:blipFill>
        <p:spPr bwMode="auto">
          <a:xfrm>
            <a:off x="5089525" y="1905000"/>
            <a:ext cx="1887538" cy="3143250"/>
          </a:xfrm>
          <a:prstGeom prst="rect">
            <a:avLst/>
          </a:prstGeom>
          <a:noFill/>
          <a:ln w="9525">
            <a:noFill/>
            <a:miter lim="800000"/>
            <a:headEnd/>
            <a:tailEnd/>
          </a:ln>
        </p:spPr>
      </p:pic>
      <p:pic>
        <p:nvPicPr>
          <p:cNvPr id="19463" name="Picture 8"/>
          <p:cNvPicPr>
            <a:picLocks noChangeAspect="1" noChangeArrowheads="1"/>
          </p:cNvPicPr>
          <p:nvPr/>
        </p:nvPicPr>
        <p:blipFill>
          <a:blip r:embed="rId5" cstate="print"/>
          <a:srcRect/>
          <a:stretch>
            <a:fillRect/>
          </a:stretch>
        </p:blipFill>
        <p:spPr bwMode="auto">
          <a:xfrm>
            <a:off x="6019800" y="4876800"/>
            <a:ext cx="879475" cy="1466850"/>
          </a:xfrm>
          <a:prstGeom prst="rect">
            <a:avLst/>
          </a:prstGeom>
          <a:noFill/>
          <a:ln w="9525">
            <a:noFill/>
            <a:miter lim="800000"/>
            <a:headEnd/>
            <a:tailEnd/>
          </a:ln>
        </p:spPr>
      </p:pic>
      <p:pic>
        <p:nvPicPr>
          <p:cNvPr id="19464" name="Picture 9"/>
          <p:cNvPicPr>
            <a:picLocks noChangeAspect="1" noChangeArrowheads="1"/>
          </p:cNvPicPr>
          <p:nvPr/>
        </p:nvPicPr>
        <p:blipFill>
          <a:blip r:embed="rId6" cstate="print"/>
          <a:srcRect/>
          <a:stretch>
            <a:fillRect/>
          </a:stretch>
        </p:blipFill>
        <p:spPr bwMode="auto">
          <a:xfrm>
            <a:off x="6858000" y="4267200"/>
            <a:ext cx="971550" cy="1619250"/>
          </a:xfrm>
          <a:prstGeom prst="rect">
            <a:avLst/>
          </a:prstGeom>
          <a:noFill/>
          <a:ln w="9525">
            <a:noFill/>
            <a:miter lim="800000"/>
            <a:headEnd/>
            <a:tailEnd/>
          </a:ln>
        </p:spPr>
      </p:pic>
      <p:pic>
        <p:nvPicPr>
          <p:cNvPr id="19465" name="Picture 10"/>
          <p:cNvPicPr>
            <a:picLocks noChangeAspect="1" noChangeArrowheads="1"/>
          </p:cNvPicPr>
          <p:nvPr/>
        </p:nvPicPr>
        <p:blipFill>
          <a:blip r:embed="rId7" cstate="print"/>
          <a:srcRect/>
          <a:stretch>
            <a:fillRect/>
          </a:stretch>
        </p:blipFill>
        <p:spPr bwMode="auto">
          <a:xfrm>
            <a:off x="5105400" y="4953000"/>
            <a:ext cx="1035050" cy="1724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WordArt 4"/>
          <p:cNvSpPr>
            <a:spLocks noChangeArrowheads="1" noChangeShapeType="1" noTextEdit="1"/>
          </p:cNvSpPr>
          <p:nvPr/>
        </p:nvSpPr>
        <p:spPr bwMode="auto">
          <a:xfrm>
            <a:off x="1524000" y="914400"/>
            <a:ext cx="6172200" cy="533400"/>
          </a:xfrm>
          <a:prstGeom prst="rect">
            <a:avLst/>
          </a:prstGeom>
        </p:spPr>
        <p:txBody>
          <a:bodyPr wrap="none" fromWordArt="1">
            <a:prstTxWarp prst="textPlain">
              <a:avLst>
                <a:gd name="adj" fmla="val 50000"/>
              </a:avLst>
            </a:prstTxWarp>
          </a:bodyPr>
          <a:lstStyle/>
          <a:p>
            <a:pPr algn="ctr"/>
            <a:r>
              <a:rPr lang="en-US" sz="4400" dirty="0">
                <a:solidFill>
                  <a:schemeClr val="tx2"/>
                </a:solidFill>
                <a:latin typeface="Impact" pitchFamily="-112" charset="0"/>
                <a:ea typeface="+mj-ea"/>
                <a:cs typeface="+mj-cs"/>
              </a:rPr>
              <a:t>Welcome</a:t>
            </a:r>
            <a:r>
              <a:rPr lang="en-US" sz="2400" kern="10" dirty="0">
                <a:ln w="9525">
                  <a:solidFill>
                    <a:schemeClr val="bg2"/>
                  </a:solidFill>
                  <a:round/>
                  <a:headEnd/>
                  <a:tailEnd/>
                </a:ln>
                <a:solidFill>
                  <a:schemeClr val="accent1"/>
                </a:solidFill>
                <a:latin typeface="Arial Black"/>
              </a:rPr>
              <a:t> </a:t>
            </a:r>
            <a:r>
              <a:rPr lang="en-US" sz="4400" dirty="0">
                <a:solidFill>
                  <a:schemeClr val="tx2"/>
                </a:solidFill>
                <a:latin typeface="Impact" pitchFamily="-112" charset="0"/>
                <a:ea typeface="+mj-ea"/>
                <a:cs typeface="+mj-cs"/>
              </a:rPr>
              <a:t>to Cal State Fullerton Day</a:t>
            </a:r>
          </a:p>
        </p:txBody>
      </p:sp>
      <p:sp>
        <p:nvSpPr>
          <p:cNvPr id="20483" name="Text Box 5"/>
          <p:cNvSpPr txBox="1">
            <a:spLocks noChangeArrowheads="1"/>
          </p:cNvSpPr>
          <p:nvPr/>
        </p:nvSpPr>
        <p:spPr bwMode="auto">
          <a:xfrm>
            <a:off x="762000" y="1676400"/>
            <a:ext cx="4419600" cy="2597150"/>
          </a:xfrm>
          <a:prstGeom prst="rect">
            <a:avLst/>
          </a:prstGeom>
          <a:noFill/>
          <a:ln w="9525">
            <a:noFill/>
            <a:miter lim="800000"/>
            <a:headEnd/>
            <a:tailEnd/>
          </a:ln>
        </p:spPr>
        <p:txBody>
          <a:bodyPr>
            <a:spAutoFit/>
          </a:bodyPr>
          <a:lstStyle/>
          <a:p>
            <a:pPr eaLnBrk="0" hangingPunct="0">
              <a:spcBef>
                <a:spcPct val="50000"/>
              </a:spcBef>
              <a:buClr>
                <a:schemeClr val="bg2"/>
              </a:buClr>
              <a:buSzPct val="80000"/>
              <a:buFont typeface="Wingdings" pitchFamily="2" charset="2"/>
              <a:buNone/>
            </a:pPr>
            <a:r>
              <a:rPr lang="en-US" sz="2000" b="1" dirty="0">
                <a:solidFill>
                  <a:schemeClr val="bg2"/>
                </a:solidFill>
              </a:rPr>
              <a:t>      </a:t>
            </a:r>
            <a:r>
              <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Saturday, April </a:t>
            </a:r>
            <a:r>
              <a:rPr lang="en-US"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16</a:t>
            </a:r>
            <a:r>
              <a:rPr lang="en-US" sz="2000" b="1" baseline="300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a:t>
            </a:r>
            <a:r>
              <a:rPr lang="en-US"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r>
              <a:rPr lang="en-US" sz="2000" b="1" baseline="300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2011</a:t>
            </a:r>
            <a:endPar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eaLnBrk="0" hangingPunct="0">
              <a:spcBef>
                <a:spcPct val="50000"/>
              </a:spcBef>
              <a:buClr>
                <a:schemeClr val="bg2"/>
              </a:buClr>
              <a:buSzPct val="80000"/>
              <a:buFont typeface="Wingdings" pitchFamily="2" charset="2"/>
              <a:buChar char="q"/>
            </a:pPr>
            <a:r>
              <a:rPr lang="en-US" dirty="0"/>
              <a:t> Explore university clubs, student        services and all of CSU Fullerton’s academic departments</a:t>
            </a:r>
          </a:p>
          <a:p>
            <a:pPr eaLnBrk="0" hangingPunct="0">
              <a:spcBef>
                <a:spcPct val="50000"/>
              </a:spcBef>
              <a:buClr>
                <a:schemeClr val="bg2"/>
              </a:buClr>
              <a:buSzPct val="80000"/>
              <a:buFont typeface="Wingdings" pitchFamily="2" charset="2"/>
              <a:buChar char="q"/>
            </a:pPr>
            <a:r>
              <a:rPr lang="en-US" dirty="0"/>
              <a:t> Workshops &amp; Activities</a:t>
            </a:r>
          </a:p>
          <a:p>
            <a:pPr eaLnBrk="0" hangingPunct="0">
              <a:spcBef>
                <a:spcPct val="50000"/>
              </a:spcBef>
              <a:buClr>
                <a:schemeClr val="bg2"/>
              </a:buClr>
              <a:buSzPct val="80000"/>
              <a:buFont typeface="Wingdings" pitchFamily="2" charset="2"/>
              <a:buChar char="q"/>
            </a:pPr>
            <a:r>
              <a:rPr lang="en-US" dirty="0"/>
              <a:t> Campus Tours &amp; more…</a:t>
            </a:r>
          </a:p>
          <a:p>
            <a:pPr eaLnBrk="0" hangingPunct="0">
              <a:spcBef>
                <a:spcPct val="50000"/>
              </a:spcBef>
              <a:buClr>
                <a:schemeClr val="bg2"/>
              </a:buClr>
              <a:buSzPct val="80000"/>
              <a:buFont typeface="Wingdings" pitchFamily="2" charset="2"/>
              <a:buChar char="q"/>
            </a:pPr>
            <a:endParaRPr lang="en-US" dirty="0"/>
          </a:p>
        </p:txBody>
      </p:sp>
      <p:pic>
        <p:nvPicPr>
          <p:cNvPr id="20484" name="Picture 6" descr="MCj04316110000[1]"/>
          <p:cNvPicPr>
            <a:picLocks noChangeAspect="1" noChangeArrowheads="1"/>
          </p:cNvPicPr>
          <p:nvPr/>
        </p:nvPicPr>
        <p:blipFill>
          <a:blip r:embed="rId2" cstate="print"/>
          <a:srcRect/>
          <a:stretch>
            <a:fillRect/>
          </a:stretch>
        </p:blipFill>
        <p:spPr bwMode="auto">
          <a:xfrm>
            <a:off x="457200" y="1600200"/>
            <a:ext cx="533400" cy="533400"/>
          </a:xfrm>
          <a:prstGeom prst="rect">
            <a:avLst/>
          </a:prstGeom>
          <a:noFill/>
          <a:ln w="9525">
            <a:noFill/>
            <a:miter lim="800000"/>
            <a:headEnd/>
            <a:tailEnd/>
          </a:ln>
        </p:spPr>
      </p:pic>
      <p:pic>
        <p:nvPicPr>
          <p:cNvPr id="20485" name="Picture 7"/>
          <p:cNvPicPr>
            <a:picLocks noChangeAspect="1" noChangeArrowheads="1"/>
          </p:cNvPicPr>
          <p:nvPr/>
        </p:nvPicPr>
        <p:blipFill>
          <a:blip r:embed="rId3" cstate="print"/>
          <a:srcRect/>
          <a:stretch>
            <a:fillRect/>
          </a:stretch>
        </p:blipFill>
        <p:spPr bwMode="auto">
          <a:xfrm>
            <a:off x="228600" y="3962400"/>
            <a:ext cx="1676400" cy="1295400"/>
          </a:xfrm>
          <a:prstGeom prst="rect">
            <a:avLst/>
          </a:prstGeom>
          <a:noFill/>
          <a:ln w="9525">
            <a:noFill/>
            <a:miter lim="800000"/>
            <a:headEnd/>
            <a:tailEnd/>
          </a:ln>
        </p:spPr>
      </p:pic>
      <p:pic>
        <p:nvPicPr>
          <p:cNvPr id="20486" name="Picture 8"/>
          <p:cNvPicPr>
            <a:picLocks noChangeAspect="1" noChangeArrowheads="1"/>
          </p:cNvPicPr>
          <p:nvPr/>
        </p:nvPicPr>
        <p:blipFill>
          <a:blip r:embed="rId4" cstate="print"/>
          <a:srcRect/>
          <a:stretch>
            <a:fillRect/>
          </a:stretch>
        </p:blipFill>
        <p:spPr bwMode="auto">
          <a:xfrm>
            <a:off x="1905000" y="3962400"/>
            <a:ext cx="1905000" cy="1295400"/>
          </a:xfrm>
          <a:prstGeom prst="rect">
            <a:avLst/>
          </a:prstGeom>
          <a:noFill/>
          <a:ln w="9525">
            <a:noFill/>
            <a:miter lim="800000"/>
            <a:headEnd/>
            <a:tailEnd/>
          </a:ln>
        </p:spPr>
      </p:pic>
      <p:pic>
        <p:nvPicPr>
          <p:cNvPr id="20487" name="Picture 9"/>
          <p:cNvPicPr>
            <a:picLocks noChangeAspect="1" noChangeArrowheads="1"/>
          </p:cNvPicPr>
          <p:nvPr/>
        </p:nvPicPr>
        <p:blipFill>
          <a:blip r:embed="rId5" cstate="print"/>
          <a:srcRect/>
          <a:stretch>
            <a:fillRect/>
          </a:stretch>
        </p:blipFill>
        <p:spPr bwMode="auto">
          <a:xfrm>
            <a:off x="3810000" y="3962400"/>
            <a:ext cx="1676400" cy="1295400"/>
          </a:xfrm>
          <a:prstGeom prst="rect">
            <a:avLst/>
          </a:prstGeom>
          <a:noFill/>
          <a:ln w="9525">
            <a:noFill/>
            <a:miter lim="800000"/>
            <a:headEnd/>
            <a:tailEnd/>
          </a:ln>
        </p:spPr>
      </p:pic>
      <p:pic>
        <p:nvPicPr>
          <p:cNvPr id="20488" name="Picture 10"/>
          <p:cNvPicPr>
            <a:picLocks noChangeAspect="1" noChangeArrowheads="1"/>
          </p:cNvPicPr>
          <p:nvPr/>
        </p:nvPicPr>
        <p:blipFill>
          <a:blip r:embed="rId6" cstate="print"/>
          <a:srcRect/>
          <a:stretch>
            <a:fillRect/>
          </a:stretch>
        </p:blipFill>
        <p:spPr bwMode="auto">
          <a:xfrm>
            <a:off x="1143000" y="5257800"/>
            <a:ext cx="2209800" cy="1181100"/>
          </a:xfrm>
          <a:prstGeom prst="rect">
            <a:avLst/>
          </a:prstGeom>
          <a:noFill/>
          <a:ln w="9525">
            <a:noFill/>
            <a:miter lim="800000"/>
            <a:headEnd/>
            <a:tailEnd/>
          </a:ln>
        </p:spPr>
      </p:pic>
      <p:pic>
        <p:nvPicPr>
          <p:cNvPr id="20489" name="Picture 11"/>
          <p:cNvPicPr>
            <a:picLocks noChangeAspect="1" noChangeArrowheads="1"/>
          </p:cNvPicPr>
          <p:nvPr/>
        </p:nvPicPr>
        <p:blipFill>
          <a:blip r:embed="rId7" cstate="print"/>
          <a:srcRect/>
          <a:stretch>
            <a:fillRect/>
          </a:stretch>
        </p:blipFill>
        <p:spPr bwMode="auto">
          <a:xfrm>
            <a:off x="3276600" y="5181600"/>
            <a:ext cx="1600200" cy="1271588"/>
          </a:xfrm>
          <a:prstGeom prst="rect">
            <a:avLst/>
          </a:prstGeom>
          <a:noFill/>
          <a:ln w="9525">
            <a:noFill/>
            <a:miter lim="800000"/>
            <a:headEnd/>
            <a:tailEnd/>
          </a:ln>
        </p:spPr>
      </p:pic>
      <p:sp>
        <p:nvSpPr>
          <p:cNvPr id="20490" name="Text Box 13"/>
          <p:cNvSpPr txBox="1">
            <a:spLocks noChangeArrowheads="1"/>
          </p:cNvSpPr>
          <p:nvPr/>
        </p:nvSpPr>
        <p:spPr bwMode="auto">
          <a:xfrm>
            <a:off x="5105400" y="5486400"/>
            <a:ext cx="3429000" cy="1192213"/>
          </a:xfrm>
          <a:prstGeom prst="rect">
            <a:avLst/>
          </a:prstGeom>
          <a:noFill/>
          <a:ln w="9525">
            <a:noFill/>
            <a:miter lim="800000"/>
            <a:headEnd/>
            <a:tailEnd/>
          </a:ln>
        </p:spPr>
        <p:txBody>
          <a:bodyPr>
            <a:spAutoFit/>
          </a:bodyPr>
          <a:lstStyle/>
          <a:p>
            <a:pPr algn="ctr" eaLnBrk="0" hangingPunct="0">
              <a:spcBef>
                <a:spcPct val="50000"/>
              </a:spcBef>
            </a:pPr>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Register</a:t>
            </a:r>
            <a:r>
              <a:rPr lang="en-US" dirty="0"/>
              <a:t> online at:</a:t>
            </a:r>
          </a:p>
          <a:p>
            <a:pPr algn="ctr" eaLnBrk="0" hangingPunct="0">
              <a:spcBef>
                <a:spcPct val="50000"/>
              </a:spcBef>
            </a:pPr>
            <a:r>
              <a:rPr lang="en-US" dirty="0"/>
              <a:t>http://calstatefullerton.com</a:t>
            </a:r>
          </a:p>
          <a:p>
            <a:pPr eaLnBrk="0" hangingPunct="0">
              <a:spcBef>
                <a:spcPct val="50000"/>
              </a:spcBef>
            </a:pPr>
            <a:endParaRPr lang="en-US" dirty="0"/>
          </a:p>
        </p:txBody>
      </p:sp>
      <p:pic>
        <p:nvPicPr>
          <p:cNvPr id="20491" name="Picture 14"/>
          <p:cNvPicPr>
            <a:picLocks noChangeAspect="1" noChangeArrowheads="1"/>
          </p:cNvPicPr>
          <p:nvPr/>
        </p:nvPicPr>
        <p:blipFill>
          <a:blip r:embed="rId8" cstate="print"/>
          <a:srcRect/>
          <a:stretch>
            <a:fillRect/>
          </a:stretch>
        </p:blipFill>
        <p:spPr bwMode="auto">
          <a:xfrm>
            <a:off x="5410200" y="3962400"/>
            <a:ext cx="2057400" cy="1285875"/>
          </a:xfrm>
          <a:prstGeom prst="rect">
            <a:avLst/>
          </a:prstGeom>
          <a:noFill/>
          <a:ln w="9525">
            <a:noFill/>
            <a:miter lim="800000"/>
            <a:headEnd/>
            <a:tailEnd/>
          </a:ln>
        </p:spPr>
      </p:pic>
      <p:pic>
        <p:nvPicPr>
          <p:cNvPr id="20492" name="Picture 15" descr="Tuffy_hi"/>
          <p:cNvPicPr>
            <a:picLocks noChangeAspect="1" noChangeArrowheads="1"/>
          </p:cNvPicPr>
          <p:nvPr/>
        </p:nvPicPr>
        <p:blipFill>
          <a:blip r:embed="rId9" cstate="print"/>
          <a:stretch>
            <a:fillRect/>
          </a:stretch>
        </p:blipFill>
        <p:spPr bwMode="auto">
          <a:xfrm>
            <a:off x="5029200" y="2088696"/>
            <a:ext cx="2438400" cy="1741714"/>
          </a:xfrm>
          <a:prstGeom prst="rect">
            <a:avLst/>
          </a:prstGeom>
          <a:noFill/>
          <a:ln w="22225">
            <a:solidFill>
              <a:schemeClr val="accent2"/>
            </a:solidFill>
            <a:miter lim="800000"/>
            <a:headEnd/>
            <a:tailEnd/>
          </a:ln>
        </p:spPr>
      </p:pic>
      <p:pic>
        <p:nvPicPr>
          <p:cNvPr id="20493" name="Picture 16"/>
          <p:cNvPicPr>
            <a:picLocks noChangeAspect="1" noChangeArrowheads="1"/>
          </p:cNvPicPr>
          <p:nvPr/>
        </p:nvPicPr>
        <p:blipFill>
          <a:blip r:embed="rId10" cstate="print"/>
          <a:srcRect/>
          <a:stretch>
            <a:fillRect/>
          </a:stretch>
        </p:blipFill>
        <p:spPr bwMode="auto">
          <a:xfrm>
            <a:off x="7467600" y="3962400"/>
            <a:ext cx="1219200" cy="1295400"/>
          </a:xfrm>
          <a:prstGeom prst="rect">
            <a:avLst/>
          </a:prstGeom>
          <a:noFill/>
          <a:ln w="9525">
            <a:noFill/>
            <a:miter lim="800000"/>
            <a:headEnd/>
            <a:tailEnd/>
          </a:ln>
        </p:spPr>
      </p:pic>
      <p:pic>
        <p:nvPicPr>
          <p:cNvPr id="20494" name="Picture 18" descr="01"/>
          <p:cNvPicPr>
            <a:picLocks noChangeAspect="1" noChangeArrowheads="1"/>
          </p:cNvPicPr>
          <p:nvPr/>
        </p:nvPicPr>
        <p:blipFill>
          <a:blip r:embed="rId11" cstate="print"/>
          <a:srcRect/>
          <a:stretch>
            <a:fillRect/>
          </a:stretch>
        </p:blipFill>
        <p:spPr bwMode="auto">
          <a:xfrm>
            <a:off x="152400" y="5257800"/>
            <a:ext cx="1114425" cy="121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Slide Number Placeholder 10"/>
          <p:cNvSpPr>
            <a:spLocks noGrp="1"/>
          </p:cNvSpPr>
          <p:nvPr>
            <p:ph type="sldNum" sz="quarter" idx="12"/>
          </p:nvPr>
        </p:nvSpPr>
        <p:spPr bwMode="auto">
          <a:xfrm>
            <a:off x="533400" y="533400"/>
            <a:ext cx="762000" cy="609600"/>
          </a:xfrm>
          <a:noFill/>
          <a:ln>
            <a:miter lim="800000"/>
            <a:headEnd/>
            <a:tailEnd/>
          </a:ln>
        </p:spPr>
        <p:txBody>
          <a:bodyPr/>
          <a:lstStyle/>
          <a:p>
            <a:fld id="{C3765CCD-C199-244A-9912-BEA0F5D9D50B}" type="slidenum">
              <a:rPr lang="en-US">
                <a:latin typeface="Trebuchet MS" charset="0"/>
                <a:ea typeface="MS PGothic" pitchFamily="34" charset="-128"/>
                <a:cs typeface="MS PGothic" pitchFamily="34" charset="-128"/>
              </a:rPr>
              <a:pPr/>
              <a:t>21</a:t>
            </a:fld>
            <a:endParaRPr lang="en-US">
              <a:latin typeface="Trebuchet MS" charset="0"/>
              <a:ea typeface="MS PGothic" pitchFamily="34" charset="-128"/>
              <a:cs typeface="MS PGothic" pitchFamily="34" charset="-128"/>
            </a:endParaRPr>
          </a:p>
        </p:txBody>
      </p:sp>
      <p:sp>
        <p:nvSpPr>
          <p:cNvPr id="9" name="TextBox 8"/>
          <p:cNvSpPr txBox="1">
            <a:spLocks noChangeArrowheads="1"/>
          </p:cNvSpPr>
          <p:nvPr/>
        </p:nvSpPr>
        <p:spPr bwMode="auto">
          <a:xfrm>
            <a:off x="3200400" y="990600"/>
            <a:ext cx="3124200" cy="769938"/>
          </a:xfrm>
          <a:prstGeom prst="rect">
            <a:avLst/>
          </a:prstGeom>
          <a:noFill/>
          <a:ln w="9525">
            <a:noFill/>
            <a:miter lim="800000"/>
            <a:headEnd/>
            <a:tailEnd/>
          </a:ln>
        </p:spPr>
        <p:txBody>
          <a:bodyPr>
            <a:spAutoFit/>
          </a:bodyPr>
          <a:lstStyle/>
          <a:p>
            <a:pPr algn="ctr">
              <a:defRPr/>
            </a:pPr>
            <a:r>
              <a:rPr lang="en-US" sz="4400" dirty="0">
                <a:solidFill>
                  <a:schemeClr val="tx2"/>
                </a:solidFill>
                <a:latin typeface="Impact" pitchFamily="-112" charset="0"/>
                <a:ea typeface="ＭＳ Ｐゴシック" pitchFamily="-112" charset="-128"/>
                <a:cs typeface="+mj-cs"/>
              </a:rPr>
              <a:t>Questions?</a:t>
            </a:r>
          </a:p>
        </p:txBody>
      </p:sp>
      <p:sp>
        <p:nvSpPr>
          <p:cNvPr id="10" name="Rectangle 12"/>
          <p:cNvSpPr>
            <a:spLocks noChangeArrowheads="1"/>
          </p:cNvSpPr>
          <p:nvPr/>
        </p:nvSpPr>
        <p:spPr bwMode="auto">
          <a:xfrm>
            <a:off x="304800" y="1828800"/>
            <a:ext cx="4343400" cy="4616450"/>
          </a:xfrm>
          <a:prstGeom prst="rect">
            <a:avLst/>
          </a:prstGeom>
          <a:noFill/>
          <a:ln w="9525">
            <a:solidFill>
              <a:srgbClr val="336699"/>
            </a:solidFill>
            <a:miter lim="800000"/>
            <a:headEnd/>
            <a:tailEnd/>
          </a:ln>
        </p:spPr>
        <p:txBody>
          <a:bodyPr>
            <a:prstTxWarp prst="textNoShape">
              <a:avLst/>
            </a:prstTxWarp>
            <a:spAutoFit/>
          </a:bodyPr>
          <a:lstStyle/>
          <a:p>
            <a:pPr>
              <a:spcBef>
                <a:spcPct val="50000"/>
              </a:spcBef>
            </a:pPr>
            <a:r>
              <a:rPr lang="en-US" sz="2400" u="sng" dirty="0">
                <a:solidFill>
                  <a:srgbClr val="336699"/>
                </a:solidFill>
                <a:latin typeface="Arial Black" charset="0"/>
              </a:rPr>
              <a:t>Important Dates</a:t>
            </a:r>
          </a:p>
          <a:p>
            <a:pPr>
              <a:spcBef>
                <a:spcPct val="50000"/>
              </a:spcBef>
              <a:buFontTx/>
              <a:buChar char="•"/>
            </a:pPr>
            <a:r>
              <a:rPr lang="en-US" b="1" dirty="0">
                <a:solidFill>
                  <a:srgbClr val="336699"/>
                </a:solidFill>
                <a:latin typeface="Arial Narrow" charset="0"/>
              </a:rPr>
              <a:t> </a:t>
            </a:r>
            <a:r>
              <a:rPr lang="en-US" b="1" dirty="0">
                <a:latin typeface="Arial Narrow" charset="0"/>
              </a:rPr>
              <a:t>Oct 1 – Nov 30:</a:t>
            </a:r>
            <a:r>
              <a:rPr lang="en-US" dirty="0">
                <a:latin typeface="Arial Narrow" charset="0"/>
              </a:rPr>
              <a:t>  Apply for admission</a:t>
            </a:r>
          </a:p>
          <a:p>
            <a:pPr>
              <a:spcBef>
                <a:spcPct val="50000"/>
              </a:spcBef>
              <a:buFontTx/>
              <a:buChar char="•"/>
            </a:pPr>
            <a:r>
              <a:rPr lang="en-US" b="1" dirty="0">
                <a:latin typeface="Arial Narrow" charset="0"/>
              </a:rPr>
              <a:t> Jan 21:</a:t>
            </a:r>
            <a:r>
              <a:rPr lang="en-US" dirty="0">
                <a:latin typeface="Arial Narrow" charset="0"/>
              </a:rPr>
              <a:t> SAT/ACT scores must be received</a:t>
            </a:r>
          </a:p>
          <a:p>
            <a:pPr>
              <a:spcBef>
                <a:spcPct val="50000"/>
              </a:spcBef>
              <a:buFontTx/>
              <a:buChar char="•"/>
            </a:pPr>
            <a:r>
              <a:rPr lang="en-US" b="1" dirty="0">
                <a:latin typeface="Arial Narrow" charset="0"/>
              </a:rPr>
              <a:t> March 2:</a:t>
            </a:r>
            <a:r>
              <a:rPr lang="en-US" dirty="0">
                <a:latin typeface="Arial Narrow" charset="0"/>
              </a:rPr>
              <a:t> Financial Aid application due</a:t>
            </a:r>
          </a:p>
          <a:p>
            <a:pPr>
              <a:spcBef>
                <a:spcPct val="50000"/>
              </a:spcBef>
              <a:buFontTx/>
              <a:buChar char="•"/>
            </a:pPr>
            <a:r>
              <a:rPr lang="en-US" b="1" dirty="0">
                <a:latin typeface="Arial Narrow" charset="0"/>
              </a:rPr>
              <a:t> April 16:</a:t>
            </a:r>
            <a:r>
              <a:rPr lang="en-US" dirty="0">
                <a:latin typeface="Arial Narrow" charset="0"/>
              </a:rPr>
              <a:t> Welcome to Cal State Fullerton Day</a:t>
            </a:r>
          </a:p>
          <a:p>
            <a:pPr>
              <a:spcBef>
                <a:spcPct val="50000"/>
              </a:spcBef>
              <a:buFontTx/>
              <a:buChar char="•"/>
            </a:pPr>
            <a:r>
              <a:rPr lang="en-US" b="1" dirty="0">
                <a:latin typeface="Arial Narrow" charset="0"/>
              </a:rPr>
              <a:t>May 1: </a:t>
            </a:r>
            <a:r>
              <a:rPr lang="en-US" dirty="0">
                <a:latin typeface="Arial Narrow" charset="0"/>
              </a:rPr>
              <a:t>Last day to pay Enrollment Deposit</a:t>
            </a:r>
            <a:endParaRPr lang="en-US" b="1" dirty="0">
              <a:latin typeface="Arial Narrow" charset="0"/>
            </a:endParaRPr>
          </a:p>
          <a:p>
            <a:pPr>
              <a:spcBef>
                <a:spcPct val="50000"/>
              </a:spcBef>
              <a:buFontTx/>
              <a:buChar char="•"/>
            </a:pPr>
            <a:r>
              <a:rPr lang="en-US" b="1" dirty="0">
                <a:latin typeface="Arial Narrow" charset="0"/>
              </a:rPr>
              <a:t> May 7:</a:t>
            </a:r>
            <a:r>
              <a:rPr lang="en-US" dirty="0">
                <a:latin typeface="Arial Narrow" charset="0"/>
              </a:rPr>
              <a:t> Last day to take ELM/EPT placement exams</a:t>
            </a:r>
          </a:p>
          <a:p>
            <a:pPr>
              <a:spcBef>
                <a:spcPct val="50000"/>
              </a:spcBef>
              <a:buFontTx/>
              <a:buChar char="•"/>
            </a:pPr>
            <a:r>
              <a:rPr lang="en-US" b="1" dirty="0">
                <a:latin typeface="Arial Narrow" charset="0"/>
              </a:rPr>
              <a:t> May 12 at 5:00pm:</a:t>
            </a:r>
            <a:r>
              <a:rPr lang="en-US" dirty="0">
                <a:latin typeface="Arial Narrow" charset="0"/>
              </a:rPr>
              <a:t> Last day to register for mandatory New Student Orientation</a:t>
            </a:r>
          </a:p>
          <a:p>
            <a:pPr>
              <a:spcBef>
                <a:spcPct val="50000"/>
              </a:spcBef>
              <a:buFontTx/>
              <a:buChar char="•"/>
            </a:pPr>
            <a:r>
              <a:rPr lang="en-US" b="1" dirty="0">
                <a:latin typeface="Arial Narrow" charset="0"/>
              </a:rPr>
              <a:t> July 15:</a:t>
            </a:r>
            <a:r>
              <a:rPr lang="en-US" dirty="0">
                <a:latin typeface="Arial Narrow" charset="0"/>
              </a:rPr>
              <a:t> Final official high school transcript must be received</a:t>
            </a:r>
          </a:p>
        </p:txBody>
      </p:sp>
      <p:sp>
        <p:nvSpPr>
          <p:cNvPr id="11" name="Text Box 14"/>
          <p:cNvSpPr txBox="1">
            <a:spLocks noChangeArrowheads="1"/>
          </p:cNvSpPr>
          <p:nvPr/>
        </p:nvSpPr>
        <p:spPr bwMode="auto">
          <a:xfrm>
            <a:off x="4800600" y="1828800"/>
            <a:ext cx="4114800" cy="4376738"/>
          </a:xfrm>
          <a:prstGeom prst="rect">
            <a:avLst/>
          </a:prstGeom>
          <a:noFill/>
          <a:ln w="9525">
            <a:solidFill>
              <a:srgbClr val="336699"/>
            </a:solidFill>
            <a:miter lim="800000"/>
            <a:headEnd/>
            <a:tailEnd/>
          </a:ln>
        </p:spPr>
        <p:txBody>
          <a:bodyPr tIns="0" bIns="0">
            <a:prstTxWarp prst="textNoShape">
              <a:avLst/>
            </a:prstTxWarp>
            <a:spAutoFit/>
          </a:bodyPr>
          <a:lstStyle/>
          <a:p>
            <a:pPr marL="115888" indent="-115888" eaLnBrk="0" hangingPunct="0">
              <a:spcBef>
                <a:spcPct val="20000"/>
              </a:spcBef>
              <a:spcAft>
                <a:spcPct val="20000"/>
              </a:spcAft>
            </a:pPr>
            <a:r>
              <a:rPr lang="en-US" sz="2400" u="sng">
                <a:solidFill>
                  <a:srgbClr val="336699"/>
                </a:solidFill>
                <a:latin typeface="Arial Black" charset="0"/>
              </a:rPr>
              <a:t>Contact Info:</a:t>
            </a:r>
            <a:endParaRPr lang="en-US" sz="2400" b="1">
              <a:solidFill>
                <a:srgbClr val="336699"/>
              </a:solidFill>
              <a:latin typeface="Arial Black" charset="0"/>
            </a:endParaRPr>
          </a:p>
          <a:p>
            <a:pPr marL="115888" indent="-115888" eaLnBrk="0" hangingPunct="0">
              <a:spcAft>
                <a:spcPct val="20000"/>
              </a:spcAft>
              <a:buFontTx/>
              <a:buChar char="•"/>
            </a:pPr>
            <a:r>
              <a:rPr lang="en-US" b="1">
                <a:latin typeface="Arial Narrow" charset="0"/>
              </a:rPr>
              <a:t>Admissions</a:t>
            </a:r>
            <a:r>
              <a:rPr lang="en-US">
                <a:latin typeface="Arial Narrow" charset="0"/>
              </a:rPr>
              <a:t> - 657.278.2370   admissions@fullerton.edu</a:t>
            </a:r>
          </a:p>
          <a:p>
            <a:pPr marL="115888" indent="-115888" eaLnBrk="0" hangingPunct="0">
              <a:spcAft>
                <a:spcPct val="20000"/>
              </a:spcAft>
              <a:buFontTx/>
              <a:buChar char="•"/>
            </a:pPr>
            <a:r>
              <a:rPr lang="en-US" b="1">
                <a:latin typeface="Arial Narrow" charset="0"/>
              </a:rPr>
              <a:t>Campus Tours</a:t>
            </a:r>
            <a:r>
              <a:rPr lang="en-US">
                <a:latin typeface="Arial Narrow" charset="0"/>
              </a:rPr>
              <a:t> - 657.278.3120</a:t>
            </a:r>
          </a:p>
          <a:p>
            <a:pPr marL="115888" indent="-115888" eaLnBrk="0" hangingPunct="0">
              <a:spcAft>
                <a:spcPct val="20000"/>
              </a:spcAft>
              <a:buFontTx/>
              <a:buChar char="•"/>
            </a:pPr>
            <a:r>
              <a:rPr lang="en-US" b="1">
                <a:latin typeface="Arial Narrow" charset="0"/>
              </a:rPr>
              <a:t>Disabled Student Services -</a:t>
            </a:r>
            <a:r>
              <a:rPr lang="en-US">
                <a:latin typeface="Arial Narrow" charset="0"/>
              </a:rPr>
              <a:t>657.278.3117 dsservices@fullerton.edu</a:t>
            </a:r>
          </a:p>
          <a:p>
            <a:pPr marL="115888" indent="-115888" eaLnBrk="0" hangingPunct="0">
              <a:spcAft>
                <a:spcPct val="20000"/>
              </a:spcAft>
              <a:buFontTx/>
              <a:buChar char="•"/>
            </a:pPr>
            <a:r>
              <a:rPr lang="en-US" b="1">
                <a:latin typeface="Arial Narrow" charset="0"/>
              </a:rPr>
              <a:t>Financial Aid –</a:t>
            </a:r>
            <a:r>
              <a:rPr lang="en-US">
                <a:latin typeface="Arial Narrow" charset="0"/>
              </a:rPr>
              <a:t> 657.278.3125 fa@fullerton.edu</a:t>
            </a:r>
          </a:p>
          <a:p>
            <a:pPr marL="115888" indent="-115888" eaLnBrk="0" hangingPunct="0">
              <a:spcAft>
                <a:spcPct val="20000"/>
              </a:spcAft>
              <a:buFontTx/>
              <a:buChar char="•"/>
            </a:pPr>
            <a:r>
              <a:rPr lang="en-US" b="1">
                <a:latin typeface="Arial Narrow" charset="0"/>
              </a:rPr>
              <a:t>Housing –</a:t>
            </a:r>
            <a:r>
              <a:rPr lang="en-US">
                <a:latin typeface="Arial Narrow" charset="0"/>
              </a:rPr>
              <a:t> 657.278.2168  housing@fullerton.edu</a:t>
            </a:r>
          </a:p>
          <a:p>
            <a:pPr marL="115888" indent="-115888" eaLnBrk="0" hangingPunct="0">
              <a:spcAft>
                <a:spcPct val="20000"/>
              </a:spcAft>
              <a:buFontTx/>
              <a:buChar char="•"/>
            </a:pPr>
            <a:r>
              <a:rPr lang="en-US" b="1">
                <a:latin typeface="Arial Narrow" charset="0"/>
              </a:rPr>
              <a:t>Transfer Services –</a:t>
            </a:r>
            <a:r>
              <a:rPr lang="en-US">
                <a:latin typeface="Arial Narrow" charset="0"/>
              </a:rPr>
              <a:t> 657.278.3358  transfer@fullerton.edu</a:t>
            </a:r>
          </a:p>
          <a:p>
            <a:pPr marL="115888" indent="-115888" eaLnBrk="0" hangingPunct="0">
              <a:spcAft>
                <a:spcPct val="20000"/>
              </a:spcAft>
              <a:buFontTx/>
              <a:buChar char="•"/>
            </a:pPr>
            <a:r>
              <a:rPr lang="en-US" b="1">
                <a:latin typeface="Arial Narrow" charset="0"/>
              </a:rPr>
              <a:t>University Outreach –</a:t>
            </a:r>
            <a:r>
              <a:rPr lang="en-US">
                <a:latin typeface="Arial Narrow" charset="0"/>
              </a:rPr>
              <a:t> 657.278.2086 outreach@fullerton.edu</a:t>
            </a:r>
            <a:endParaRPr lang="en-US" sz="1000">
              <a:latin typeface="Arial Narrow" charset="0"/>
            </a:endParaRPr>
          </a:p>
        </p:txBody>
      </p:sp>
      <p:pic>
        <p:nvPicPr>
          <p:cNvPr id="12" name="Picture 15"/>
          <p:cNvPicPr>
            <a:picLocks noChangeAspect="1" noChangeArrowheads="1"/>
          </p:cNvPicPr>
          <p:nvPr/>
        </p:nvPicPr>
        <p:blipFill>
          <a:blip r:embed="rId2"/>
          <a:srcRect/>
          <a:stretch>
            <a:fillRect/>
          </a:stretch>
        </p:blipFill>
        <p:spPr bwMode="auto">
          <a:xfrm>
            <a:off x="8153400" y="152400"/>
            <a:ext cx="762000" cy="1054100"/>
          </a:xfrm>
          <a:prstGeom prst="rect">
            <a:avLst/>
          </a:prstGeom>
          <a:noFill/>
          <a:ln w="9525">
            <a:noFill/>
            <a:miter lim="800000"/>
            <a:headEnd/>
            <a:tailEnd/>
          </a:ln>
        </p:spPr>
      </p:pic>
      <p:pic>
        <p:nvPicPr>
          <p:cNvPr id="13" name="Picture 16" descr="Tuffy_question"/>
          <p:cNvPicPr>
            <a:picLocks noChangeAspect="1" noChangeArrowheads="1"/>
          </p:cNvPicPr>
          <p:nvPr/>
        </p:nvPicPr>
        <p:blipFill>
          <a:blip r:embed="rId3"/>
          <a:srcRect/>
          <a:stretch>
            <a:fillRect/>
          </a:stretch>
        </p:blipFill>
        <p:spPr bwMode="auto">
          <a:xfrm>
            <a:off x="228600" y="152400"/>
            <a:ext cx="1295400" cy="1038225"/>
          </a:xfrm>
          <a:prstGeom prst="rect">
            <a:avLst/>
          </a:prstGeom>
          <a:noFill/>
          <a:ln w="28575">
            <a:solidFill>
              <a:srgbClr val="336699"/>
            </a:solid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1581</TotalTime>
  <Words>1913</Words>
  <Application>Microsoft Macintosh PowerPoint</Application>
  <PresentationFormat>On-screen Show (4:3)</PresentationFormat>
  <Paragraphs>368</Paragraphs>
  <Slides>21</Slides>
  <Notes>1</Notes>
  <HiddenSlides>0</HiddenSlides>
  <MMClips>0</MMClips>
  <ScaleCrop>false</ScaleCrop>
  <HeadingPairs>
    <vt:vector size="6" baseType="variant">
      <vt:variant>
        <vt:lpstr>Design Template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Flow</vt:lpstr>
      <vt:lpstr>Chart</vt:lpstr>
      <vt:lpstr>CSU Overview  &amp;  CSUF Highlights</vt:lpstr>
      <vt:lpstr>About Me</vt:lpstr>
      <vt:lpstr>Slide 3</vt:lpstr>
      <vt:lpstr>California State University</vt:lpstr>
      <vt:lpstr>The Difference…</vt:lpstr>
      <vt:lpstr>Slide 6</vt:lpstr>
      <vt:lpstr>Eligibility Index (Local Area)</vt:lpstr>
      <vt:lpstr>CSU Mentor</vt:lpstr>
      <vt:lpstr>Cost of Attendance</vt:lpstr>
      <vt:lpstr> Why Fullerton? </vt:lpstr>
      <vt:lpstr>Slide 11</vt:lpstr>
      <vt:lpstr>Fall 2010 Admission</vt:lpstr>
      <vt:lpstr>Academics</vt:lpstr>
      <vt:lpstr>Academics</vt:lpstr>
      <vt:lpstr>Housing</vt:lpstr>
      <vt:lpstr>Available Programs</vt:lpstr>
      <vt:lpstr>President’s Scholars Scholarship</vt:lpstr>
      <vt:lpstr>Student Clubs &amp; Organizations</vt:lpstr>
      <vt:lpstr>Titan Athletics: NCAA Division I</vt:lpstr>
      <vt:lpstr>Slide 20</vt:lpstr>
      <vt:lpstr>Slide 21</vt:lpstr>
    </vt:vector>
  </TitlesOfParts>
  <Company>Cal State Fullerton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titanchoices</dc:creator>
  <cp:lastModifiedBy>Matthew Payan</cp:lastModifiedBy>
  <cp:revision>92</cp:revision>
  <dcterms:created xsi:type="dcterms:W3CDTF">2010-10-04T12:58:41Z</dcterms:created>
  <dcterms:modified xsi:type="dcterms:W3CDTF">2010-10-04T13:06:42Z</dcterms:modified>
</cp:coreProperties>
</file>