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59" r:id="rId5"/>
    <p:sldId id="260" r:id="rId6"/>
    <p:sldId id="261" r:id="rId7"/>
    <p:sldId id="271" r:id="rId8"/>
    <p:sldId id="262" r:id="rId9"/>
    <p:sldId id="263" r:id="rId10"/>
    <p:sldId id="264" r:id="rId11"/>
    <p:sldId id="265" r:id="rId12"/>
    <p:sldId id="266" r:id="rId13"/>
    <p:sldId id="272" r:id="rId14"/>
    <p:sldId id="267" r:id="rId15"/>
    <p:sldId id="268" r:id="rId16"/>
    <p:sldId id="274" r:id="rId17"/>
    <p:sldId id="275" r:id="rId18"/>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24" charset="0"/>
        <a:ea typeface="+mn-ea"/>
        <a:cs typeface="+mn-cs"/>
      </a:defRPr>
    </a:lvl1pPr>
    <a:lvl2pPr marL="457200" algn="l" rtl="0" fontAlgn="base">
      <a:spcBef>
        <a:spcPct val="0"/>
      </a:spcBef>
      <a:spcAft>
        <a:spcPct val="0"/>
      </a:spcAft>
      <a:defRPr sz="2400" kern="1200">
        <a:solidFill>
          <a:schemeClr val="tx1"/>
        </a:solidFill>
        <a:latin typeface="Times New Roman" pitchFamily="124" charset="0"/>
        <a:ea typeface="+mn-ea"/>
        <a:cs typeface="+mn-cs"/>
      </a:defRPr>
    </a:lvl2pPr>
    <a:lvl3pPr marL="914400" algn="l" rtl="0" fontAlgn="base">
      <a:spcBef>
        <a:spcPct val="0"/>
      </a:spcBef>
      <a:spcAft>
        <a:spcPct val="0"/>
      </a:spcAft>
      <a:defRPr sz="2400" kern="1200">
        <a:solidFill>
          <a:schemeClr val="tx1"/>
        </a:solidFill>
        <a:latin typeface="Times New Roman" pitchFamily="124" charset="0"/>
        <a:ea typeface="+mn-ea"/>
        <a:cs typeface="+mn-cs"/>
      </a:defRPr>
    </a:lvl3pPr>
    <a:lvl4pPr marL="1371600" algn="l" rtl="0" fontAlgn="base">
      <a:spcBef>
        <a:spcPct val="0"/>
      </a:spcBef>
      <a:spcAft>
        <a:spcPct val="0"/>
      </a:spcAft>
      <a:defRPr sz="2400" kern="1200">
        <a:solidFill>
          <a:schemeClr val="tx1"/>
        </a:solidFill>
        <a:latin typeface="Times New Roman" pitchFamily="124" charset="0"/>
        <a:ea typeface="+mn-ea"/>
        <a:cs typeface="+mn-cs"/>
      </a:defRPr>
    </a:lvl4pPr>
    <a:lvl5pPr marL="1828800" algn="l" rtl="0" fontAlgn="base">
      <a:spcBef>
        <a:spcPct val="0"/>
      </a:spcBef>
      <a:spcAft>
        <a:spcPct val="0"/>
      </a:spcAft>
      <a:defRPr sz="2400" kern="1200">
        <a:solidFill>
          <a:schemeClr val="tx1"/>
        </a:solidFill>
        <a:latin typeface="Times New Roman" pitchFamily="124" charset="0"/>
        <a:ea typeface="+mn-ea"/>
        <a:cs typeface="+mn-cs"/>
      </a:defRPr>
    </a:lvl5pPr>
    <a:lvl6pPr marL="2286000" algn="l" defTabSz="914400" rtl="0" eaLnBrk="1" latinLnBrk="0" hangingPunct="1">
      <a:defRPr sz="2400" kern="1200">
        <a:solidFill>
          <a:schemeClr val="tx1"/>
        </a:solidFill>
        <a:latin typeface="Times New Roman" pitchFamily="124" charset="0"/>
        <a:ea typeface="+mn-ea"/>
        <a:cs typeface="+mn-cs"/>
      </a:defRPr>
    </a:lvl6pPr>
    <a:lvl7pPr marL="2743200" algn="l" defTabSz="914400" rtl="0" eaLnBrk="1" latinLnBrk="0" hangingPunct="1">
      <a:defRPr sz="2400" kern="1200">
        <a:solidFill>
          <a:schemeClr val="tx1"/>
        </a:solidFill>
        <a:latin typeface="Times New Roman" pitchFamily="124" charset="0"/>
        <a:ea typeface="+mn-ea"/>
        <a:cs typeface="+mn-cs"/>
      </a:defRPr>
    </a:lvl7pPr>
    <a:lvl8pPr marL="3200400" algn="l" defTabSz="914400" rtl="0" eaLnBrk="1" latinLnBrk="0" hangingPunct="1">
      <a:defRPr sz="2400" kern="1200">
        <a:solidFill>
          <a:schemeClr val="tx1"/>
        </a:solidFill>
        <a:latin typeface="Times New Roman" pitchFamily="124" charset="0"/>
        <a:ea typeface="+mn-ea"/>
        <a:cs typeface="+mn-cs"/>
      </a:defRPr>
    </a:lvl8pPr>
    <a:lvl9pPr marL="3657600" algn="l" defTabSz="914400" rtl="0" eaLnBrk="1" latinLnBrk="0" hangingPunct="1">
      <a:defRPr sz="2400" kern="1200">
        <a:solidFill>
          <a:schemeClr val="tx1"/>
        </a:solidFill>
        <a:latin typeface="Times New Roman" pitchFamily="12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varScale="1">
        <p:scale>
          <a:sx n="97" d="100"/>
          <a:sy n="97" d="100"/>
        </p:scale>
        <p:origin x="-114" y="-15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9459"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946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946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946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946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706557DD-F04A-4366-8C7D-E11BC77F9209}"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24" charset="0"/>
        <a:ea typeface="+mn-ea"/>
        <a:cs typeface="+mn-cs"/>
      </a:defRPr>
    </a:lvl1pPr>
    <a:lvl2pPr marL="457200" algn="l" rtl="0" fontAlgn="base">
      <a:spcBef>
        <a:spcPct val="30000"/>
      </a:spcBef>
      <a:spcAft>
        <a:spcPct val="0"/>
      </a:spcAft>
      <a:defRPr sz="1200" kern="1200">
        <a:solidFill>
          <a:schemeClr val="tx1"/>
        </a:solidFill>
        <a:latin typeface="Times New Roman" pitchFamily="124" charset="0"/>
        <a:ea typeface="+mn-ea"/>
        <a:cs typeface="+mn-cs"/>
      </a:defRPr>
    </a:lvl2pPr>
    <a:lvl3pPr marL="914400" algn="l" rtl="0" fontAlgn="base">
      <a:spcBef>
        <a:spcPct val="30000"/>
      </a:spcBef>
      <a:spcAft>
        <a:spcPct val="0"/>
      </a:spcAft>
      <a:defRPr sz="1200" kern="1200">
        <a:solidFill>
          <a:schemeClr val="tx1"/>
        </a:solidFill>
        <a:latin typeface="Times New Roman" pitchFamily="124" charset="0"/>
        <a:ea typeface="+mn-ea"/>
        <a:cs typeface="+mn-cs"/>
      </a:defRPr>
    </a:lvl3pPr>
    <a:lvl4pPr marL="1371600" algn="l" rtl="0" fontAlgn="base">
      <a:spcBef>
        <a:spcPct val="30000"/>
      </a:spcBef>
      <a:spcAft>
        <a:spcPct val="0"/>
      </a:spcAft>
      <a:defRPr sz="1200" kern="1200">
        <a:solidFill>
          <a:schemeClr val="tx1"/>
        </a:solidFill>
        <a:latin typeface="Times New Roman" pitchFamily="124" charset="0"/>
        <a:ea typeface="+mn-ea"/>
        <a:cs typeface="+mn-cs"/>
      </a:defRPr>
    </a:lvl4pPr>
    <a:lvl5pPr marL="1828800" algn="l" rtl="0" fontAlgn="base">
      <a:spcBef>
        <a:spcPct val="30000"/>
      </a:spcBef>
      <a:spcAft>
        <a:spcPct val="0"/>
      </a:spcAft>
      <a:defRPr sz="1200" kern="1200">
        <a:solidFill>
          <a:schemeClr val="tx1"/>
        </a:solidFill>
        <a:latin typeface="Times New Roman" pitchFamily="12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5233518-734C-4A74-87A4-09B6B3C3E5B8}" type="slidenum">
              <a:rPr lang="en-US"/>
              <a:pPr/>
              <a:t>1</a:t>
            </a:fld>
            <a:endParaRPr lang="en-US"/>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C9C0C60-DD27-4310-9701-D6A2DBF995EE}" type="slidenum">
              <a:rPr lang="en-US"/>
              <a:pPr/>
              <a:t>10</a:t>
            </a:fld>
            <a:endParaRPr lang="en-US"/>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3C31AA0-FBFD-4BE5-A33F-6BFEC49B88F5}" type="slidenum">
              <a:rPr lang="en-US"/>
              <a:pPr/>
              <a:t>11</a:t>
            </a:fld>
            <a:endParaRPr lang="en-US"/>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CC0C104-AC9E-4524-BEA9-EF775028FD74}" type="slidenum">
              <a:rPr lang="en-US"/>
              <a:pPr/>
              <a:t>12</a:t>
            </a:fld>
            <a:endParaRPr lang="en-US"/>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B2E1847-FE14-4B36-A1BF-BA6E8E109153}" type="slidenum">
              <a:rPr lang="en-US"/>
              <a:pPr/>
              <a:t>13</a:t>
            </a:fld>
            <a:endParaRPr lang="en-US"/>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BC1F7E-35FE-4D44-AE6D-8A8FF64B6921}" type="slidenum">
              <a:rPr lang="en-US"/>
              <a:pPr/>
              <a:t>14</a:t>
            </a:fld>
            <a:endParaRPr lang="en-US"/>
          </a:p>
        </p:txBody>
      </p:sp>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889EB94-FAD0-4294-A7A4-BC66B7DE9C5C}" type="slidenum">
              <a:rPr lang="en-US"/>
              <a:pPr/>
              <a:t>15</a:t>
            </a:fld>
            <a:endParaRPr lang="en-US"/>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F52713-5C2E-4E43-ACFF-3B35B1925BD1}" type="slidenum">
              <a:rPr lang="en-US"/>
              <a:pPr/>
              <a:t>16</a:t>
            </a:fld>
            <a:endParaRPr lang="en-US"/>
          </a:p>
        </p:txBody>
      </p:sp>
      <p:sp>
        <p:nvSpPr>
          <p:cNvPr id="37890" name="Rectangle 2"/>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37891"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C42872B-886F-4936-9D4B-FCB6C4DA3BB3}" type="slidenum">
              <a:rPr lang="en-US"/>
              <a:pPr/>
              <a:t>2</a:t>
            </a:fld>
            <a:endParaRPr lang="en-US"/>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6D88CA-E30C-45B0-8FF1-B92EDE2DCAC5}" type="slidenum">
              <a:rPr lang="en-US"/>
              <a:pPr/>
              <a:t>3</a:t>
            </a:fld>
            <a:endParaRPr lang="en-US"/>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925007B-AA71-40F5-86F4-BCB13472E60C}" type="slidenum">
              <a:rPr lang="en-US"/>
              <a:pPr/>
              <a:t>4</a:t>
            </a:fld>
            <a:endParaRPr lang="en-US"/>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585590-3431-4118-B3E6-247DD88D5B08}" type="slidenum">
              <a:rPr lang="en-US"/>
              <a:pPr/>
              <a:t>5</a:t>
            </a:fld>
            <a:endParaRPr lang="en-US"/>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F412556-BA96-4A83-8C86-C5D08665B74C}" type="slidenum">
              <a:rPr lang="en-US"/>
              <a:pPr/>
              <a:t>6</a:t>
            </a:fld>
            <a:endParaRPr lang="en-US"/>
          </a:p>
        </p:txBody>
      </p:sp>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F855948-9A9F-45AE-9EE0-1AD9F5BB6B91}" type="slidenum">
              <a:rPr lang="en-US"/>
              <a:pPr/>
              <a:t>7</a:t>
            </a:fld>
            <a:endParaRPr lang="en-US"/>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D544CD2-CEC9-4363-AF4E-AEB6B10D03CA}" type="slidenum">
              <a:rPr lang="en-US"/>
              <a:pPr/>
              <a:t>8</a:t>
            </a:fld>
            <a:endParaRPr lang="en-US"/>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E3E3F88-516C-4938-82FC-A154E8FCEEBD}" type="slidenum">
              <a:rPr lang="en-US"/>
              <a:pPr/>
              <a:t>9</a:t>
            </a:fld>
            <a:endParaRPr lang="en-US"/>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BF0158B-9CAF-4B63-949D-7CB66267DE10}" type="slidenum">
              <a:rPr lang="en-US"/>
              <a:pPr/>
              <a:t>‹#›</a:t>
            </a:fld>
            <a:endParaRPr lang="en-US"/>
          </a:p>
        </p:txBody>
      </p:sp>
    </p:spTree>
  </p:cSld>
  <p:clrMapOvr>
    <a:masterClrMapping/>
  </p:clrMapOvr>
  <p:transition>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E322FD6-36C6-4113-BEAD-840CC8DE1B23}" type="slidenum">
              <a:rPr lang="en-US"/>
              <a:pPr/>
              <a:t>‹#›</a:t>
            </a:fld>
            <a:endParaRPr lang="en-US"/>
          </a:p>
        </p:txBody>
      </p:sp>
    </p:spTree>
  </p:cSld>
  <p:clrMapOvr>
    <a:masterClrMapping/>
  </p:clrMapOvr>
  <p:transition>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F7DDAAA-7C94-4018-985C-524366F5235B}" type="slidenum">
              <a:rPr lang="en-US"/>
              <a:pPr/>
              <a:t>‹#›</a:t>
            </a:fld>
            <a:endParaRPr lang="en-US"/>
          </a:p>
        </p:txBody>
      </p:sp>
    </p:spTree>
  </p:cSld>
  <p:clrMapOvr>
    <a:masterClrMapping/>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07A949B-76F9-4696-8792-90E47B760B38}" type="slidenum">
              <a:rPr lang="en-US"/>
              <a:pPr/>
              <a:t>‹#›</a:t>
            </a:fld>
            <a:endParaRPr lang="en-US"/>
          </a:p>
        </p:txBody>
      </p:sp>
    </p:spTree>
  </p:cSld>
  <p:clrMapOvr>
    <a:masterClrMapping/>
  </p:clrMapOvr>
  <p:transition>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6E4FDFD-2964-46CD-8578-9A8FD22876DC}" type="slidenum">
              <a:rPr lang="en-US"/>
              <a:pPr/>
              <a:t>‹#›</a:t>
            </a:fld>
            <a:endParaRPr lang="en-US"/>
          </a:p>
        </p:txBody>
      </p:sp>
    </p:spTree>
  </p:cSld>
  <p:clrMapOvr>
    <a:masterClrMapping/>
  </p:clrMapOvr>
  <p:transition>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1CAB165-726C-41E6-8C95-78CE844A8601}" type="slidenum">
              <a:rPr lang="en-US"/>
              <a:pPr/>
              <a:t>‹#›</a:t>
            </a:fld>
            <a:endParaRPr lang="en-US"/>
          </a:p>
        </p:txBody>
      </p:sp>
    </p:spTree>
  </p:cSld>
  <p:clrMapOvr>
    <a:masterClrMapping/>
  </p:clrMapOvr>
  <p:transition>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EB218B2F-7ED5-4D5F-9D65-31540A2ABA50}" type="slidenum">
              <a:rPr lang="en-US"/>
              <a:pPr/>
              <a:t>‹#›</a:t>
            </a:fld>
            <a:endParaRPr lang="en-US"/>
          </a:p>
        </p:txBody>
      </p:sp>
    </p:spTree>
  </p:cSld>
  <p:clrMapOvr>
    <a:masterClrMapping/>
  </p:clrMapOvr>
  <p:transition>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759AA2F6-0257-42B4-B8AD-93E7931A50F8}" type="slidenum">
              <a:rPr lang="en-US"/>
              <a:pPr/>
              <a:t>‹#›</a:t>
            </a:fld>
            <a:endParaRPr lang="en-US"/>
          </a:p>
        </p:txBody>
      </p:sp>
    </p:spTree>
  </p:cSld>
  <p:clrMapOvr>
    <a:masterClrMapping/>
  </p:clrMapOvr>
  <p:transition>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092DAC42-4F84-4B8B-B923-2A66B353DFC6}" type="slidenum">
              <a:rPr lang="en-US"/>
              <a:pPr/>
              <a:t>‹#›</a:t>
            </a:fld>
            <a:endParaRPr lang="en-US"/>
          </a:p>
        </p:txBody>
      </p:sp>
    </p:spTree>
  </p:cSld>
  <p:clrMapOvr>
    <a:masterClrMapping/>
  </p:clrMapOvr>
  <p:transition>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AFB1B14-C8CF-499F-83F6-F177BC380777}" type="slidenum">
              <a:rPr lang="en-US"/>
              <a:pPr/>
              <a:t>‹#›</a:t>
            </a:fld>
            <a:endParaRPr lang="en-US"/>
          </a:p>
        </p:txBody>
      </p:sp>
    </p:spTree>
  </p:cSld>
  <p:clrMapOvr>
    <a:masterClrMapping/>
  </p:clrMapOvr>
  <p:transition>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2A457D7-0632-45CE-8218-2FABE4183161}" type="slidenum">
              <a:rPr lang="en-US"/>
              <a:pPr/>
              <a:t>‹#›</a:t>
            </a:fld>
            <a:endParaRPr lang="en-US"/>
          </a:p>
        </p:txBody>
      </p:sp>
    </p:spTree>
  </p:cSld>
  <p:clrMapOvr>
    <a:masterClrMapping/>
  </p:clrMapOvr>
  <p:transition>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CCFFFF"/>
            </a:gs>
            <a:gs pos="100000">
              <a:srgbClr val="66FFFF"/>
            </a:gs>
          </a:gsLst>
          <a:lin ang="27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8DD6EF05-86D6-4966-BA29-7E2E7D17F0D3}"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random/>
  </p:transition>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24" charset="0"/>
        </a:defRPr>
      </a:lvl2pPr>
      <a:lvl3pPr algn="ctr" rtl="0" fontAlgn="base">
        <a:spcBef>
          <a:spcPct val="0"/>
        </a:spcBef>
        <a:spcAft>
          <a:spcPct val="0"/>
        </a:spcAft>
        <a:defRPr sz="4400">
          <a:solidFill>
            <a:schemeClr val="tx2"/>
          </a:solidFill>
          <a:latin typeface="Times New Roman" pitchFamily="124" charset="0"/>
        </a:defRPr>
      </a:lvl3pPr>
      <a:lvl4pPr algn="ctr" rtl="0" fontAlgn="base">
        <a:spcBef>
          <a:spcPct val="0"/>
        </a:spcBef>
        <a:spcAft>
          <a:spcPct val="0"/>
        </a:spcAft>
        <a:defRPr sz="4400">
          <a:solidFill>
            <a:schemeClr val="tx2"/>
          </a:solidFill>
          <a:latin typeface="Times New Roman" pitchFamily="124" charset="0"/>
        </a:defRPr>
      </a:lvl4pPr>
      <a:lvl5pPr algn="ctr" rtl="0" fontAlgn="base">
        <a:spcBef>
          <a:spcPct val="0"/>
        </a:spcBef>
        <a:spcAft>
          <a:spcPct val="0"/>
        </a:spcAft>
        <a:defRPr sz="4400">
          <a:solidFill>
            <a:schemeClr val="tx2"/>
          </a:solidFill>
          <a:latin typeface="Times New Roman" pitchFamily="124" charset="0"/>
        </a:defRPr>
      </a:lvl5pPr>
      <a:lvl6pPr marL="457200" algn="ctr" rtl="0" fontAlgn="base">
        <a:spcBef>
          <a:spcPct val="0"/>
        </a:spcBef>
        <a:spcAft>
          <a:spcPct val="0"/>
        </a:spcAft>
        <a:defRPr sz="4400">
          <a:solidFill>
            <a:schemeClr val="tx2"/>
          </a:solidFill>
          <a:latin typeface="Times New Roman" pitchFamily="124" charset="0"/>
        </a:defRPr>
      </a:lvl6pPr>
      <a:lvl7pPr marL="914400" algn="ctr" rtl="0" fontAlgn="base">
        <a:spcBef>
          <a:spcPct val="0"/>
        </a:spcBef>
        <a:spcAft>
          <a:spcPct val="0"/>
        </a:spcAft>
        <a:defRPr sz="4400">
          <a:solidFill>
            <a:schemeClr val="tx2"/>
          </a:solidFill>
          <a:latin typeface="Times New Roman" pitchFamily="124" charset="0"/>
        </a:defRPr>
      </a:lvl7pPr>
      <a:lvl8pPr marL="1371600" algn="ctr" rtl="0" fontAlgn="base">
        <a:spcBef>
          <a:spcPct val="0"/>
        </a:spcBef>
        <a:spcAft>
          <a:spcPct val="0"/>
        </a:spcAft>
        <a:defRPr sz="4400">
          <a:solidFill>
            <a:schemeClr val="tx2"/>
          </a:solidFill>
          <a:latin typeface="Times New Roman" pitchFamily="124" charset="0"/>
        </a:defRPr>
      </a:lvl8pPr>
      <a:lvl9pPr marL="1828800" algn="ctr" rtl="0" fontAlgn="base">
        <a:spcBef>
          <a:spcPct val="0"/>
        </a:spcBef>
        <a:spcAft>
          <a:spcPct val="0"/>
        </a:spcAft>
        <a:defRPr sz="4400">
          <a:solidFill>
            <a:schemeClr val="tx2"/>
          </a:solidFill>
          <a:latin typeface="Times New Roman" pitchFamily="12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3.xml"/><Relationship Id="rId1" Type="http://schemas.openxmlformats.org/officeDocument/2006/relationships/slideLayout" Target="../slideLayouts/slideLayout7.xml"/><Relationship Id="rId5" Type="http://schemas.openxmlformats.org/officeDocument/2006/relationships/image" Target="../media/image17.png"/><Relationship Id="rId4" Type="http://schemas.openxmlformats.org/officeDocument/2006/relationships/image" Target="../media/image16.png"/></Relationships>
</file>

<file path=ppt/slides/_rels/slide1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19.png"/></Relationships>
</file>

<file path=ppt/slides/_rels/slide1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21.png"/></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image" Target="../media/image10.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2"/>
          <p:cNvSpPr txBox="1">
            <a:spLocks noChangeArrowheads="1"/>
          </p:cNvSpPr>
          <p:nvPr/>
        </p:nvSpPr>
        <p:spPr bwMode="auto">
          <a:xfrm>
            <a:off x="533400" y="533400"/>
            <a:ext cx="7848600" cy="946150"/>
          </a:xfrm>
          <a:prstGeom prst="rect">
            <a:avLst/>
          </a:prstGeom>
          <a:noFill/>
          <a:ln w="9525">
            <a:noFill/>
            <a:miter lim="800000"/>
            <a:headEnd/>
            <a:tailEnd/>
          </a:ln>
          <a:effectLst/>
        </p:spPr>
        <p:txBody>
          <a:bodyPr>
            <a:spAutoFit/>
          </a:bodyPr>
          <a:lstStyle/>
          <a:p>
            <a:pPr algn="ctr">
              <a:spcBef>
                <a:spcPct val="50000"/>
              </a:spcBef>
            </a:pPr>
            <a:r>
              <a:rPr lang="en-US" sz="2800" b="1">
                <a:latin typeface="Arial" charset="0"/>
                <a:cs typeface="Times New Roman" pitchFamily="124" charset="0"/>
              </a:rPr>
              <a:t>Carlos Fuentes (nació en 1928), mexicano </a:t>
            </a:r>
            <a:r>
              <a:rPr lang="en-US" sz="2800" b="1" u="sng">
                <a:latin typeface="Arial" charset="0"/>
                <a:cs typeface="Times New Roman" pitchFamily="124" charset="0"/>
              </a:rPr>
              <a:t>Los días enmascarados</a:t>
            </a:r>
            <a:r>
              <a:rPr lang="en-US" sz="2800" b="1">
                <a:latin typeface="Arial" charset="0"/>
                <a:cs typeface="Times New Roman" pitchFamily="124" charset="0"/>
              </a:rPr>
              <a:t> (1954): “Chac Mool” </a:t>
            </a:r>
          </a:p>
        </p:txBody>
      </p:sp>
      <p:pic>
        <p:nvPicPr>
          <p:cNvPr id="2051" name="Picture 3"/>
          <p:cNvPicPr>
            <a:picLocks noChangeAspect="1" noChangeArrowheads="1"/>
          </p:cNvPicPr>
          <p:nvPr/>
        </p:nvPicPr>
        <p:blipFill>
          <a:blip r:embed="rId3" cstate="print"/>
          <a:srcRect/>
          <a:stretch>
            <a:fillRect/>
          </a:stretch>
        </p:blipFill>
        <p:spPr bwMode="auto">
          <a:xfrm>
            <a:off x="1295400" y="1870075"/>
            <a:ext cx="6096000" cy="4524375"/>
          </a:xfrm>
          <a:prstGeom prst="rect">
            <a:avLst/>
          </a:prstGeom>
          <a:noFill/>
          <a:ln w="9525">
            <a:noFill/>
            <a:miter lim="800000"/>
            <a:headEnd/>
            <a:tailEnd/>
          </a:ln>
          <a:effectLst/>
        </p:spPr>
      </p:pic>
    </p:spTree>
  </p:cSld>
  <p:clrMapOvr>
    <a:masterClrMapping/>
  </p:clrMapOvr>
  <p:transition>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533400" y="304800"/>
            <a:ext cx="7924800" cy="3508375"/>
          </a:xfrm>
          <a:prstGeom prst="rect">
            <a:avLst/>
          </a:prstGeom>
          <a:noFill/>
          <a:ln w="9525">
            <a:noFill/>
            <a:miter lim="800000"/>
            <a:headEnd/>
            <a:tailEnd/>
          </a:ln>
          <a:effectLst/>
        </p:spPr>
        <p:txBody>
          <a:bodyPr>
            <a:spAutoFit/>
          </a:bodyPr>
          <a:lstStyle/>
          <a:p>
            <a:pPr>
              <a:spcBef>
                <a:spcPct val="50000"/>
              </a:spcBef>
            </a:pPr>
            <a:r>
              <a:rPr lang="en-US" sz="2800" b="1" i="1">
                <a:latin typeface="Arial" charset="0"/>
                <a:cs typeface="Times New Roman" pitchFamily="124" charset="0"/>
              </a:rPr>
              <a:t>Código biográfico: </a:t>
            </a:r>
            <a:r>
              <a:rPr lang="en-US" sz="2800" b="1">
                <a:latin typeface="Arial" charset="0"/>
                <a:cs typeface="Times New Roman" pitchFamily="124" charset="0"/>
              </a:rPr>
              <a:t>Carlos Fuentes cuenta haber leído en la prensa que en 1952, cuando se montaba una exposición de arte mexicano en París en que se traía una estatua de Chac Mool, hubo graves tormentas de lluvia por todo Latinoamérica.  Ello fue lo que le motivó a Fuentes a escribir este relato.</a:t>
            </a:r>
            <a:r>
              <a:rPr lang="en-US" sz="2800">
                <a:latin typeface="Arial" charset="0"/>
              </a:rPr>
              <a:t> </a:t>
            </a:r>
          </a:p>
        </p:txBody>
      </p:sp>
      <p:pic>
        <p:nvPicPr>
          <p:cNvPr id="10244" name="Picture 4"/>
          <p:cNvPicPr>
            <a:picLocks noChangeAspect="1" noChangeArrowheads="1"/>
          </p:cNvPicPr>
          <p:nvPr/>
        </p:nvPicPr>
        <p:blipFill>
          <a:blip r:embed="rId3" cstate="print"/>
          <a:srcRect/>
          <a:stretch>
            <a:fillRect/>
          </a:stretch>
        </p:blipFill>
        <p:spPr bwMode="auto">
          <a:xfrm>
            <a:off x="4495800" y="3810000"/>
            <a:ext cx="2895600" cy="2743200"/>
          </a:xfrm>
          <a:prstGeom prst="rect">
            <a:avLst/>
          </a:prstGeom>
          <a:noFill/>
          <a:ln w="9525">
            <a:noFill/>
            <a:miter lim="800000"/>
            <a:headEnd/>
            <a:tailEnd/>
          </a:ln>
          <a:effectLst/>
        </p:spPr>
      </p:pic>
      <p:pic>
        <p:nvPicPr>
          <p:cNvPr id="10245" name="Picture 5"/>
          <p:cNvPicPr>
            <a:picLocks noChangeAspect="1" noChangeArrowheads="1"/>
          </p:cNvPicPr>
          <p:nvPr/>
        </p:nvPicPr>
        <p:blipFill>
          <a:blip r:embed="rId4" cstate="print"/>
          <a:srcRect/>
          <a:stretch>
            <a:fillRect/>
          </a:stretch>
        </p:blipFill>
        <p:spPr bwMode="auto">
          <a:xfrm>
            <a:off x="1371600" y="3810000"/>
            <a:ext cx="2895600" cy="2765425"/>
          </a:xfrm>
          <a:prstGeom prst="rect">
            <a:avLst/>
          </a:prstGeom>
          <a:noFill/>
          <a:ln w="9525">
            <a:noFill/>
            <a:miter lim="800000"/>
            <a:headEnd/>
            <a:tailEnd/>
          </a:ln>
          <a:effectLst/>
        </p:spPr>
      </p:pic>
    </p:spTree>
  </p:cSld>
  <p:clrMapOvr>
    <a:masterClrMapping/>
  </p:clrMapOvr>
  <p:transition>
    <p:rand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p:cNvSpPr txBox="1">
            <a:spLocks noChangeArrowheads="1"/>
          </p:cNvSpPr>
          <p:nvPr/>
        </p:nvSpPr>
        <p:spPr bwMode="auto">
          <a:xfrm>
            <a:off x="457200" y="533400"/>
            <a:ext cx="7620000" cy="946150"/>
          </a:xfrm>
          <a:prstGeom prst="rect">
            <a:avLst/>
          </a:prstGeom>
          <a:noFill/>
          <a:ln w="9525">
            <a:noFill/>
            <a:miter lim="800000"/>
            <a:headEnd/>
            <a:tailEnd/>
          </a:ln>
          <a:effectLst/>
        </p:spPr>
        <p:txBody>
          <a:bodyPr>
            <a:spAutoFit/>
          </a:bodyPr>
          <a:lstStyle/>
          <a:p>
            <a:pPr>
              <a:spcBef>
                <a:spcPct val="50000"/>
              </a:spcBef>
            </a:pPr>
            <a:r>
              <a:rPr lang="en-US" sz="2800" b="1" i="1">
                <a:latin typeface="Arial" charset="0"/>
                <a:cs typeface="Times New Roman" pitchFamily="124" charset="0"/>
              </a:rPr>
              <a:t>Código geográfico: </a:t>
            </a:r>
            <a:r>
              <a:rPr lang="en-US" sz="2800" b="1">
                <a:latin typeface="Arial" charset="0"/>
                <a:cs typeface="Times New Roman" pitchFamily="124" charset="0"/>
              </a:rPr>
              <a:t>La narración comenta varios sitios importantes de México. </a:t>
            </a:r>
          </a:p>
        </p:txBody>
      </p:sp>
      <p:sp>
        <p:nvSpPr>
          <p:cNvPr id="11267" name="Text Box 3"/>
          <p:cNvSpPr txBox="1">
            <a:spLocks noChangeArrowheads="1"/>
          </p:cNvSpPr>
          <p:nvPr/>
        </p:nvSpPr>
        <p:spPr bwMode="auto">
          <a:xfrm>
            <a:off x="533400" y="5257800"/>
            <a:ext cx="8077200" cy="2228850"/>
          </a:xfrm>
          <a:prstGeom prst="rect">
            <a:avLst/>
          </a:prstGeom>
          <a:noFill/>
          <a:ln w="9525">
            <a:noFill/>
            <a:miter lim="800000"/>
            <a:headEnd/>
            <a:tailEnd/>
          </a:ln>
          <a:effectLst/>
        </p:spPr>
        <p:txBody>
          <a:bodyPr>
            <a:spAutoFit/>
          </a:bodyPr>
          <a:lstStyle/>
          <a:p>
            <a:pPr>
              <a:spcBef>
                <a:spcPct val="50000"/>
              </a:spcBef>
            </a:pPr>
            <a:r>
              <a:rPr lang="en-US" sz="2800" b="1">
                <a:latin typeface="Arial" charset="0"/>
                <a:cs typeface="Times New Roman" pitchFamily="124" charset="0"/>
              </a:rPr>
              <a:t>Acapulco era el destino predilecto del </a:t>
            </a:r>
            <a:r>
              <a:rPr lang="en-US" sz="2800" b="1" i="1">
                <a:latin typeface="Arial" charset="0"/>
                <a:cs typeface="Times New Roman" pitchFamily="124" charset="0"/>
              </a:rPr>
              <a:t>jet set</a:t>
            </a:r>
            <a:r>
              <a:rPr lang="en-US" sz="2800" b="1">
                <a:latin typeface="Arial" charset="0"/>
                <a:cs typeface="Times New Roman" pitchFamily="124" charset="0"/>
              </a:rPr>
              <a:t> americano y europeo.</a:t>
            </a:r>
          </a:p>
          <a:p>
            <a:pPr>
              <a:spcBef>
                <a:spcPct val="50000"/>
              </a:spcBef>
            </a:pPr>
            <a:r>
              <a:rPr lang="en-US" sz="2800" b="1" i="1">
                <a:latin typeface="Arial" charset="0"/>
                <a:cs typeface="Times New Roman" pitchFamily="124" charset="0"/>
              </a:rPr>
              <a:t> </a:t>
            </a:r>
            <a:endParaRPr lang="en-US" sz="2800" b="1">
              <a:latin typeface="Arial" charset="0"/>
              <a:cs typeface="Times New Roman" pitchFamily="124" charset="0"/>
            </a:endParaRPr>
          </a:p>
          <a:p>
            <a:pPr>
              <a:spcBef>
                <a:spcPct val="50000"/>
              </a:spcBef>
            </a:pPr>
            <a:endParaRPr lang="en-US" sz="2800" b="1">
              <a:latin typeface="Arial" charset="0"/>
            </a:endParaRPr>
          </a:p>
        </p:txBody>
      </p:sp>
      <p:sp>
        <p:nvSpPr>
          <p:cNvPr id="11268" name="Text Box 4"/>
          <p:cNvSpPr txBox="1">
            <a:spLocks noChangeArrowheads="1"/>
          </p:cNvSpPr>
          <p:nvPr/>
        </p:nvSpPr>
        <p:spPr bwMode="auto">
          <a:xfrm>
            <a:off x="533400" y="1676400"/>
            <a:ext cx="5715000" cy="3508375"/>
          </a:xfrm>
          <a:prstGeom prst="rect">
            <a:avLst/>
          </a:prstGeom>
          <a:noFill/>
          <a:ln w="9525">
            <a:noFill/>
            <a:miter lim="800000"/>
            <a:headEnd/>
            <a:tailEnd/>
          </a:ln>
          <a:effectLst/>
        </p:spPr>
        <p:txBody>
          <a:bodyPr>
            <a:spAutoFit/>
          </a:bodyPr>
          <a:lstStyle/>
          <a:p>
            <a:pPr>
              <a:spcBef>
                <a:spcPct val="50000"/>
              </a:spcBef>
            </a:pPr>
            <a:r>
              <a:rPr lang="en-US" sz="2800" b="1">
                <a:latin typeface="Arial" charset="0"/>
                <a:cs typeface="Times New Roman" pitchFamily="124" charset="0"/>
              </a:rPr>
              <a:t>Por ejemplo, Filiberto huye a Acapulco, un </a:t>
            </a:r>
            <a:r>
              <a:rPr lang="en-US" sz="2800" b="1" i="1">
                <a:latin typeface="Arial" charset="0"/>
                <a:cs typeface="Times New Roman" pitchFamily="124" charset="0"/>
              </a:rPr>
              <a:t>resort</a:t>
            </a:r>
            <a:r>
              <a:rPr lang="en-US" sz="2800" b="1">
                <a:latin typeface="Arial" charset="0"/>
                <a:cs typeface="Times New Roman" pitchFamily="124" charset="0"/>
              </a:rPr>
              <a:t> internacional en la costa del Pacífico.  Cuando se escribió esta narración, no se había construido aún los centros turísticos de Cancún, Puerto Vallarta o Cozumel</a:t>
            </a:r>
            <a:r>
              <a:rPr lang="en-US" sz="2800" b="1">
                <a:latin typeface="Arial" charset="0"/>
              </a:rPr>
              <a:t>.</a:t>
            </a:r>
          </a:p>
        </p:txBody>
      </p:sp>
      <p:pic>
        <p:nvPicPr>
          <p:cNvPr id="11269" name="Picture 5"/>
          <p:cNvPicPr>
            <a:picLocks noChangeAspect="1" noChangeArrowheads="1"/>
          </p:cNvPicPr>
          <p:nvPr/>
        </p:nvPicPr>
        <p:blipFill>
          <a:blip r:embed="rId3" cstate="print"/>
          <a:srcRect/>
          <a:stretch>
            <a:fillRect/>
          </a:stretch>
        </p:blipFill>
        <p:spPr bwMode="auto">
          <a:xfrm>
            <a:off x="6096000" y="1905000"/>
            <a:ext cx="2590800" cy="2971800"/>
          </a:xfrm>
          <a:prstGeom prst="rect">
            <a:avLst/>
          </a:prstGeom>
          <a:noFill/>
          <a:ln w="9525">
            <a:noFill/>
            <a:miter lim="800000"/>
            <a:headEnd/>
            <a:tailEnd/>
          </a:ln>
          <a:effectLst/>
        </p:spPr>
      </p:pic>
    </p:spTree>
  </p:cSld>
  <p:clrMapOvr>
    <a:masterClrMapping/>
  </p:clrMapOvr>
  <p:transition>
    <p:rand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Text Box 3"/>
          <p:cNvSpPr txBox="1">
            <a:spLocks noChangeArrowheads="1"/>
          </p:cNvSpPr>
          <p:nvPr/>
        </p:nvSpPr>
        <p:spPr bwMode="auto">
          <a:xfrm>
            <a:off x="533400" y="304800"/>
            <a:ext cx="4495800" cy="5432425"/>
          </a:xfrm>
          <a:prstGeom prst="rect">
            <a:avLst/>
          </a:prstGeom>
          <a:noFill/>
          <a:ln w="9525">
            <a:noFill/>
            <a:miter lim="800000"/>
            <a:headEnd/>
            <a:tailEnd/>
          </a:ln>
          <a:effectLst/>
        </p:spPr>
        <p:txBody>
          <a:bodyPr>
            <a:spAutoFit/>
          </a:bodyPr>
          <a:lstStyle/>
          <a:p>
            <a:pPr>
              <a:spcBef>
                <a:spcPct val="50000"/>
              </a:spcBef>
            </a:pPr>
            <a:r>
              <a:rPr lang="en-US" sz="2800" b="1" i="1">
                <a:latin typeface="Arial" charset="0"/>
                <a:cs typeface="Times New Roman" pitchFamily="124" charset="0"/>
              </a:rPr>
              <a:t>Código social y cultural: </a:t>
            </a:r>
          </a:p>
          <a:p>
            <a:pPr>
              <a:spcBef>
                <a:spcPct val="50000"/>
              </a:spcBef>
              <a:buFontTx/>
              <a:buChar char="•"/>
            </a:pPr>
            <a:r>
              <a:rPr lang="en-US" sz="2800" b="1">
                <a:latin typeface="Arial" charset="0"/>
                <a:cs typeface="Times New Roman" pitchFamily="124" charset="0"/>
              </a:rPr>
              <a:t> La cultura mexicana, así como la gran mayoría de su gente, es una mezcla de lo indígena y lo español.  </a:t>
            </a:r>
          </a:p>
          <a:p>
            <a:pPr>
              <a:spcBef>
                <a:spcPct val="50000"/>
              </a:spcBef>
              <a:buFontTx/>
              <a:buChar char="•"/>
            </a:pPr>
            <a:endParaRPr lang="en-US" sz="2800" b="1">
              <a:latin typeface="Arial" charset="0"/>
              <a:cs typeface="Times New Roman" pitchFamily="124" charset="0"/>
            </a:endParaRPr>
          </a:p>
          <a:p>
            <a:pPr>
              <a:spcBef>
                <a:spcPct val="50000"/>
              </a:spcBef>
              <a:buFontTx/>
              <a:buChar char="•"/>
            </a:pPr>
            <a:r>
              <a:rPr lang="en-US" sz="2800" b="1">
                <a:latin typeface="Arial" charset="0"/>
                <a:cs typeface="Times New Roman" pitchFamily="124" charset="0"/>
              </a:rPr>
              <a:t> En la historiografía y en la sociología, esta mezcla se llama “mestizaje.”  </a:t>
            </a:r>
          </a:p>
        </p:txBody>
      </p:sp>
      <p:pic>
        <p:nvPicPr>
          <p:cNvPr id="12292" name="Picture 4"/>
          <p:cNvPicPr>
            <a:picLocks noChangeAspect="1" noChangeArrowheads="1"/>
          </p:cNvPicPr>
          <p:nvPr/>
        </p:nvPicPr>
        <p:blipFill>
          <a:blip r:embed="rId3" cstate="print"/>
          <a:srcRect/>
          <a:stretch>
            <a:fillRect/>
          </a:stretch>
        </p:blipFill>
        <p:spPr bwMode="auto">
          <a:xfrm>
            <a:off x="5334000" y="1066800"/>
            <a:ext cx="3190875" cy="4648200"/>
          </a:xfrm>
          <a:prstGeom prst="rect">
            <a:avLst/>
          </a:prstGeom>
          <a:noFill/>
          <a:ln w="9525">
            <a:noFill/>
            <a:miter lim="800000"/>
            <a:headEnd/>
            <a:tailEnd/>
          </a:ln>
          <a:effectLst/>
        </p:spPr>
      </p:pic>
    </p:spTree>
  </p:cSld>
  <p:clrMapOvr>
    <a:masterClrMapping/>
  </p:clrMapOvr>
  <p:transition>
    <p:rand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457200" y="609600"/>
            <a:ext cx="8001000" cy="2774950"/>
          </a:xfrm>
          <a:prstGeom prst="rect">
            <a:avLst/>
          </a:prstGeom>
          <a:noFill/>
          <a:ln w="9525">
            <a:noFill/>
            <a:miter lim="800000"/>
            <a:headEnd/>
            <a:tailEnd/>
          </a:ln>
          <a:effectLst/>
        </p:spPr>
        <p:txBody>
          <a:bodyPr>
            <a:spAutoFit/>
          </a:bodyPr>
          <a:lstStyle/>
          <a:p>
            <a:pPr>
              <a:spcBef>
                <a:spcPct val="50000"/>
              </a:spcBef>
            </a:pPr>
            <a:r>
              <a:rPr lang="en-US" sz="2800" b="1">
                <a:latin typeface="Arial" charset="0"/>
                <a:cs typeface="Times New Roman" pitchFamily="124" charset="0"/>
              </a:rPr>
              <a:t>En la sociedad mexicana, por lo tanto, hay un grupo pequeño de gente de sangre pura española, otro grupo más grande de sangre pura indígena, sobre todo maya, y una gran mayoría mestiza. </a:t>
            </a:r>
          </a:p>
          <a:p>
            <a:pPr>
              <a:spcBef>
                <a:spcPct val="50000"/>
              </a:spcBef>
            </a:pPr>
            <a:endParaRPr lang="en-US"/>
          </a:p>
        </p:txBody>
      </p:sp>
      <p:pic>
        <p:nvPicPr>
          <p:cNvPr id="18435" name="Picture 3"/>
          <p:cNvPicPr>
            <a:picLocks noChangeAspect="1" noChangeArrowheads="1"/>
          </p:cNvPicPr>
          <p:nvPr/>
        </p:nvPicPr>
        <p:blipFill>
          <a:blip r:embed="rId3" cstate="print"/>
          <a:srcRect/>
          <a:stretch>
            <a:fillRect/>
          </a:stretch>
        </p:blipFill>
        <p:spPr bwMode="auto">
          <a:xfrm>
            <a:off x="381000" y="3429000"/>
            <a:ext cx="1530350" cy="3124200"/>
          </a:xfrm>
          <a:prstGeom prst="rect">
            <a:avLst/>
          </a:prstGeom>
          <a:noFill/>
          <a:ln w="9525">
            <a:noFill/>
            <a:miter lim="800000"/>
            <a:headEnd/>
            <a:tailEnd/>
          </a:ln>
          <a:effectLst/>
        </p:spPr>
      </p:pic>
      <p:pic>
        <p:nvPicPr>
          <p:cNvPr id="18436" name="Picture 4"/>
          <p:cNvPicPr>
            <a:picLocks noChangeAspect="1" noChangeArrowheads="1"/>
          </p:cNvPicPr>
          <p:nvPr/>
        </p:nvPicPr>
        <p:blipFill>
          <a:blip r:embed="rId4" cstate="print"/>
          <a:srcRect/>
          <a:stretch>
            <a:fillRect/>
          </a:stretch>
        </p:blipFill>
        <p:spPr bwMode="auto">
          <a:xfrm>
            <a:off x="2133600" y="2971800"/>
            <a:ext cx="2338388" cy="3581400"/>
          </a:xfrm>
          <a:prstGeom prst="rect">
            <a:avLst/>
          </a:prstGeom>
          <a:noFill/>
          <a:ln w="9525">
            <a:noFill/>
            <a:miter lim="800000"/>
            <a:headEnd/>
            <a:tailEnd/>
          </a:ln>
          <a:effectLst/>
        </p:spPr>
      </p:pic>
      <p:pic>
        <p:nvPicPr>
          <p:cNvPr id="18437" name="Picture 5"/>
          <p:cNvPicPr>
            <a:picLocks noChangeAspect="1" noChangeArrowheads="1"/>
          </p:cNvPicPr>
          <p:nvPr/>
        </p:nvPicPr>
        <p:blipFill>
          <a:blip r:embed="rId5" cstate="print"/>
          <a:srcRect/>
          <a:stretch>
            <a:fillRect/>
          </a:stretch>
        </p:blipFill>
        <p:spPr bwMode="auto">
          <a:xfrm>
            <a:off x="4724400" y="2514600"/>
            <a:ext cx="3587750" cy="4038600"/>
          </a:xfrm>
          <a:prstGeom prst="rect">
            <a:avLst/>
          </a:prstGeom>
          <a:noFill/>
          <a:ln w="9525">
            <a:noFill/>
            <a:miter lim="800000"/>
            <a:headEnd/>
            <a:tailEnd/>
          </a:ln>
          <a:effectLst/>
        </p:spPr>
      </p:pic>
    </p:spTree>
  </p:cSld>
  <p:clrMapOvr>
    <a:masterClrMapping/>
  </p:clrMapOvr>
  <p:transition>
    <p:rand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762000" y="533400"/>
            <a:ext cx="7239000" cy="3295650"/>
          </a:xfrm>
          <a:prstGeom prst="rect">
            <a:avLst/>
          </a:prstGeom>
          <a:noFill/>
          <a:ln w="9525">
            <a:noFill/>
            <a:miter lim="800000"/>
            <a:headEnd/>
            <a:tailEnd/>
          </a:ln>
          <a:effectLst/>
        </p:spPr>
        <p:txBody>
          <a:bodyPr>
            <a:spAutoFit/>
          </a:bodyPr>
          <a:lstStyle/>
          <a:p>
            <a:pPr>
              <a:spcBef>
                <a:spcPct val="50000"/>
              </a:spcBef>
            </a:pPr>
            <a:r>
              <a:rPr lang="en-US" sz="2800" b="1">
                <a:latin typeface="Arial" charset="0"/>
                <a:cs typeface="Times New Roman" pitchFamily="124" charset="0"/>
              </a:rPr>
              <a:t>Las clases ricas y pudientes suelen ser las de sangre pura europea, aunque la Revolución mexicana de 1910, que depuso al dictador Porfirio Díaz, hizo mucho para borrar los estigmas sociales entre personas de alta o baja extracción. </a:t>
            </a:r>
          </a:p>
          <a:p>
            <a:pPr>
              <a:spcBef>
                <a:spcPct val="50000"/>
              </a:spcBef>
              <a:buFontTx/>
              <a:buChar char="•"/>
            </a:pPr>
            <a:endParaRPr lang="en-US" sz="2800" b="1">
              <a:latin typeface="Arial" charset="0"/>
            </a:endParaRPr>
          </a:p>
        </p:txBody>
      </p:sp>
      <p:pic>
        <p:nvPicPr>
          <p:cNvPr id="13315" name="Picture 3"/>
          <p:cNvPicPr>
            <a:picLocks noChangeAspect="1" noChangeArrowheads="1"/>
          </p:cNvPicPr>
          <p:nvPr/>
        </p:nvPicPr>
        <p:blipFill>
          <a:blip r:embed="rId3" cstate="print"/>
          <a:srcRect/>
          <a:stretch>
            <a:fillRect/>
          </a:stretch>
        </p:blipFill>
        <p:spPr bwMode="auto">
          <a:xfrm>
            <a:off x="1447800" y="3429000"/>
            <a:ext cx="3276600" cy="2824163"/>
          </a:xfrm>
          <a:prstGeom prst="rect">
            <a:avLst/>
          </a:prstGeom>
          <a:noFill/>
          <a:ln w="9525">
            <a:noFill/>
            <a:miter lim="800000"/>
            <a:headEnd/>
            <a:tailEnd/>
          </a:ln>
          <a:effectLst/>
        </p:spPr>
      </p:pic>
      <p:pic>
        <p:nvPicPr>
          <p:cNvPr id="13316" name="Picture 4"/>
          <p:cNvPicPr>
            <a:picLocks noChangeAspect="1" noChangeArrowheads="1"/>
          </p:cNvPicPr>
          <p:nvPr/>
        </p:nvPicPr>
        <p:blipFill>
          <a:blip r:embed="rId4" cstate="print"/>
          <a:srcRect/>
          <a:stretch>
            <a:fillRect/>
          </a:stretch>
        </p:blipFill>
        <p:spPr bwMode="auto">
          <a:xfrm>
            <a:off x="5181600" y="3429000"/>
            <a:ext cx="2286000" cy="2971800"/>
          </a:xfrm>
          <a:prstGeom prst="rect">
            <a:avLst/>
          </a:prstGeom>
          <a:noFill/>
          <a:ln w="9525">
            <a:noFill/>
            <a:miter lim="800000"/>
            <a:headEnd/>
            <a:tailEnd/>
          </a:ln>
          <a:effectLst/>
        </p:spPr>
      </p:pic>
    </p:spTree>
  </p:cSld>
  <p:clrMapOvr>
    <a:masterClrMapping/>
  </p:clrMapOvr>
  <p:transition>
    <p:rand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609600" y="685800"/>
            <a:ext cx="8153400" cy="3416300"/>
          </a:xfrm>
          <a:prstGeom prst="rect">
            <a:avLst/>
          </a:prstGeom>
          <a:noFill/>
          <a:ln w="9525">
            <a:noFill/>
            <a:miter lim="800000"/>
            <a:headEnd/>
            <a:tailEnd/>
          </a:ln>
          <a:effectLst/>
        </p:spPr>
        <p:txBody>
          <a:bodyPr>
            <a:spAutoFit/>
          </a:bodyPr>
          <a:lstStyle/>
          <a:p>
            <a:pPr>
              <a:spcBef>
                <a:spcPct val="50000"/>
              </a:spcBef>
              <a:buFontTx/>
              <a:buChar char="•"/>
            </a:pPr>
            <a:r>
              <a:rPr lang="en-US" sz="2800" b="1">
                <a:latin typeface="Arial" charset="0"/>
                <a:cs typeface="Times New Roman" pitchFamily="124" charset="0"/>
              </a:rPr>
              <a:t> Filiberto parece ser de la clase alta de extracción europea (quizá alemana), pero es, a la vez, un mexicano liberal producto de la Revolución – orgulloso del pasado indígena de México y partidario de la igualdad social.</a:t>
            </a:r>
          </a:p>
          <a:p>
            <a:pPr>
              <a:spcBef>
                <a:spcPct val="50000"/>
              </a:spcBef>
            </a:pPr>
            <a:endParaRPr lang="en-US" sz="2800" b="1">
              <a:latin typeface="Arial" charset="0"/>
            </a:endParaRPr>
          </a:p>
          <a:p>
            <a:pPr>
              <a:spcBef>
                <a:spcPct val="50000"/>
              </a:spcBef>
            </a:pPr>
            <a:endParaRPr lang="en-US"/>
          </a:p>
        </p:txBody>
      </p:sp>
      <p:pic>
        <p:nvPicPr>
          <p:cNvPr id="14342" name="Picture 6"/>
          <p:cNvPicPr>
            <a:picLocks noChangeAspect="1" noChangeArrowheads="1"/>
          </p:cNvPicPr>
          <p:nvPr/>
        </p:nvPicPr>
        <p:blipFill>
          <a:blip r:embed="rId3" cstate="print"/>
          <a:srcRect/>
          <a:stretch>
            <a:fillRect/>
          </a:stretch>
        </p:blipFill>
        <p:spPr bwMode="auto">
          <a:xfrm>
            <a:off x="4648200" y="2895600"/>
            <a:ext cx="3429000" cy="3581400"/>
          </a:xfrm>
          <a:prstGeom prst="rect">
            <a:avLst/>
          </a:prstGeom>
          <a:noFill/>
          <a:ln w="9525">
            <a:noFill/>
            <a:miter lim="800000"/>
            <a:headEnd/>
            <a:tailEnd/>
          </a:ln>
          <a:effectLst/>
        </p:spPr>
      </p:pic>
      <p:pic>
        <p:nvPicPr>
          <p:cNvPr id="14343" name="Picture 7"/>
          <p:cNvPicPr>
            <a:picLocks noChangeAspect="1" noChangeArrowheads="1"/>
          </p:cNvPicPr>
          <p:nvPr/>
        </p:nvPicPr>
        <p:blipFill>
          <a:blip r:embed="rId4" cstate="print"/>
          <a:srcRect/>
          <a:stretch>
            <a:fillRect/>
          </a:stretch>
        </p:blipFill>
        <p:spPr bwMode="auto">
          <a:xfrm>
            <a:off x="914400" y="3194050"/>
            <a:ext cx="3581400" cy="3282950"/>
          </a:xfrm>
          <a:prstGeom prst="rect">
            <a:avLst/>
          </a:prstGeom>
          <a:noFill/>
          <a:ln w="9525">
            <a:noFill/>
            <a:miter lim="800000"/>
            <a:headEnd/>
            <a:tailEnd/>
          </a:ln>
          <a:effectLst/>
        </p:spPr>
      </p:pic>
    </p:spTree>
  </p:cSld>
  <p:clrMapOvr>
    <a:masterClrMapping/>
  </p:clrMapOvr>
  <p:transition>
    <p:rand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2"/>
          <p:cNvSpPr txBox="1">
            <a:spLocks noChangeArrowheads="1"/>
          </p:cNvSpPr>
          <p:nvPr/>
        </p:nvSpPr>
        <p:spPr bwMode="auto">
          <a:xfrm>
            <a:off x="533400" y="533400"/>
            <a:ext cx="7848600" cy="2441575"/>
          </a:xfrm>
          <a:prstGeom prst="rect">
            <a:avLst/>
          </a:prstGeom>
          <a:noFill/>
          <a:ln w="9525">
            <a:noFill/>
            <a:miter lim="800000"/>
            <a:headEnd/>
            <a:tailEnd/>
          </a:ln>
          <a:effectLst/>
        </p:spPr>
        <p:txBody>
          <a:bodyPr>
            <a:spAutoFit/>
          </a:bodyPr>
          <a:lstStyle/>
          <a:p>
            <a:pPr algn="ctr">
              <a:spcBef>
                <a:spcPct val="50000"/>
              </a:spcBef>
            </a:pPr>
            <a:r>
              <a:rPr lang="en-US" sz="2800" b="1">
                <a:latin typeface="Arial" charset="0"/>
                <a:cs typeface="Times New Roman" pitchFamily="124" charset="0"/>
              </a:rPr>
              <a:t>Carlos Fuentes (nació en 1928), mexicano </a:t>
            </a:r>
            <a:r>
              <a:rPr lang="en-US" sz="2800" b="1" u="sng">
                <a:latin typeface="Arial" charset="0"/>
                <a:cs typeface="Times New Roman" pitchFamily="124" charset="0"/>
              </a:rPr>
              <a:t>Los días enmascarados</a:t>
            </a:r>
            <a:r>
              <a:rPr lang="en-US" sz="2800" b="1">
                <a:latin typeface="Arial" charset="0"/>
                <a:cs typeface="Times New Roman" pitchFamily="124" charset="0"/>
              </a:rPr>
              <a:t> (1954): “Chac Mool” Tema: La l</a:t>
            </a:r>
            <a:r>
              <a:rPr lang="en-US" altLang="ja-JP" sz="2800" b="1">
                <a:latin typeface="Arial" charset="0"/>
                <a:ea typeface="ＭＳ Ｐゴシック" charset="-128"/>
                <a:cs typeface="Times New Roman" pitchFamily="124" charset="0"/>
              </a:rPr>
              <a:t>ínea tenue entre lo real y lo ilusorio</a:t>
            </a:r>
            <a:endParaRPr lang="en-US" sz="2800" b="1">
              <a:latin typeface="Arial" charset="0"/>
              <a:cs typeface="Times New Roman" pitchFamily="124" charset="0"/>
            </a:endParaRPr>
          </a:p>
          <a:p>
            <a:pPr algn="ctr">
              <a:spcBef>
                <a:spcPct val="50000"/>
              </a:spcBef>
            </a:pPr>
            <a:r>
              <a:rPr lang="en-US" sz="2800" b="1">
                <a:latin typeface="Arial" charset="0"/>
                <a:cs typeface="Times New Roman" pitchFamily="124" charset="0"/>
              </a:rPr>
              <a:t> </a:t>
            </a:r>
          </a:p>
        </p:txBody>
      </p:sp>
      <p:pic>
        <p:nvPicPr>
          <p:cNvPr id="36867" name="Picture 3"/>
          <p:cNvPicPr>
            <a:picLocks noChangeAspect="1" noChangeArrowheads="1"/>
          </p:cNvPicPr>
          <p:nvPr/>
        </p:nvPicPr>
        <p:blipFill>
          <a:blip r:embed="rId3" cstate="print"/>
          <a:srcRect/>
          <a:stretch>
            <a:fillRect/>
          </a:stretch>
        </p:blipFill>
        <p:spPr bwMode="auto">
          <a:xfrm>
            <a:off x="1600200" y="2438400"/>
            <a:ext cx="5638800" cy="4184650"/>
          </a:xfrm>
          <a:prstGeom prst="rect">
            <a:avLst/>
          </a:prstGeom>
          <a:noFill/>
          <a:ln w="9525">
            <a:noFill/>
            <a:miter lim="800000"/>
            <a:headEnd/>
            <a:tailEnd/>
          </a:ln>
          <a:effectLst/>
        </p:spPr>
      </p:pic>
    </p:spTree>
  </p:cSld>
  <p:clrMapOvr>
    <a:masterClrMapping/>
  </p:clrMapOvr>
  <p:transition>
    <p:rand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z="2800" dirty="0" smtClean="0"/>
              <a:t>Época: moderna/ El Boom “cuento fantástico” 1954-mexico </a:t>
            </a:r>
            <a:endParaRPr lang="es-ES" sz="2800" dirty="0"/>
          </a:p>
        </p:txBody>
      </p:sp>
      <p:sp>
        <p:nvSpPr>
          <p:cNvPr id="3" name="Content Placeholder 2"/>
          <p:cNvSpPr>
            <a:spLocks noGrp="1"/>
          </p:cNvSpPr>
          <p:nvPr>
            <p:ph sz="half" idx="1"/>
          </p:nvPr>
        </p:nvSpPr>
        <p:spPr/>
        <p:txBody>
          <a:bodyPr/>
          <a:lstStyle/>
          <a:p>
            <a:r>
              <a:rPr lang="es-ES" dirty="0" smtClean="0"/>
              <a:t>Conexión temática</a:t>
            </a:r>
          </a:p>
          <a:p>
            <a:r>
              <a:rPr lang="es-ES" sz="2400" dirty="0" smtClean="0"/>
              <a:t>El tiempo y el espacio</a:t>
            </a:r>
          </a:p>
          <a:p>
            <a:r>
              <a:rPr lang="es-ES" sz="2400" dirty="0" smtClean="0"/>
              <a:t>La creación literaria</a:t>
            </a:r>
          </a:p>
          <a:p>
            <a:endParaRPr lang="es-ES" sz="2000" dirty="0"/>
          </a:p>
        </p:txBody>
      </p:sp>
      <p:sp>
        <p:nvSpPr>
          <p:cNvPr id="4" name="Content Placeholder 3"/>
          <p:cNvSpPr>
            <a:spLocks noGrp="1"/>
          </p:cNvSpPr>
          <p:nvPr>
            <p:ph sz="half" idx="2"/>
          </p:nvPr>
        </p:nvSpPr>
        <p:spPr/>
        <p:txBody>
          <a:bodyPr/>
          <a:lstStyle/>
          <a:p>
            <a:r>
              <a:rPr lang="es-ES" dirty="0" smtClean="0"/>
              <a:t>Conexión con subtema</a:t>
            </a:r>
          </a:p>
          <a:p>
            <a:r>
              <a:rPr lang="es-ES" sz="2000" dirty="0" smtClean="0"/>
              <a:t>El individuo con su entorno</a:t>
            </a:r>
          </a:p>
          <a:p>
            <a:r>
              <a:rPr lang="es-ES" sz="2000" dirty="0" smtClean="0"/>
              <a:t>La trayectoria y su transformación</a:t>
            </a:r>
          </a:p>
          <a:p>
            <a:r>
              <a:rPr lang="es-ES" sz="2000" dirty="0" smtClean="0"/>
              <a:t>La intertextualidad </a:t>
            </a:r>
          </a:p>
          <a:p>
            <a:r>
              <a:rPr lang="es-ES" sz="2000" dirty="0" smtClean="0"/>
              <a:t>La literatura autoconsciente</a:t>
            </a:r>
          </a:p>
          <a:p>
            <a:r>
              <a:rPr lang="es-ES" sz="2000" dirty="0" smtClean="0"/>
              <a:t>El proceso creativo</a:t>
            </a:r>
          </a:p>
          <a:p>
            <a:r>
              <a:rPr lang="es-ES" sz="2000" dirty="0" smtClean="0"/>
              <a:t>El texto y su contextos </a:t>
            </a:r>
          </a:p>
          <a:p>
            <a:endParaRPr lang="es-ES" sz="2000" dirty="0"/>
          </a:p>
        </p:txBody>
      </p:sp>
    </p:spTree>
  </p:cSld>
  <p:clrMapOvr>
    <a:masterClrMapping/>
  </p:clrMapOvr>
  <p:transition>
    <p:rand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ext Box 3"/>
          <p:cNvSpPr txBox="1">
            <a:spLocks noChangeArrowheads="1"/>
          </p:cNvSpPr>
          <p:nvPr/>
        </p:nvSpPr>
        <p:spPr bwMode="auto">
          <a:xfrm>
            <a:off x="609600" y="914400"/>
            <a:ext cx="5181600" cy="2868613"/>
          </a:xfrm>
          <a:prstGeom prst="rect">
            <a:avLst/>
          </a:prstGeom>
          <a:noFill/>
          <a:ln w="9525">
            <a:noFill/>
            <a:miter lim="800000"/>
            <a:headEnd/>
            <a:tailEnd/>
          </a:ln>
          <a:effectLst/>
        </p:spPr>
        <p:txBody>
          <a:bodyPr>
            <a:spAutoFit/>
          </a:bodyPr>
          <a:lstStyle/>
          <a:p>
            <a:pPr>
              <a:spcBef>
                <a:spcPct val="50000"/>
              </a:spcBef>
              <a:buFontTx/>
              <a:buChar char="•"/>
            </a:pPr>
            <a:r>
              <a:rPr lang="en-US" sz="2800" b="1">
                <a:latin typeface="Arial" charset="0"/>
              </a:rPr>
              <a:t> Hijo</a:t>
            </a:r>
            <a:r>
              <a:rPr lang="en-US" sz="2800" b="1">
                <a:latin typeface="Arial" charset="0"/>
                <a:cs typeface="Times New Roman" pitchFamily="124" charset="0"/>
              </a:rPr>
              <a:t> de diplomático, Fuentes pasó toda su juventud fuera de México, incluyendo estancias en  Estados Unidos.</a:t>
            </a:r>
          </a:p>
          <a:p>
            <a:pPr>
              <a:spcBef>
                <a:spcPct val="50000"/>
              </a:spcBef>
              <a:buFontTx/>
              <a:buChar char="•"/>
            </a:pPr>
            <a:endParaRPr lang="en-US" sz="2800" b="1">
              <a:latin typeface="Arial" charset="0"/>
            </a:endParaRPr>
          </a:p>
        </p:txBody>
      </p:sp>
      <p:pic>
        <p:nvPicPr>
          <p:cNvPr id="3076" name="Picture 4"/>
          <p:cNvPicPr>
            <a:picLocks noChangeAspect="1" noChangeArrowheads="1"/>
          </p:cNvPicPr>
          <p:nvPr/>
        </p:nvPicPr>
        <p:blipFill>
          <a:blip r:embed="rId3" cstate="print"/>
          <a:srcRect/>
          <a:stretch>
            <a:fillRect/>
          </a:stretch>
        </p:blipFill>
        <p:spPr bwMode="auto">
          <a:xfrm>
            <a:off x="5791200" y="762000"/>
            <a:ext cx="2533650" cy="2743200"/>
          </a:xfrm>
          <a:prstGeom prst="rect">
            <a:avLst/>
          </a:prstGeom>
          <a:noFill/>
          <a:ln w="9525">
            <a:noFill/>
            <a:miter lim="800000"/>
            <a:headEnd/>
            <a:tailEnd/>
          </a:ln>
          <a:effectLst/>
        </p:spPr>
      </p:pic>
      <p:sp>
        <p:nvSpPr>
          <p:cNvPr id="3078" name="Text Box 6"/>
          <p:cNvSpPr txBox="1">
            <a:spLocks noChangeArrowheads="1"/>
          </p:cNvSpPr>
          <p:nvPr/>
        </p:nvSpPr>
        <p:spPr bwMode="auto">
          <a:xfrm>
            <a:off x="533400" y="3886200"/>
            <a:ext cx="7924800" cy="2347913"/>
          </a:xfrm>
          <a:prstGeom prst="rect">
            <a:avLst/>
          </a:prstGeom>
          <a:noFill/>
          <a:ln w="9525">
            <a:noFill/>
            <a:miter lim="800000"/>
            <a:headEnd/>
            <a:tailEnd/>
          </a:ln>
          <a:effectLst/>
        </p:spPr>
        <p:txBody>
          <a:bodyPr>
            <a:spAutoFit/>
          </a:bodyPr>
          <a:lstStyle/>
          <a:p>
            <a:pPr>
              <a:spcBef>
                <a:spcPct val="50000"/>
              </a:spcBef>
              <a:buFontTx/>
              <a:buChar char="•"/>
            </a:pPr>
            <a:r>
              <a:rPr lang="en-US" sz="2800" b="1">
                <a:latin typeface="Arial" charset="0"/>
                <a:cs typeface="Times New Roman" pitchFamily="124" charset="0"/>
              </a:rPr>
              <a:t> Esta formación cosmopolita le ha dado una posición privilegiada para observar la realidad hispanoamericana desde dentro y fuera.</a:t>
            </a:r>
            <a:r>
              <a:rPr lang="en-US" sz="2800" b="1">
                <a:latin typeface="Arial" charset="0"/>
              </a:rPr>
              <a:t> </a:t>
            </a:r>
          </a:p>
          <a:p>
            <a:pPr>
              <a:spcBef>
                <a:spcPct val="50000"/>
              </a:spcBef>
            </a:pPr>
            <a:endParaRPr lang="en-US"/>
          </a:p>
        </p:txBody>
      </p:sp>
    </p:spTree>
  </p:cSld>
  <p:clrMapOvr>
    <a:masterClrMapping/>
  </p:clrMapOvr>
  <p:transition>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457200" y="914400"/>
            <a:ext cx="4572000" cy="3081338"/>
          </a:xfrm>
          <a:prstGeom prst="rect">
            <a:avLst/>
          </a:prstGeom>
          <a:noFill/>
          <a:ln w="9525">
            <a:noFill/>
            <a:miter lim="800000"/>
            <a:headEnd/>
            <a:tailEnd/>
          </a:ln>
          <a:effectLst/>
        </p:spPr>
        <p:txBody>
          <a:bodyPr>
            <a:spAutoFit/>
          </a:bodyPr>
          <a:lstStyle/>
          <a:p>
            <a:pPr>
              <a:spcBef>
                <a:spcPct val="50000"/>
              </a:spcBef>
              <a:buFontTx/>
              <a:buChar char="•"/>
            </a:pPr>
            <a:r>
              <a:rPr lang="en-US" sz="2800" b="1">
                <a:latin typeface="Arial" charset="0"/>
                <a:cs typeface="Times New Roman" pitchFamily="124" charset="0"/>
              </a:rPr>
              <a:t> En su obra escrita ha ensayado un gran número de técnicas narrativas, incluyendo el género fantástico como en el cuento “Chac Mool.”  </a:t>
            </a:r>
            <a:endParaRPr lang="en-US" sz="2800" b="1">
              <a:latin typeface="Arial" charset="0"/>
            </a:endParaRPr>
          </a:p>
        </p:txBody>
      </p:sp>
      <p:pic>
        <p:nvPicPr>
          <p:cNvPr id="4099" name="Picture 3"/>
          <p:cNvPicPr>
            <a:picLocks noChangeAspect="1" noChangeArrowheads="1"/>
          </p:cNvPicPr>
          <p:nvPr/>
        </p:nvPicPr>
        <p:blipFill>
          <a:blip r:embed="rId3" cstate="print"/>
          <a:srcRect/>
          <a:stretch>
            <a:fillRect/>
          </a:stretch>
        </p:blipFill>
        <p:spPr bwMode="auto">
          <a:xfrm>
            <a:off x="5776913" y="1066800"/>
            <a:ext cx="2165350" cy="2971800"/>
          </a:xfrm>
          <a:prstGeom prst="rect">
            <a:avLst/>
          </a:prstGeom>
          <a:noFill/>
          <a:ln w="9525">
            <a:noFill/>
            <a:miter lim="800000"/>
            <a:headEnd/>
            <a:tailEnd/>
          </a:ln>
          <a:effectLst/>
        </p:spPr>
      </p:pic>
      <p:sp>
        <p:nvSpPr>
          <p:cNvPr id="4100" name="Text Box 4"/>
          <p:cNvSpPr txBox="1">
            <a:spLocks noChangeArrowheads="1"/>
          </p:cNvSpPr>
          <p:nvPr/>
        </p:nvSpPr>
        <p:spPr bwMode="auto">
          <a:xfrm>
            <a:off x="533400" y="4572000"/>
            <a:ext cx="8077200" cy="946150"/>
          </a:xfrm>
          <a:prstGeom prst="rect">
            <a:avLst/>
          </a:prstGeom>
          <a:noFill/>
          <a:ln w="9525">
            <a:noFill/>
            <a:miter lim="800000"/>
            <a:headEnd/>
            <a:tailEnd/>
          </a:ln>
          <a:effectLst/>
        </p:spPr>
        <p:txBody>
          <a:bodyPr>
            <a:spAutoFit/>
          </a:bodyPr>
          <a:lstStyle/>
          <a:p>
            <a:pPr>
              <a:spcBef>
                <a:spcPct val="50000"/>
              </a:spcBef>
            </a:pPr>
            <a:r>
              <a:rPr lang="en-US" sz="2800" b="1">
                <a:latin typeface="Arial" charset="0"/>
                <a:cs typeface="Times New Roman" pitchFamily="124" charset="0"/>
              </a:rPr>
              <a:t>El propósito de sus mensajes investiganen la complicada realidad mexicana.</a:t>
            </a:r>
            <a:r>
              <a:rPr lang="en-US" sz="2800" b="1">
                <a:latin typeface="Arial" charset="0"/>
              </a:rPr>
              <a:t> </a:t>
            </a:r>
          </a:p>
        </p:txBody>
      </p:sp>
    </p:spTree>
  </p:cSld>
  <p:clrMapOvr>
    <a:masterClrMapping/>
  </p:clrMapOvr>
  <p:transition>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762000" y="1066800"/>
            <a:ext cx="7391400" cy="1800225"/>
          </a:xfrm>
          <a:prstGeom prst="rect">
            <a:avLst/>
          </a:prstGeom>
          <a:noFill/>
          <a:ln w="9525">
            <a:noFill/>
            <a:miter lim="800000"/>
            <a:headEnd/>
            <a:tailEnd/>
          </a:ln>
          <a:effectLst/>
        </p:spPr>
        <p:txBody>
          <a:bodyPr>
            <a:spAutoFit/>
          </a:bodyPr>
          <a:lstStyle/>
          <a:p>
            <a:pPr>
              <a:spcBef>
                <a:spcPct val="50000"/>
              </a:spcBef>
            </a:pPr>
            <a:r>
              <a:rPr lang="en-US" sz="2800" b="1" i="1">
                <a:latin typeface="Arial" charset="0"/>
                <a:cs typeface="Times New Roman" pitchFamily="124" charset="0"/>
              </a:rPr>
              <a:t>Antes de leer:  </a:t>
            </a:r>
            <a:r>
              <a:rPr lang="en-US" sz="2800" b="1">
                <a:latin typeface="Arial" charset="0"/>
                <a:cs typeface="Times New Roman" pitchFamily="124" charset="0"/>
              </a:rPr>
              <a:t>1. ¿Tienes una pasión por algo o conoces a alguien que tenga una gran pasión por algo?  ¿Suele esa pasión dominar tu vida?  Explica.</a:t>
            </a:r>
            <a:r>
              <a:rPr lang="en-US" sz="2800" b="1">
                <a:latin typeface="Arial" charset="0"/>
              </a:rPr>
              <a:t> </a:t>
            </a:r>
          </a:p>
        </p:txBody>
      </p:sp>
      <p:sp>
        <p:nvSpPr>
          <p:cNvPr id="5124" name="Text Box 4"/>
          <p:cNvSpPr txBox="1">
            <a:spLocks noChangeArrowheads="1"/>
          </p:cNvSpPr>
          <p:nvPr/>
        </p:nvSpPr>
        <p:spPr bwMode="auto">
          <a:xfrm>
            <a:off x="762000" y="3048000"/>
            <a:ext cx="7162800" cy="3295650"/>
          </a:xfrm>
          <a:prstGeom prst="rect">
            <a:avLst/>
          </a:prstGeom>
          <a:noFill/>
          <a:ln w="9525">
            <a:noFill/>
            <a:miter lim="800000"/>
            <a:headEnd/>
            <a:tailEnd/>
          </a:ln>
          <a:effectLst/>
        </p:spPr>
        <p:txBody>
          <a:bodyPr>
            <a:spAutoFit/>
          </a:bodyPr>
          <a:lstStyle/>
          <a:p>
            <a:pPr>
              <a:spcBef>
                <a:spcPct val="50000"/>
              </a:spcBef>
            </a:pPr>
            <a:r>
              <a:rPr lang="en-US" sz="2800" b="1">
                <a:latin typeface="Arial" charset="0"/>
                <a:cs typeface="Times New Roman" pitchFamily="124" charset="0"/>
              </a:rPr>
              <a:t>2. Cuando una persona tiene dos herencias completamente diferentes, como una persona cuya madre es china y cuyo padre es africano, se dice que esa persona sufre una crisis de identidad.  ¿Estás de acuerdo?  Explica.</a:t>
            </a:r>
          </a:p>
          <a:p>
            <a:pPr>
              <a:spcBef>
                <a:spcPct val="50000"/>
              </a:spcBef>
            </a:pPr>
            <a:endParaRPr lang="en-US" sz="2800" b="1">
              <a:latin typeface="Arial" charset="0"/>
            </a:endParaRPr>
          </a:p>
        </p:txBody>
      </p:sp>
      <p:sp>
        <p:nvSpPr>
          <p:cNvPr id="5125" name="Text Box 5"/>
          <p:cNvSpPr txBox="1">
            <a:spLocks noChangeArrowheads="1"/>
          </p:cNvSpPr>
          <p:nvPr/>
        </p:nvSpPr>
        <p:spPr bwMode="auto">
          <a:xfrm>
            <a:off x="685800" y="381000"/>
            <a:ext cx="7391400" cy="519113"/>
          </a:xfrm>
          <a:prstGeom prst="rect">
            <a:avLst/>
          </a:prstGeom>
          <a:noFill/>
          <a:ln w="9525">
            <a:noFill/>
            <a:miter lim="800000"/>
            <a:headEnd/>
            <a:tailEnd/>
          </a:ln>
          <a:effectLst/>
        </p:spPr>
        <p:txBody>
          <a:bodyPr>
            <a:spAutoFit/>
          </a:bodyPr>
          <a:lstStyle/>
          <a:p>
            <a:pPr algn="ctr">
              <a:spcBef>
                <a:spcPct val="50000"/>
              </a:spcBef>
            </a:pPr>
            <a:r>
              <a:rPr lang="en-US" sz="2800" b="1">
                <a:latin typeface="Arial" charset="0"/>
                <a:cs typeface="Times New Roman" pitchFamily="124" charset="0"/>
              </a:rPr>
              <a:t> “Chac Mool”, Carlos Fuentes, 1954</a:t>
            </a:r>
          </a:p>
        </p:txBody>
      </p:sp>
    </p:spTree>
  </p:cSld>
  <p:clrMapOvr>
    <a:masterClrMapping/>
  </p:clrMapOvr>
  <p:transition>
    <p:rand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533400" y="1219200"/>
            <a:ext cx="7620000" cy="1800225"/>
          </a:xfrm>
          <a:prstGeom prst="rect">
            <a:avLst/>
          </a:prstGeom>
          <a:noFill/>
          <a:ln w="9525">
            <a:noFill/>
            <a:miter lim="800000"/>
            <a:headEnd/>
            <a:tailEnd/>
          </a:ln>
          <a:effectLst/>
        </p:spPr>
        <p:txBody>
          <a:bodyPr>
            <a:spAutoFit/>
          </a:bodyPr>
          <a:lstStyle/>
          <a:p>
            <a:pPr>
              <a:spcBef>
                <a:spcPct val="50000"/>
              </a:spcBef>
            </a:pPr>
            <a:r>
              <a:rPr lang="en-US" sz="2800" b="1">
                <a:latin typeface="Arial" charset="0"/>
                <a:cs typeface="Times New Roman" pitchFamily="124" charset="0"/>
              </a:rPr>
              <a:t>3. Cuando una persona no tiene éxito en la vida o no logra realizar sus metas, ¿crees que es culpa suya o se debe a factores fuera de su alcance?  Explica.</a:t>
            </a:r>
            <a:r>
              <a:rPr lang="en-US"/>
              <a:t> </a:t>
            </a:r>
          </a:p>
        </p:txBody>
      </p:sp>
      <p:sp>
        <p:nvSpPr>
          <p:cNvPr id="6148" name="Text Box 4"/>
          <p:cNvSpPr txBox="1">
            <a:spLocks noChangeArrowheads="1"/>
          </p:cNvSpPr>
          <p:nvPr/>
        </p:nvSpPr>
        <p:spPr bwMode="auto">
          <a:xfrm>
            <a:off x="685800" y="3429000"/>
            <a:ext cx="7239000" cy="1800225"/>
          </a:xfrm>
          <a:prstGeom prst="rect">
            <a:avLst/>
          </a:prstGeom>
          <a:noFill/>
          <a:ln w="9525">
            <a:noFill/>
            <a:miter lim="800000"/>
            <a:headEnd/>
            <a:tailEnd/>
          </a:ln>
          <a:effectLst/>
        </p:spPr>
        <p:txBody>
          <a:bodyPr>
            <a:spAutoFit/>
          </a:bodyPr>
          <a:lstStyle/>
          <a:p>
            <a:pPr>
              <a:spcBef>
                <a:spcPct val="50000"/>
              </a:spcBef>
            </a:pPr>
            <a:r>
              <a:rPr lang="en-US" sz="2800" b="1">
                <a:latin typeface="Arial" charset="0"/>
                <a:cs typeface="Times New Roman" pitchFamily="124" charset="0"/>
              </a:rPr>
              <a:t>4. ¿Has intentado alguna vez escaparte de algo o de alguien, como de una relación que se hubiera vuelto insoportable?  ¿Tuviste éxito?  Explica.</a:t>
            </a:r>
            <a:r>
              <a:rPr lang="en-US" sz="2800">
                <a:latin typeface="Arial" charset="0"/>
              </a:rPr>
              <a:t> </a:t>
            </a:r>
          </a:p>
        </p:txBody>
      </p:sp>
      <p:sp>
        <p:nvSpPr>
          <p:cNvPr id="6149" name="Text Box 5"/>
          <p:cNvSpPr txBox="1">
            <a:spLocks noChangeArrowheads="1"/>
          </p:cNvSpPr>
          <p:nvPr/>
        </p:nvSpPr>
        <p:spPr bwMode="auto">
          <a:xfrm>
            <a:off x="762000" y="457200"/>
            <a:ext cx="7162800" cy="1066800"/>
          </a:xfrm>
          <a:prstGeom prst="rect">
            <a:avLst/>
          </a:prstGeom>
          <a:noFill/>
          <a:ln w="9525">
            <a:noFill/>
            <a:miter lim="800000"/>
            <a:headEnd/>
            <a:tailEnd/>
          </a:ln>
          <a:effectLst/>
        </p:spPr>
        <p:txBody>
          <a:bodyPr>
            <a:spAutoFit/>
          </a:bodyPr>
          <a:lstStyle/>
          <a:p>
            <a:pPr algn="ctr">
              <a:spcBef>
                <a:spcPct val="50000"/>
              </a:spcBef>
            </a:pPr>
            <a:r>
              <a:rPr lang="en-US" sz="2800" b="1">
                <a:latin typeface="Arial" charset="0"/>
                <a:cs typeface="Times New Roman" pitchFamily="124" charset="0"/>
              </a:rPr>
              <a:t>“Chac Mool”, Carlos Fuentes, 1954</a:t>
            </a:r>
          </a:p>
          <a:p>
            <a:pPr>
              <a:spcBef>
                <a:spcPct val="50000"/>
              </a:spcBef>
            </a:pPr>
            <a:endParaRPr lang="en-US"/>
          </a:p>
        </p:txBody>
      </p:sp>
    </p:spTree>
  </p:cSld>
  <p:clrMapOvr>
    <a:masterClrMapping/>
  </p:clrMapOvr>
  <p:transition>
    <p:rand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Text Box 3"/>
          <p:cNvSpPr txBox="1">
            <a:spLocks noChangeArrowheads="1"/>
          </p:cNvSpPr>
          <p:nvPr/>
        </p:nvSpPr>
        <p:spPr bwMode="auto">
          <a:xfrm>
            <a:off x="609600" y="990600"/>
            <a:ext cx="3505200" cy="5430838"/>
          </a:xfrm>
          <a:prstGeom prst="rect">
            <a:avLst/>
          </a:prstGeom>
          <a:noFill/>
          <a:ln w="9525">
            <a:noFill/>
            <a:miter lim="800000"/>
            <a:headEnd/>
            <a:tailEnd/>
          </a:ln>
          <a:effectLst/>
        </p:spPr>
        <p:txBody>
          <a:bodyPr>
            <a:spAutoFit/>
          </a:bodyPr>
          <a:lstStyle/>
          <a:p>
            <a:pPr>
              <a:spcBef>
                <a:spcPct val="50000"/>
              </a:spcBef>
            </a:pPr>
            <a:r>
              <a:rPr lang="en-US" sz="2800" b="1" i="1">
                <a:latin typeface="Arial" charset="0"/>
                <a:cs typeface="Times New Roman" pitchFamily="124" charset="0"/>
              </a:rPr>
              <a:t>Código antropológico: </a:t>
            </a:r>
            <a:r>
              <a:rPr lang="en-US" sz="2800" b="1">
                <a:latin typeface="Arial" charset="0"/>
                <a:cs typeface="Times New Roman" pitchFamily="124" charset="0"/>
              </a:rPr>
              <a:t>Teotihuacán, con sus inmensas pirámides, era el centro principal religioso de los toltecas, una cultura que influyó mucho en los aztecas.  </a:t>
            </a:r>
          </a:p>
          <a:p>
            <a:pPr>
              <a:spcBef>
                <a:spcPct val="50000"/>
              </a:spcBef>
              <a:buFontTx/>
              <a:buChar char="•"/>
            </a:pPr>
            <a:endParaRPr lang="en-US" sz="2800" b="1">
              <a:latin typeface="Arial" charset="0"/>
            </a:endParaRPr>
          </a:p>
        </p:txBody>
      </p:sp>
      <p:pic>
        <p:nvPicPr>
          <p:cNvPr id="7174" name="Picture 6"/>
          <p:cNvPicPr>
            <a:picLocks noChangeAspect="1" noChangeArrowheads="1"/>
          </p:cNvPicPr>
          <p:nvPr/>
        </p:nvPicPr>
        <p:blipFill>
          <a:blip r:embed="rId3" cstate="print"/>
          <a:srcRect/>
          <a:stretch>
            <a:fillRect/>
          </a:stretch>
        </p:blipFill>
        <p:spPr bwMode="auto">
          <a:xfrm>
            <a:off x="4419600" y="1143000"/>
            <a:ext cx="4029075" cy="5105400"/>
          </a:xfrm>
          <a:prstGeom prst="rect">
            <a:avLst/>
          </a:prstGeom>
          <a:noFill/>
          <a:ln w="9525">
            <a:noFill/>
            <a:miter lim="800000"/>
            <a:headEnd/>
            <a:tailEnd/>
          </a:ln>
          <a:effectLst/>
        </p:spPr>
      </p:pic>
    </p:spTree>
  </p:cSld>
  <p:clrMapOvr>
    <a:masterClrMapping/>
  </p:clrMapOvr>
  <p:transition>
    <p:rand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609600" y="990600"/>
            <a:ext cx="3352800" cy="5857875"/>
          </a:xfrm>
          <a:prstGeom prst="rect">
            <a:avLst/>
          </a:prstGeom>
          <a:noFill/>
          <a:ln w="9525">
            <a:noFill/>
            <a:miter lim="800000"/>
            <a:headEnd/>
            <a:tailEnd/>
          </a:ln>
          <a:effectLst/>
        </p:spPr>
        <p:txBody>
          <a:bodyPr>
            <a:spAutoFit/>
          </a:bodyPr>
          <a:lstStyle/>
          <a:p>
            <a:pPr>
              <a:spcBef>
                <a:spcPct val="50000"/>
              </a:spcBef>
            </a:pPr>
            <a:r>
              <a:rPr lang="en-US" sz="2800" b="1">
                <a:latin typeface="Arial" charset="0"/>
                <a:cs typeface="Times New Roman" pitchFamily="124" charset="0"/>
              </a:rPr>
              <a:t>En el panteón de dioses mayas se encuentra Chac Mool, dios de la lluvia.</a:t>
            </a:r>
          </a:p>
          <a:p>
            <a:pPr>
              <a:spcBef>
                <a:spcPct val="50000"/>
              </a:spcBef>
            </a:pPr>
            <a:r>
              <a:rPr lang="en-US" sz="2800" b="1">
                <a:latin typeface="Arial" charset="0"/>
                <a:cs typeface="Times New Roman" pitchFamily="124" charset="0"/>
              </a:rPr>
              <a:t> Es un dios importante porque sin las lluvias no se podía cultivar el maíz, alimento principal de la población.</a:t>
            </a:r>
          </a:p>
        </p:txBody>
      </p:sp>
      <p:pic>
        <p:nvPicPr>
          <p:cNvPr id="17411" name="Picture 3"/>
          <p:cNvPicPr>
            <a:picLocks noChangeAspect="1" noChangeArrowheads="1"/>
          </p:cNvPicPr>
          <p:nvPr/>
        </p:nvPicPr>
        <p:blipFill>
          <a:blip r:embed="rId3" cstate="print"/>
          <a:srcRect/>
          <a:stretch>
            <a:fillRect/>
          </a:stretch>
        </p:blipFill>
        <p:spPr bwMode="auto">
          <a:xfrm>
            <a:off x="4191000" y="609600"/>
            <a:ext cx="4629150" cy="5638800"/>
          </a:xfrm>
          <a:prstGeom prst="rect">
            <a:avLst/>
          </a:prstGeom>
          <a:noFill/>
          <a:ln w="9525">
            <a:noFill/>
            <a:miter lim="800000"/>
            <a:headEnd/>
            <a:tailEnd/>
          </a:ln>
          <a:effectLst/>
        </p:spPr>
      </p:pic>
    </p:spTree>
  </p:cSld>
  <p:clrMapOvr>
    <a:masterClrMapping/>
  </p:clrMapOvr>
  <p:transition>
    <p:rand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533400" y="762000"/>
            <a:ext cx="4953000" cy="5553075"/>
          </a:xfrm>
          <a:prstGeom prst="rect">
            <a:avLst/>
          </a:prstGeom>
          <a:noFill/>
          <a:ln w="9525">
            <a:noFill/>
            <a:miter lim="800000"/>
            <a:headEnd/>
            <a:tailEnd/>
          </a:ln>
          <a:effectLst/>
        </p:spPr>
        <p:txBody>
          <a:bodyPr>
            <a:spAutoFit/>
          </a:bodyPr>
          <a:lstStyle/>
          <a:p>
            <a:pPr>
              <a:spcBef>
                <a:spcPct val="50000"/>
              </a:spcBef>
              <a:buFontTx/>
              <a:buChar char="•"/>
            </a:pPr>
            <a:r>
              <a:rPr lang="en-US" sz="2800" b="1">
                <a:latin typeface="Arial" charset="0"/>
                <a:cs typeface="Times New Roman" pitchFamily="124" charset="0"/>
              </a:rPr>
              <a:t> La versión azteca de Chac Mool es Tláloc, que se menciona en la narración con motivo humorístico.  </a:t>
            </a:r>
          </a:p>
          <a:p>
            <a:pPr>
              <a:spcBef>
                <a:spcPct val="50000"/>
              </a:spcBef>
              <a:buFontTx/>
              <a:buChar char="•"/>
            </a:pPr>
            <a:endParaRPr lang="en-US" sz="2800" b="1">
              <a:latin typeface="Arial" charset="0"/>
              <a:cs typeface="Times New Roman" pitchFamily="124" charset="0"/>
            </a:endParaRPr>
          </a:p>
          <a:p>
            <a:pPr>
              <a:spcBef>
                <a:spcPct val="50000"/>
              </a:spcBef>
              <a:buFontTx/>
              <a:buChar char="•"/>
            </a:pPr>
            <a:endParaRPr lang="en-US" sz="2800" b="1">
              <a:latin typeface="Arial" charset="0"/>
              <a:cs typeface="Times New Roman" pitchFamily="124" charset="0"/>
            </a:endParaRPr>
          </a:p>
          <a:p>
            <a:pPr>
              <a:spcBef>
                <a:spcPct val="50000"/>
              </a:spcBef>
              <a:buFontTx/>
              <a:buChar char="•"/>
            </a:pPr>
            <a:r>
              <a:rPr lang="en-US" sz="2800" b="1">
                <a:latin typeface="Arial" charset="0"/>
                <a:cs typeface="Times New Roman" pitchFamily="124" charset="0"/>
              </a:rPr>
              <a:t> Huitzilopochtli era el dios de la guerra; los aztecas estaban en constante lucha con tribus vecinas.  </a:t>
            </a:r>
          </a:p>
          <a:p>
            <a:pPr>
              <a:spcBef>
                <a:spcPct val="50000"/>
              </a:spcBef>
            </a:pPr>
            <a:endParaRPr lang="en-US"/>
          </a:p>
        </p:txBody>
      </p:sp>
      <p:pic>
        <p:nvPicPr>
          <p:cNvPr id="8196" name="Picture 4"/>
          <p:cNvPicPr>
            <a:picLocks noChangeAspect="1" noChangeArrowheads="1"/>
          </p:cNvPicPr>
          <p:nvPr/>
        </p:nvPicPr>
        <p:blipFill>
          <a:blip r:embed="rId3" cstate="print"/>
          <a:srcRect/>
          <a:stretch>
            <a:fillRect/>
          </a:stretch>
        </p:blipFill>
        <p:spPr bwMode="auto">
          <a:xfrm>
            <a:off x="6248400" y="3505200"/>
            <a:ext cx="2043113" cy="2819400"/>
          </a:xfrm>
          <a:prstGeom prst="rect">
            <a:avLst/>
          </a:prstGeom>
          <a:noFill/>
          <a:ln w="9525">
            <a:noFill/>
            <a:miter lim="800000"/>
            <a:headEnd/>
            <a:tailEnd/>
          </a:ln>
          <a:effectLst/>
        </p:spPr>
      </p:pic>
      <p:pic>
        <p:nvPicPr>
          <p:cNvPr id="8197" name="Picture 5"/>
          <p:cNvPicPr>
            <a:picLocks noChangeAspect="1" noChangeArrowheads="1"/>
          </p:cNvPicPr>
          <p:nvPr/>
        </p:nvPicPr>
        <p:blipFill>
          <a:blip r:embed="rId4" cstate="print"/>
          <a:srcRect/>
          <a:stretch>
            <a:fillRect/>
          </a:stretch>
        </p:blipFill>
        <p:spPr bwMode="auto">
          <a:xfrm>
            <a:off x="6324600" y="457200"/>
            <a:ext cx="2119313" cy="2514600"/>
          </a:xfrm>
          <a:prstGeom prst="rect">
            <a:avLst/>
          </a:prstGeom>
          <a:noFill/>
          <a:ln w="9525">
            <a:noFill/>
            <a:miter lim="800000"/>
            <a:headEnd/>
            <a:tailEnd/>
          </a:ln>
          <a:effectLst/>
        </p:spPr>
      </p:pic>
    </p:spTree>
  </p:cSld>
  <p:clrMapOvr>
    <a:masterClrMapping/>
  </p:clrMapOvr>
  <p:transition>
    <p:rand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685800" y="914400"/>
            <a:ext cx="7391400" cy="3201988"/>
          </a:xfrm>
          <a:prstGeom prst="rect">
            <a:avLst/>
          </a:prstGeom>
          <a:noFill/>
          <a:ln w="9525">
            <a:noFill/>
            <a:miter lim="800000"/>
            <a:headEnd/>
            <a:tailEnd/>
          </a:ln>
          <a:effectLst/>
        </p:spPr>
        <p:txBody>
          <a:bodyPr>
            <a:spAutoFit/>
          </a:bodyPr>
          <a:lstStyle/>
          <a:p>
            <a:pPr>
              <a:spcBef>
                <a:spcPct val="50000"/>
              </a:spcBef>
              <a:buFontTx/>
              <a:buChar char="•"/>
            </a:pPr>
            <a:r>
              <a:rPr lang="en-US" sz="2800" b="1">
                <a:latin typeface="Arial" charset="0"/>
                <a:cs typeface="Times New Roman" pitchFamily="124" charset="0"/>
              </a:rPr>
              <a:t> Augustus Le Plongeon (1826-1908) fue un arqueólogo francés importante y uno de los primeros en descifrar los misterios de la cultura maya, que floreció antes de la llegada de los europeos en el sur de México y en Guatemala.</a:t>
            </a:r>
          </a:p>
          <a:p>
            <a:pPr>
              <a:spcBef>
                <a:spcPct val="50000"/>
              </a:spcBef>
            </a:pPr>
            <a:endParaRPr lang="en-US"/>
          </a:p>
        </p:txBody>
      </p:sp>
      <p:pic>
        <p:nvPicPr>
          <p:cNvPr id="9219" name="Picture 3"/>
          <p:cNvPicPr>
            <a:picLocks noChangeAspect="1" noChangeArrowheads="1"/>
          </p:cNvPicPr>
          <p:nvPr/>
        </p:nvPicPr>
        <p:blipFill>
          <a:blip r:embed="rId3" cstate="print"/>
          <a:srcRect/>
          <a:stretch>
            <a:fillRect/>
          </a:stretch>
        </p:blipFill>
        <p:spPr bwMode="auto">
          <a:xfrm>
            <a:off x="5997575" y="3200400"/>
            <a:ext cx="2178050" cy="3352800"/>
          </a:xfrm>
          <a:prstGeom prst="rect">
            <a:avLst/>
          </a:prstGeom>
          <a:noFill/>
          <a:ln w="9525">
            <a:noFill/>
            <a:miter lim="800000"/>
            <a:headEnd/>
            <a:tailEnd/>
          </a:ln>
          <a:effectLst/>
        </p:spPr>
      </p:pic>
      <p:pic>
        <p:nvPicPr>
          <p:cNvPr id="9220" name="Picture 4"/>
          <p:cNvPicPr>
            <a:picLocks noChangeAspect="1" noChangeArrowheads="1"/>
          </p:cNvPicPr>
          <p:nvPr/>
        </p:nvPicPr>
        <p:blipFill>
          <a:blip r:embed="rId4" cstate="print"/>
          <a:srcRect/>
          <a:stretch>
            <a:fillRect/>
          </a:stretch>
        </p:blipFill>
        <p:spPr bwMode="auto">
          <a:xfrm>
            <a:off x="3860800" y="3581400"/>
            <a:ext cx="1781175" cy="2971800"/>
          </a:xfrm>
          <a:prstGeom prst="rect">
            <a:avLst/>
          </a:prstGeom>
          <a:noFill/>
          <a:ln w="9525">
            <a:noFill/>
            <a:miter lim="800000"/>
            <a:headEnd/>
            <a:tailEnd/>
          </a:ln>
          <a:effectLst/>
        </p:spPr>
      </p:pic>
      <p:pic>
        <p:nvPicPr>
          <p:cNvPr id="9221" name="Picture 5"/>
          <p:cNvPicPr>
            <a:picLocks noChangeAspect="1" noChangeArrowheads="1"/>
          </p:cNvPicPr>
          <p:nvPr/>
        </p:nvPicPr>
        <p:blipFill>
          <a:blip r:embed="rId5" cstate="print"/>
          <a:srcRect/>
          <a:stretch>
            <a:fillRect/>
          </a:stretch>
        </p:blipFill>
        <p:spPr bwMode="auto">
          <a:xfrm>
            <a:off x="685800" y="4114800"/>
            <a:ext cx="2895600" cy="2438400"/>
          </a:xfrm>
          <a:prstGeom prst="rect">
            <a:avLst/>
          </a:prstGeom>
          <a:noFill/>
          <a:ln w="9525">
            <a:noFill/>
            <a:miter lim="800000"/>
            <a:headEnd/>
            <a:tailEnd/>
          </a:ln>
          <a:effectLst/>
        </p:spPr>
      </p:pic>
    </p:spTree>
  </p:cSld>
  <p:clrMapOvr>
    <a:masterClrMapping/>
  </p:clrMapOvr>
  <p:transition>
    <p:random/>
  </p:transition>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TotalTime>
  <Words>785</Words>
  <Application>Microsoft Office PowerPoint</Application>
  <PresentationFormat>On-screen Show (4:3)</PresentationFormat>
  <Paragraphs>60</Paragraphs>
  <Slides>17</Slides>
  <Notes>16</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Época: moderna/ El Boom “cuento fantástico” 1954-mexico </vt:lpstr>
    </vt:vector>
  </TitlesOfParts>
  <Company>Teacher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Ruth Ward</dc:creator>
  <cp:lastModifiedBy>Orlando A Centeno</cp:lastModifiedBy>
  <cp:revision>75</cp:revision>
  <dcterms:created xsi:type="dcterms:W3CDTF">2006-03-28T06:27:50Z</dcterms:created>
  <dcterms:modified xsi:type="dcterms:W3CDTF">2013-05-06T22:55:37Z</dcterms:modified>
</cp:coreProperties>
</file>