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sf" ContentType="video/x-ms-as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3"/>
  </p:handoutMasterIdLst>
  <p:sldIdLst>
    <p:sldId id="260" r:id="rId2"/>
    <p:sldId id="269" r:id="rId3"/>
    <p:sldId id="256" r:id="rId4"/>
    <p:sldId id="261" r:id="rId5"/>
    <p:sldId id="258" r:id="rId6"/>
    <p:sldId id="257" r:id="rId7"/>
    <p:sldId id="263" r:id="rId8"/>
    <p:sldId id="259" r:id="rId9"/>
    <p:sldId id="268" r:id="rId10"/>
    <p:sldId id="264" r:id="rId11"/>
    <p:sldId id="267" r:id="rId1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5" d="100"/>
          <a:sy n="65" d="100"/>
        </p:scale>
        <p:origin x="-660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74EEE03-765C-4915-9A25-BB1B1D33765D}" type="datetimeFigureOut">
              <a:rPr lang="en-US" smtClean="0"/>
              <a:t>11/20/2012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438CA2F-D657-4BA6-83F6-0B62904D8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2792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E616B-C4FD-4B33-ABE4-AC6CA07AABCA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862C4-9219-4430-8B1A-2DD7D55AD7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E616B-C4FD-4B33-ABE4-AC6CA07AABCA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862C4-9219-4430-8B1A-2DD7D55AD7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E616B-C4FD-4B33-ABE4-AC6CA07AABCA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862C4-9219-4430-8B1A-2DD7D55AD7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E616B-C4FD-4B33-ABE4-AC6CA07AABCA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862C4-9219-4430-8B1A-2DD7D55AD7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E616B-C4FD-4B33-ABE4-AC6CA07AABCA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862C4-9219-4430-8B1A-2DD7D55AD7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E616B-C4FD-4B33-ABE4-AC6CA07AABCA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862C4-9219-4430-8B1A-2DD7D55AD7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E616B-C4FD-4B33-ABE4-AC6CA07AABCA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862C4-9219-4430-8B1A-2DD7D55AD7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E616B-C4FD-4B33-ABE4-AC6CA07AABCA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862C4-9219-4430-8B1A-2DD7D55AD7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E616B-C4FD-4B33-ABE4-AC6CA07AABCA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862C4-9219-4430-8B1A-2DD7D55AD7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E616B-C4FD-4B33-ABE4-AC6CA07AABCA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862C4-9219-4430-8B1A-2DD7D55AD7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E616B-C4FD-4B33-ABE4-AC6CA07AABCA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862C4-9219-4430-8B1A-2DD7D55AD7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E616B-C4FD-4B33-ABE4-AC6CA07AABCA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4862C4-9219-4430-8B1A-2DD7D55AD7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sf"/><Relationship Id="rId1" Type="http://schemas.microsoft.com/office/2007/relationships/media" Target="../media/media1.asf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youtube.com/watch?v=UPxUZOUUMLI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Warm-up #7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51510" indent="-514350">
              <a:buFont typeface="Arial"/>
              <a:buAutoNum type="arabicParenR"/>
            </a:pPr>
            <a:r>
              <a:rPr lang="en-US" sz="4000" dirty="0"/>
              <a:t>Where the Mongols good rulers? Why or why not?</a:t>
            </a:r>
          </a:p>
          <a:p>
            <a:pPr marL="651510" indent="-514350">
              <a:buAutoNum type="arabicParenR"/>
            </a:pPr>
            <a:r>
              <a:rPr lang="en-US" sz="4000" dirty="0" smtClean="0"/>
              <a:t>Why </a:t>
            </a:r>
            <a:r>
              <a:rPr lang="en-US" sz="4000" dirty="0" smtClean="0"/>
              <a:t>do you think the Mongols (Yuan Dynasty) fell</a:t>
            </a:r>
            <a:r>
              <a:rPr lang="en-US" sz="4000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6783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Ming Dynasty Cornell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what ways did isolationism effect the Ming dynasty?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17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I. Ming Dynasty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219200"/>
            <a:ext cx="8610600" cy="5410200"/>
          </a:xfrm>
        </p:spPr>
        <p:txBody>
          <a:bodyPr>
            <a:noAutofit/>
          </a:bodyPr>
          <a:lstStyle/>
          <a:p>
            <a:r>
              <a:rPr lang="en-US" dirty="0" smtClean="0"/>
              <a:t>In the </a:t>
            </a:r>
            <a:r>
              <a:rPr lang="en-US" u="sng" dirty="0" smtClean="0"/>
              <a:t>1300s </a:t>
            </a:r>
            <a:r>
              <a:rPr lang="en-US" dirty="0" smtClean="0"/>
              <a:t>many Chinese </a:t>
            </a:r>
            <a:r>
              <a:rPr lang="en-US" u="sng" dirty="0" smtClean="0"/>
              <a:t>groups rebelled against the Yuan dynasty.</a:t>
            </a:r>
          </a:p>
          <a:p>
            <a:r>
              <a:rPr lang="en-US" dirty="0" smtClean="0"/>
              <a:t>In </a:t>
            </a:r>
            <a:r>
              <a:rPr lang="en-US" u="sng" dirty="0" smtClean="0"/>
              <a:t>1368 </a:t>
            </a:r>
            <a:r>
              <a:rPr lang="en-US" dirty="0" smtClean="0"/>
              <a:t>a former monk </a:t>
            </a:r>
            <a:r>
              <a:rPr lang="en-US" dirty="0" smtClean="0"/>
              <a:t>named </a:t>
            </a:r>
            <a:r>
              <a:rPr lang="en-US" u="sng" dirty="0" smtClean="0"/>
              <a:t>Zhu </a:t>
            </a:r>
            <a:r>
              <a:rPr lang="en-US" u="sng" dirty="0" err="1" smtClean="0"/>
              <a:t>Yuanzhang</a:t>
            </a:r>
            <a:r>
              <a:rPr lang="en-US" dirty="0" smtClean="0"/>
              <a:t> (JOO </a:t>
            </a:r>
            <a:r>
              <a:rPr lang="en-US" dirty="0" err="1" smtClean="0"/>
              <a:t>yoo</a:t>
            </a:r>
            <a:r>
              <a:rPr lang="en-US" dirty="0" smtClean="0"/>
              <a:t>-</a:t>
            </a:r>
            <a:r>
              <a:rPr lang="en-US" dirty="0" err="1" smtClean="0"/>
              <a:t>ahn</a:t>
            </a:r>
            <a:r>
              <a:rPr lang="en-US" dirty="0" smtClean="0"/>
              <a:t>-JAHNG</a:t>
            </a:r>
            <a:r>
              <a:rPr lang="en-US" u="sng" dirty="0" smtClean="0"/>
              <a:t>) took charge of a rebel group</a:t>
            </a:r>
            <a:r>
              <a:rPr lang="en-US" dirty="0" smtClean="0"/>
              <a:t> </a:t>
            </a:r>
            <a:r>
              <a:rPr lang="en-US" dirty="0" smtClean="0"/>
              <a:t>and </a:t>
            </a:r>
            <a:r>
              <a:rPr lang="en-US" u="sng" dirty="0" smtClean="0"/>
              <a:t>defeated </a:t>
            </a:r>
            <a:r>
              <a:rPr lang="en-US" u="sng" dirty="0" smtClean="0"/>
              <a:t>the Mongols</a:t>
            </a:r>
            <a:r>
              <a:rPr lang="en-US" u="sng" dirty="0" smtClean="0"/>
              <a:t>.</a:t>
            </a:r>
          </a:p>
          <a:p>
            <a:pPr marL="742950" lvl="2" indent="-342900"/>
            <a:r>
              <a:rPr lang="en-US" sz="3200" dirty="0" smtClean="0"/>
              <a:t>Zhu </a:t>
            </a:r>
            <a:r>
              <a:rPr lang="en-US" sz="3200" dirty="0" err="1"/>
              <a:t>Yuanzhang</a:t>
            </a:r>
            <a:r>
              <a:rPr lang="en-US" sz="3200" dirty="0"/>
              <a:t> </a:t>
            </a:r>
            <a:r>
              <a:rPr lang="en-US" sz="3200" u="sng" dirty="0"/>
              <a:t>took the name </a:t>
            </a:r>
            <a:r>
              <a:rPr lang="en-US" sz="3200" u="sng" dirty="0" err="1"/>
              <a:t>Hongwu</a:t>
            </a:r>
            <a:r>
              <a:rPr lang="en-US" sz="3200" u="sng" dirty="0"/>
              <a:t> </a:t>
            </a:r>
            <a:r>
              <a:rPr lang="en-US" sz="3200" dirty="0"/>
              <a:t>and became the </a:t>
            </a:r>
            <a:r>
              <a:rPr lang="en-US" sz="3200" u="sng" dirty="0"/>
              <a:t>first emperor of the Ming Dynasty. </a:t>
            </a:r>
            <a:endParaRPr lang="en-US" sz="3200" u="sng" dirty="0" smtClean="0"/>
          </a:p>
          <a:p>
            <a:r>
              <a:rPr lang="en-US" dirty="0" smtClean="0"/>
              <a:t>The Ming Dynasty ruled China from </a:t>
            </a:r>
            <a:r>
              <a:rPr lang="en-US" u="sng" dirty="0" smtClean="0"/>
              <a:t>1368-1644</a:t>
            </a:r>
            <a:r>
              <a:rPr lang="en-US" dirty="0" smtClean="0"/>
              <a:t> (almost 300 years)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28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228600"/>
            <a:ext cx="6477000" cy="8382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II. </a:t>
            </a:r>
            <a:r>
              <a:rPr lang="en-US" dirty="0" smtClean="0">
                <a:solidFill>
                  <a:schemeClr val="tx1"/>
                </a:solidFill>
              </a:rPr>
              <a:t>Ming Building Projects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335761"/>
            <a:ext cx="2083657" cy="1562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38516" y="865239"/>
            <a:ext cx="7162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smtClean="0"/>
              <a:t>Forbidden </a:t>
            </a:r>
            <a:r>
              <a:rPr lang="en-US" sz="3200" u="sng" dirty="0" smtClean="0"/>
              <a:t>City, Built </a:t>
            </a:r>
            <a:r>
              <a:rPr lang="en-US" sz="3200" u="sng" dirty="0" smtClean="0"/>
              <a:t>for </a:t>
            </a:r>
            <a:r>
              <a:rPr lang="en-US" sz="3200" u="sng" dirty="0" smtClean="0"/>
              <a:t>emperor </a:t>
            </a:r>
            <a:r>
              <a:rPr lang="en-US" sz="3200" u="sng" dirty="0" err="1" smtClean="0"/>
              <a:t>Yongle</a:t>
            </a:r>
            <a:r>
              <a:rPr lang="en-US" sz="3200" u="sng" dirty="0" smtClean="0"/>
              <a:t> (</a:t>
            </a:r>
            <a:r>
              <a:rPr lang="en-US" sz="3200" u="sng" dirty="0" err="1" smtClean="0"/>
              <a:t>Hongwu’s</a:t>
            </a:r>
            <a:r>
              <a:rPr lang="en-US" sz="3200" u="sng" dirty="0" smtClean="0"/>
              <a:t> Grandson</a:t>
            </a:r>
            <a:r>
              <a:rPr lang="en-US" sz="3200" u="sng" dirty="0" smtClean="0"/>
              <a:t>. </a:t>
            </a:r>
            <a:r>
              <a:rPr lang="en-US" sz="3200" u="sng" dirty="0" smtClean="0"/>
              <a:t>2.5 </a:t>
            </a:r>
            <a:r>
              <a:rPr lang="en-US" sz="3200" u="sng" dirty="0" smtClean="0"/>
              <a:t>million </a:t>
            </a:r>
            <a:r>
              <a:rPr lang="en-US" sz="3200" u="sng" dirty="0" smtClean="0"/>
              <a:t>sq. </a:t>
            </a:r>
            <a:r>
              <a:rPr lang="en-US" sz="3200" u="sng" dirty="0" smtClean="0"/>
              <a:t>feet</a:t>
            </a:r>
          </a:p>
        </p:txBody>
      </p:sp>
      <p:pic>
        <p:nvPicPr>
          <p:cNvPr id="3" name="The_Forbidden_City.as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57300" y="2057400"/>
            <a:ext cx="7054160" cy="4663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786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II. </a:t>
            </a:r>
            <a:r>
              <a:rPr lang="en-US" dirty="0" smtClean="0">
                <a:solidFill>
                  <a:schemeClr val="tx1"/>
                </a:solidFill>
              </a:rPr>
              <a:t>Ming Building Projects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9203151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1000" y="3962400"/>
            <a:ext cx="8763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•"/>
            </a:pPr>
            <a:r>
              <a:rPr lang="en-US" sz="3600" b="1" u="sng" dirty="0" smtClean="0"/>
              <a:t>Continued construction of the Great Wall of China.</a:t>
            </a:r>
          </a:p>
          <a:p>
            <a:pPr>
              <a:buFontTx/>
              <a:buChar char="•"/>
            </a:pPr>
            <a:r>
              <a:rPr lang="en-US" sz="3600" b="1" dirty="0" smtClean="0"/>
              <a:t> More</a:t>
            </a:r>
            <a:r>
              <a:rPr lang="en-US" sz="3600" b="1" u="sng" dirty="0" smtClean="0"/>
              <a:t> than 2,000 miles </a:t>
            </a:r>
            <a:r>
              <a:rPr lang="en-US" sz="3600" b="1" dirty="0" smtClean="0"/>
              <a:t>long.</a:t>
            </a:r>
          </a:p>
          <a:p>
            <a:pPr>
              <a:buFontTx/>
              <a:buChar char="•"/>
            </a:pPr>
            <a:r>
              <a:rPr lang="en-US" sz="3600" b="1" dirty="0" smtClean="0"/>
              <a:t>Built to </a:t>
            </a:r>
            <a:r>
              <a:rPr lang="en-US" sz="3600" b="1" u="sng" dirty="0" smtClean="0"/>
              <a:t>keep out nomadic invaders</a:t>
            </a:r>
            <a:r>
              <a:rPr lang="en-US" sz="3600" b="1" dirty="0" smtClean="0"/>
              <a:t>.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10478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III. </a:t>
            </a:r>
            <a:r>
              <a:rPr lang="en-US" b="1" dirty="0" err="1" smtClean="0">
                <a:solidFill>
                  <a:schemeClr val="tx1"/>
                </a:solidFill>
              </a:rPr>
              <a:t>Zheng</a:t>
            </a:r>
            <a:r>
              <a:rPr lang="en-US" b="1" dirty="0" smtClean="0">
                <a:solidFill>
                  <a:schemeClr val="tx1"/>
                </a:solidFill>
              </a:rPr>
              <a:t> He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1396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33400"/>
            <a:ext cx="2311908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91000"/>
            <a:ext cx="3886200" cy="2421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86200" y="609600"/>
            <a:ext cx="5029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u="sng" dirty="0" smtClean="0"/>
              <a:t>7 </a:t>
            </a:r>
            <a:r>
              <a:rPr lang="en-US" sz="2800" u="sng" dirty="0" smtClean="0"/>
              <a:t>grand voyages</a:t>
            </a:r>
            <a:r>
              <a:rPr lang="en-US" sz="2800" dirty="0" smtClean="0"/>
              <a:t>: Asia, India, Arabia, and Africa.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Fleets </a:t>
            </a:r>
            <a:r>
              <a:rPr lang="en-US" sz="2800" u="sng" dirty="0" smtClean="0"/>
              <a:t>included over 60 ships, 25,000 sailors,</a:t>
            </a:r>
            <a:r>
              <a:rPr lang="en-US" sz="2800" dirty="0" smtClean="0"/>
              <a:t> and </a:t>
            </a:r>
            <a:r>
              <a:rPr lang="en-US" sz="2800" u="sng" dirty="0" smtClean="0"/>
              <a:t>ships</a:t>
            </a:r>
            <a:r>
              <a:rPr lang="en-US" sz="2800" dirty="0" smtClean="0"/>
              <a:t> perhaps </a:t>
            </a:r>
            <a:r>
              <a:rPr lang="en-US" sz="2800" u="sng" dirty="0" smtClean="0"/>
              <a:t>longer than 300 </a:t>
            </a:r>
            <a:r>
              <a:rPr lang="en-US" sz="2800" u="sng" dirty="0" err="1" smtClean="0"/>
              <a:t>ft</a:t>
            </a:r>
            <a:endParaRPr lang="en-US" sz="2800" u="sng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Voyages were </a:t>
            </a:r>
            <a:r>
              <a:rPr lang="en-US" sz="2800" u="sng" dirty="0" smtClean="0"/>
              <a:t>diplomatic efforts. </a:t>
            </a:r>
            <a:r>
              <a:rPr lang="en-US" sz="2800" dirty="0" smtClean="0"/>
              <a:t>Gifts were given to foreign leaders from the emperor.</a:t>
            </a:r>
          </a:p>
          <a:p>
            <a:pPr marL="285750" indent="-285750"/>
            <a:endParaRPr lang="en-US" sz="2800" dirty="0" smtClean="0"/>
          </a:p>
        </p:txBody>
      </p:sp>
      <p:sp>
        <p:nvSpPr>
          <p:cNvPr id="8" name="Rectangle 7"/>
          <p:cNvSpPr/>
          <p:nvPr/>
        </p:nvSpPr>
        <p:spPr>
          <a:xfrm>
            <a:off x="4038600" y="6248400"/>
            <a:ext cx="480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CD5B5"/>
                </a:solidFill>
                <a:hlinkClick r:id="rId4"/>
              </a:rPr>
              <a:t>YouTube Zheng He</a:t>
            </a:r>
            <a:endParaRPr lang="en-US" dirty="0">
              <a:solidFill>
                <a:srgbClr val="FCD5B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98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Pair-Share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were </a:t>
            </a:r>
            <a:r>
              <a:rPr lang="en-US" dirty="0" err="1" smtClean="0"/>
              <a:t>Zheng</a:t>
            </a:r>
            <a:r>
              <a:rPr lang="en-US" dirty="0" smtClean="0"/>
              <a:t> He’s voyages impressive?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IV. </a:t>
            </a:r>
            <a:r>
              <a:rPr lang="en-US" dirty="0" smtClean="0">
                <a:solidFill>
                  <a:schemeClr val="tx1"/>
                </a:solidFill>
              </a:rPr>
              <a:t>Ming Government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991600" cy="6019800"/>
          </a:xfrm>
        </p:spPr>
        <p:txBody>
          <a:bodyPr>
            <a:noAutofit/>
          </a:bodyPr>
          <a:lstStyle/>
          <a:p>
            <a:r>
              <a:rPr lang="en-US" sz="3000" b="1" u="sng" dirty="0" smtClean="0"/>
              <a:t>Ming emperors were very powerful.</a:t>
            </a:r>
          </a:p>
          <a:p>
            <a:r>
              <a:rPr lang="en-US" sz="3000" b="1" dirty="0" smtClean="0"/>
              <a:t>Officials </a:t>
            </a:r>
            <a:r>
              <a:rPr lang="en-US" sz="3000" b="1" dirty="0" smtClean="0"/>
              <a:t>reported directly to the emperor and helped keep his affairs organized.</a:t>
            </a:r>
          </a:p>
          <a:p>
            <a:r>
              <a:rPr lang="en-US" sz="3000" b="1" u="sng" dirty="0" smtClean="0">
                <a:solidFill>
                  <a:srgbClr val="FCD5B5"/>
                </a:solidFill>
              </a:rPr>
              <a:t>Censors: </a:t>
            </a:r>
            <a:r>
              <a:rPr lang="en-US" sz="3000" b="1" u="sng" dirty="0" smtClean="0"/>
              <a:t>officials that investigated the behavior of local leaders</a:t>
            </a:r>
            <a:r>
              <a:rPr lang="en-US" sz="3000" b="1" dirty="0" smtClean="0"/>
              <a:t> &amp; </a:t>
            </a:r>
            <a:r>
              <a:rPr lang="en-US" sz="3000" b="1" u="sng" dirty="0" smtClean="0"/>
              <a:t>judged</a:t>
            </a:r>
            <a:r>
              <a:rPr lang="en-US" sz="3000" b="1" dirty="0" smtClean="0"/>
              <a:t> the quality of </a:t>
            </a:r>
            <a:r>
              <a:rPr lang="en-US" sz="3000" b="1" u="sng" dirty="0" smtClean="0"/>
              <a:t>schools and </a:t>
            </a:r>
            <a:r>
              <a:rPr lang="en-US" sz="3000" b="1" dirty="0" smtClean="0"/>
              <a:t>other</a:t>
            </a:r>
            <a:r>
              <a:rPr lang="en-US" sz="3000" b="1" u="sng" dirty="0" smtClean="0"/>
              <a:t> institutions.</a:t>
            </a:r>
          </a:p>
          <a:p>
            <a:pPr lvl="1"/>
            <a:r>
              <a:rPr lang="en-US" sz="3000" b="1" dirty="0" smtClean="0"/>
              <a:t>Censors </a:t>
            </a:r>
            <a:r>
              <a:rPr lang="en-US" sz="3000" b="1" u="sng" dirty="0" smtClean="0"/>
              <a:t>took examinations </a:t>
            </a:r>
            <a:r>
              <a:rPr lang="en-US" sz="3000" b="1" dirty="0" smtClean="0"/>
              <a:t>in order to be appointed.</a:t>
            </a:r>
          </a:p>
          <a:p>
            <a:r>
              <a:rPr lang="en-US" sz="30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Isolationism</a:t>
            </a:r>
            <a:r>
              <a:rPr lang="en-US" sz="3000" b="1" dirty="0" smtClean="0"/>
              <a:t>: a government </a:t>
            </a:r>
            <a:r>
              <a:rPr lang="en-US" sz="3000" b="1" u="sng" dirty="0" smtClean="0"/>
              <a:t>policy of avoiding</a:t>
            </a:r>
            <a:r>
              <a:rPr lang="en-US" sz="3000" b="1" dirty="0" smtClean="0"/>
              <a:t> contact with </a:t>
            </a:r>
            <a:r>
              <a:rPr lang="en-US" sz="3000" b="1" u="sng" dirty="0" smtClean="0"/>
              <a:t>other </a:t>
            </a:r>
            <a:r>
              <a:rPr lang="en-US" sz="3000" b="1" u="sng" dirty="0" smtClean="0"/>
              <a:t>countries</a:t>
            </a:r>
            <a:r>
              <a:rPr lang="en-US" sz="3000" b="1" dirty="0"/>
              <a:t> </a:t>
            </a:r>
            <a:r>
              <a:rPr lang="en-US" sz="3000" b="1" dirty="0" smtClean="0"/>
              <a:t>was adopted after </a:t>
            </a:r>
            <a:r>
              <a:rPr lang="en-US" sz="3000" b="1" dirty="0" err="1" smtClean="0"/>
              <a:t>Yongle’s</a:t>
            </a:r>
            <a:r>
              <a:rPr lang="en-US" sz="3000" b="1" dirty="0" smtClean="0"/>
              <a:t> death. </a:t>
            </a:r>
            <a:r>
              <a:rPr lang="en-US" sz="3000" b="1" dirty="0" smtClean="0"/>
              <a:t> </a:t>
            </a:r>
            <a:r>
              <a:rPr lang="en-US" sz="3000" b="1" dirty="0" smtClean="0"/>
              <a:t>Navel fleet was dismantled, his logs burned, and foreign trade banned. </a:t>
            </a:r>
            <a:endParaRPr lang="en-US" sz="3000" b="1" dirty="0" smtClean="0"/>
          </a:p>
        </p:txBody>
      </p:sp>
    </p:spTree>
    <p:extLst>
      <p:ext uri="{BB962C8B-B14F-4D97-AF65-F5344CB8AC3E}">
        <p14:creationId xmlns:p14="http://schemas.microsoft.com/office/powerpoint/2010/main" val="406001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Think About It…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isolationism? Can you think of any </a:t>
            </a:r>
            <a:r>
              <a:rPr lang="en-US" dirty="0" smtClean="0"/>
              <a:t>examples of isolationism during the Ming Dynasty?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Warm-up #8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Name and describe at least one example of isolationism under the Ming Dynasty? </a:t>
            </a:r>
            <a:endParaRPr lang="en-US" i="1" dirty="0" smtClean="0"/>
          </a:p>
          <a:p>
            <a:r>
              <a:rPr lang="en-US" dirty="0" smtClean="0"/>
              <a:t>In what way was color significant in the Forbidden City?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68362"/>
          </a:xfrm>
        </p:spPr>
        <p:txBody>
          <a:bodyPr/>
          <a:lstStyle/>
          <a:p>
            <a:r>
              <a:rPr lang="en-US" u="sng" dirty="0" smtClean="0"/>
              <a:t>Gallery Walk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38200"/>
            <a:ext cx="8839200" cy="6019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You will visit four stations. </a:t>
            </a:r>
          </a:p>
          <a:p>
            <a:r>
              <a:rPr lang="en-US" dirty="0" smtClean="0"/>
              <a:t>As you visit each station, answer the corresponding questions on your handout. </a:t>
            </a:r>
          </a:p>
          <a:p>
            <a:r>
              <a:rPr lang="en-US" dirty="0" smtClean="0"/>
              <a:t>How to rotate between stations:</a:t>
            </a:r>
          </a:p>
          <a:p>
            <a:pPr lvl="1"/>
            <a:r>
              <a:rPr lang="en-US" dirty="0" smtClean="0"/>
              <a:t>Rotate </a:t>
            </a:r>
            <a:r>
              <a:rPr lang="en-US" b="1" u="sng" dirty="0" smtClean="0"/>
              <a:t>clockwise</a:t>
            </a:r>
            <a:r>
              <a:rPr lang="en-US" dirty="0" smtClean="0"/>
              <a:t> on Ms. Schaller’s command.</a:t>
            </a:r>
          </a:p>
          <a:p>
            <a:pPr lvl="1"/>
            <a:r>
              <a:rPr lang="en-US" dirty="0" smtClean="0"/>
              <a:t>“</a:t>
            </a:r>
            <a:r>
              <a:rPr lang="en-US" dirty="0" err="1" smtClean="0"/>
              <a:t>A”s</a:t>
            </a:r>
            <a:r>
              <a:rPr lang="en-US" dirty="0" smtClean="0"/>
              <a:t> stay at “A” stations only. </a:t>
            </a:r>
          </a:p>
          <a:p>
            <a:pPr lvl="1"/>
            <a:r>
              <a:rPr lang="en-US" dirty="0" smtClean="0"/>
              <a:t>“</a:t>
            </a:r>
            <a:r>
              <a:rPr lang="en-US" dirty="0" err="1" smtClean="0"/>
              <a:t>B”s</a:t>
            </a:r>
            <a:r>
              <a:rPr lang="en-US" dirty="0" smtClean="0"/>
              <a:t> go to “B” stations only. </a:t>
            </a:r>
          </a:p>
          <a:p>
            <a:pPr lvl="1"/>
            <a:r>
              <a:rPr lang="en-US" dirty="0" smtClean="0"/>
              <a:t>Station #4 is </a:t>
            </a:r>
            <a:r>
              <a:rPr lang="en-US" dirty="0" err="1" smtClean="0"/>
              <a:t>BrainPop</a:t>
            </a:r>
            <a:endParaRPr lang="en-US" dirty="0" smtClean="0"/>
          </a:p>
          <a:p>
            <a:pPr marL="1371600" lvl="2" indent="-457200">
              <a:buAutoNum type="arabicParenR"/>
            </a:pPr>
            <a:r>
              <a:rPr lang="en-US" dirty="0" smtClean="0"/>
              <a:t>Play video (press the CC key if you want to read along)</a:t>
            </a:r>
          </a:p>
          <a:p>
            <a:pPr marL="1371600" lvl="2" indent="-457200">
              <a:buAutoNum type="arabicParenR"/>
            </a:pPr>
            <a:r>
              <a:rPr lang="en-US" dirty="0" smtClean="0"/>
              <a:t>Take the graded quiz at the end of the video. </a:t>
            </a:r>
          </a:p>
          <a:p>
            <a:pPr marL="1371600" lvl="2" indent="-457200">
              <a:buAutoNum type="arabicParenR"/>
            </a:pPr>
            <a:r>
              <a:rPr lang="en-US" dirty="0" smtClean="0"/>
              <a:t>Cue up video for the next person. </a:t>
            </a:r>
          </a:p>
          <a:p>
            <a:pPr marL="1371600" lvl="2" indent="-457200">
              <a:buAutoNum type="arabicParenR"/>
            </a:pPr>
            <a:r>
              <a:rPr lang="en-US" dirty="0" smtClean="0"/>
              <a:t>Do not log out!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625</TotalTime>
  <Words>446</Words>
  <Application>Microsoft Office PowerPoint</Application>
  <PresentationFormat>On-screen Show (4:3)</PresentationFormat>
  <Paragraphs>51</Paragraphs>
  <Slides>11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Warm-up #7</vt:lpstr>
      <vt:lpstr>Ming Dynasty Cornell Notes</vt:lpstr>
      <vt:lpstr>I. Ming Dynasty</vt:lpstr>
      <vt:lpstr>II. Ming Building Projects</vt:lpstr>
      <vt:lpstr>II. Ming Building Projects</vt:lpstr>
      <vt:lpstr>III. Zheng He</vt:lpstr>
      <vt:lpstr>Pair-Share</vt:lpstr>
      <vt:lpstr>IV. Ming Government</vt:lpstr>
      <vt:lpstr>Think About It…</vt:lpstr>
      <vt:lpstr>Warm-up #8</vt:lpstr>
      <vt:lpstr>Gallery Walk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Ming Dynasty</dc:title>
  <dc:creator>Stephen Duran</dc:creator>
  <cp:lastModifiedBy>Josephine Schaller</cp:lastModifiedBy>
  <cp:revision>30</cp:revision>
  <cp:lastPrinted>2012-11-20T18:39:58Z</cp:lastPrinted>
  <dcterms:created xsi:type="dcterms:W3CDTF">2012-11-20T05:41:43Z</dcterms:created>
  <dcterms:modified xsi:type="dcterms:W3CDTF">2012-11-20T18:47:00Z</dcterms:modified>
</cp:coreProperties>
</file>