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48"/>
  </p:notesMasterIdLst>
  <p:handoutMasterIdLst>
    <p:handoutMasterId r:id="rId49"/>
  </p:handoutMasterIdLst>
  <p:sldIdLst>
    <p:sldId id="256" r:id="rId3"/>
    <p:sldId id="313" r:id="rId4"/>
    <p:sldId id="315" r:id="rId5"/>
    <p:sldId id="316" r:id="rId6"/>
    <p:sldId id="314" r:id="rId7"/>
    <p:sldId id="318" r:id="rId8"/>
    <p:sldId id="287" r:id="rId9"/>
    <p:sldId id="289" r:id="rId10"/>
    <p:sldId id="319" r:id="rId11"/>
    <p:sldId id="291" r:id="rId12"/>
    <p:sldId id="292" r:id="rId13"/>
    <p:sldId id="322" r:id="rId14"/>
    <p:sldId id="320" r:id="rId15"/>
    <p:sldId id="321" r:id="rId16"/>
    <p:sldId id="323" r:id="rId17"/>
    <p:sldId id="295" r:id="rId18"/>
    <p:sldId id="296" r:id="rId19"/>
    <p:sldId id="324" r:id="rId20"/>
    <p:sldId id="326" r:id="rId21"/>
    <p:sldId id="327" r:id="rId22"/>
    <p:sldId id="298" r:id="rId23"/>
    <p:sldId id="299" r:id="rId24"/>
    <p:sldId id="300" r:id="rId25"/>
    <p:sldId id="328" r:id="rId26"/>
    <p:sldId id="301" r:id="rId27"/>
    <p:sldId id="330" r:id="rId28"/>
    <p:sldId id="302" r:id="rId29"/>
    <p:sldId id="331" r:id="rId30"/>
    <p:sldId id="332" r:id="rId31"/>
    <p:sldId id="303" r:id="rId32"/>
    <p:sldId id="304" r:id="rId33"/>
    <p:sldId id="305" r:id="rId34"/>
    <p:sldId id="334" r:id="rId35"/>
    <p:sldId id="306" r:id="rId36"/>
    <p:sldId id="307" r:id="rId37"/>
    <p:sldId id="336" r:id="rId38"/>
    <p:sldId id="335" r:id="rId39"/>
    <p:sldId id="337" r:id="rId40"/>
    <p:sldId id="308" r:id="rId41"/>
    <p:sldId id="339" r:id="rId42"/>
    <p:sldId id="340" r:id="rId43"/>
    <p:sldId id="309" r:id="rId44"/>
    <p:sldId id="310" r:id="rId45"/>
    <p:sldId id="341" r:id="rId46"/>
    <p:sldId id="342" r:id="rId47"/>
  </p:sldIdLst>
  <p:sldSz cx="9144000" cy="6858000" type="screen4x3"/>
  <p:notesSz cx="6858000" cy="9144000"/>
  <p:embeddedFontLst>
    <p:embeddedFont>
      <p:font typeface="Perpetua" pitchFamily="18" charset="0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新細明體" pitchFamily="18" charset="-120"/>
      <p:regular r:id="rId58"/>
    </p:embeddedFont>
    <p:embeddedFont>
      <p:font typeface="Segoe UI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50" autoAdjust="0"/>
    <p:restoredTop sz="91329" autoAdjust="0"/>
  </p:normalViewPr>
  <p:slideViewPr>
    <p:cSldViewPr>
      <p:cViewPr varScale="1">
        <p:scale>
          <a:sx n="49" d="100"/>
          <a:sy n="49" d="100"/>
        </p:scale>
        <p:origin x="-941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8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DD0753-77C5-40FE-B680-D26F4D03AF26}" type="slidenum">
              <a:rPr lang="en-US" b="0"/>
              <a:pPr eaLnBrk="1" hangingPunct="1"/>
              <a:t>12</a:t>
            </a:fld>
            <a:endParaRPr lang="en-US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4028B3-1240-4FF0-9F9D-CDCBCBA1958D}" type="slidenum">
              <a:rPr lang="en-US" b="0"/>
              <a:pPr eaLnBrk="1" hangingPunct="1"/>
              <a:t>41</a:t>
            </a:fld>
            <a:endParaRPr lang="en-US" b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164C14-B5B0-4514-8228-4E449348BABA}" type="slidenum">
              <a:rPr lang="en-US" b="0"/>
              <a:pPr eaLnBrk="1" hangingPunct="1"/>
              <a:t>44</a:t>
            </a:fld>
            <a:endParaRPr lang="en-US" b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E6E1C3-C5E6-41B8-8036-1AF24B744A26}" type="slidenum">
              <a:rPr lang="en-US" b="0"/>
              <a:pPr eaLnBrk="1" hangingPunct="1"/>
              <a:t>45</a:t>
            </a:fld>
            <a:endParaRPr lang="en-US" b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4DB16D-4DE0-4F61-8223-DEE32E262A48}" type="slidenum">
              <a:rPr lang="en-US" b="0"/>
              <a:pPr eaLnBrk="1" hangingPunct="1"/>
              <a:t>18</a:t>
            </a:fld>
            <a:endParaRPr lang="en-US" b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32C5BF-A72F-4277-9272-A6FAAB2E4007}" type="slidenum">
              <a:rPr lang="en-US" b="0"/>
              <a:pPr eaLnBrk="1" hangingPunct="1"/>
              <a:t>19</a:t>
            </a:fld>
            <a:endParaRPr lang="en-US" b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E434E4-7975-4455-9BD2-5498570C801D}" type="slidenum">
              <a:rPr lang="en-US" b="0"/>
              <a:pPr eaLnBrk="1" hangingPunct="1"/>
              <a:t>20</a:t>
            </a:fld>
            <a:endParaRPr lang="en-US" b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687685-9611-42B2-B953-DFDE7F2F9499}" type="slidenum">
              <a:rPr lang="en-US"/>
              <a:pPr/>
              <a:t>26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3CB526-D6A2-4DF4-829C-39D7BFDA6008}" type="slidenum">
              <a:rPr lang="en-US" b="0"/>
              <a:pPr eaLnBrk="1" hangingPunct="1"/>
              <a:t>36</a:t>
            </a:fld>
            <a:endParaRPr lang="en-US" b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E5AC72-FD0E-4E31-8258-62F77B5C8CA2}" type="slidenum">
              <a:rPr lang="en-US" b="0"/>
              <a:pPr eaLnBrk="1" hangingPunct="1"/>
              <a:t>38</a:t>
            </a:fld>
            <a:endParaRPr lang="en-US" b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Coat color in rabbits is determined by a single gene that has at least four different alleles. Different combinations of alleles result in the four colors you see here. photo credits:  1. ©John Gerlach/Visuals Unlimited 2.Animals Animals/©Richard Kolar 3. ©Jane Burton/Bruce Coleman, Inc. 4. ©Hans Reinhard/Bruce Coleman, Inc.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DCDCA3-208D-475A-9A52-8BF447042D61}" type="slidenum">
              <a:rPr lang="en-US" b="0"/>
              <a:pPr eaLnBrk="1" hangingPunct="1"/>
              <a:t>40</a:t>
            </a:fld>
            <a:endParaRPr lang="en-US" b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na_strand_borde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dna_large_no_shadow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8746652">
            <a:off x="5798690" y="-1324736"/>
            <a:ext cx="3002965" cy="3931869"/>
          </a:xfrm>
          <a:prstGeom prst="rect">
            <a:avLst/>
          </a:prstGeom>
        </p:spPr>
      </p:pic>
      <p:pic>
        <p:nvPicPr>
          <p:cNvPr id="10" name="Picture 9" descr="dna_large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9600" y="-195943"/>
            <a:ext cx="6705600" cy="7663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862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000" y="3581400"/>
            <a:ext cx="7753800" cy="1752600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3836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798637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Clr>
                <a:schemeClr val="tx1">
                  <a:lumMod val="95000"/>
                  <a:lumOff val="5000"/>
                </a:schemeClr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81000" y="457200"/>
            <a:ext cx="6858000" cy="6397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91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dna_strand_b_w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380E-12C7-4A20-BA53-42F3F97F0B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6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533400"/>
            <a:ext cx="8251200" cy="457200"/>
          </a:xfrm>
        </p:spPr>
        <p:txBody>
          <a:bodyPr>
            <a:normAutofit/>
          </a:bodyPr>
          <a:lstStyle>
            <a:lvl1pPr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133600" y="274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53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133600" y="1330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040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133600" y="3388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133600" y="4097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133600" y="4876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4800" y="-600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905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505199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505199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76200" y="-600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-76200" y="-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4478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5839" y="1447800"/>
            <a:ext cx="4041775" cy="4068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799012" y="11430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na_strand_b_w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00" y="7321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  <p:sldLayoutId id="2147483665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accent6">
            <a:lumMod val="50000"/>
          </a:schemeClr>
        </a:buClr>
        <a:buFont typeface="Arial" pitchFamily="34" charset="0"/>
        <a:buChar char="•"/>
        <a:defRPr sz="3600" b="1" kern="1200" baseline="0">
          <a:solidFill>
            <a:schemeClr val="accent6">
              <a:lumMod val="50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0" y="2743200"/>
            <a:ext cx="7772400" cy="860425"/>
          </a:xfrm>
        </p:spPr>
        <p:txBody>
          <a:bodyPr/>
          <a:lstStyle/>
          <a:p>
            <a:r>
              <a:rPr lang="en-US" dirty="0" err="1" smtClean="0"/>
              <a:t>Mendelian</a:t>
            </a:r>
            <a:r>
              <a:rPr lang="en-US" dirty="0" smtClean="0"/>
              <a:t> Genetics</a:t>
            </a:r>
            <a:br>
              <a:rPr lang="en-US" dirty="0" smtClean="0"/>
            </a:br>
            <a:r>
              <a:rPr lang="en-US" dirty="0" smtClean="0"/>
              <a:t>Topics 4.1 and 4.3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3657600"/>
            <a:ext cx="7753800" cy="1447800"/>
          </a:xfrm>
          <a:effectLst/>
        </p:spPr>
        <p:txBody>
          <a:bodyPr>
            <a:normAutofit/>
          </a:bodyPr>
          <a:lstStyle/>
          <a:p>
            <a:r>
              <a:rPr lang="en-US" sz="2000" dirty="0" smtClean="0"/>
              <a:t>IB Biology SL</a:t>
            </a:r>
          </a:p>
          <a:p>
            <a:r>
              <a:rPr lang="en-US" sz="2000" dirty="0" smtClean="0"/>
              <a:t>Mrs. Milam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6324600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sz="1400" dirty="0"/>
              <a:t>By </a:t>
            </a:r>
            <a:r>
              <a:rPr lang="en-US" sz="1400" b="1" dirty="0">
                <a:hlinkClick r:id="rId2"/>
              </a:rPr>
              <a:t>PresenterMedia.com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046163"/>
            <a:ext cx="7594600" cy="47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09565" y="171446"/>
            <a:ext cx="8686800" cy="2514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Mendel then crossed the F</a:t>
            </a:r>
            <a:r>
              <a:rPr lang="en-US" b="1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generation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dirty="0">
                <a:solidFill>
                  <a:schemeClr val="tx1"/>
                </a:solidFill>
              </a:rPr>
              <a:t>Purple </a:t>
            </a:r>
            <a:r>
              <a:rPr lang="en-US" dirty="0" smtClean="0">
                <a:solidFill>
                  <a:schemeClr val="tx1"/>
                </a:solidFill>
              </a:rPr>
              <a:t>x Purple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Purple &amp; White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b="1" baseline="-25000" dirty="0">
              <a:solidFill>
                <a:schemeClr val="tx1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baseline="-25000" dirty="0" smtClean="0">
                <a:solidFill>
                  <a:schemeClr val="tx1"/>
                </a:solidFill>
              </a:rPr>
              <a:t>F1 Generation                            F2 Generation</a:t>
            </a:r>
            <a:endParaRPr lang="en-US" baseline="-25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generation (second filial) were a mixture of purple and white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8" y="3004692"/>
            <a:ext cx="5057774" cy="387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Bracket 3"/>
          <p:cNvSpPr/>
          <p:nvPr/>
        </p:nvSpPr>
        <p:spPr>
          <a:xfrm rot="16200000">
            <a:off x="3086100" y="200022"/>
            <a:ext cx="209551" cy="245744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ket 4"/>
          <p:cNvSpPr/>
          <p:nvPr/>
        </p:nvSpPr>
        <p:spPr>
          <a:xfrm rot="16200000">
            <a:off x="5857877" y="190490"/>
            <a:ext cx="152395" cy="241935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876554" y="1552558"/>
            <a:ext cx="400053" cy="200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34074" y="1476365"/>
            <a:ext cx="247649" cy="257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3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Oval 7"/>
          <p:cNvSpPr>
            <a:spLocks noChangeArrowheads="1"/>
          </p:cNvSpPr>
          <p:nvPr/>
        </p:nvSpPr>
        <p:spPr bwMode="auto">
          <a:xfrm rot="-1099395">
            <a:off x="770281" y="4122591"/>
            <a:ext cx="304800" cy="20574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17412" name="Oval 9"/>
          <p:cNvSpPr>
            <a:spLocks noChangeArrowheads="1"/>
          </p:cNvSpPr>
          <p:nvPr/>
        </p:nvSpPr>
        <p:spPr bwMode="auto">
          <a:xfrm rot="1525557">
            <a:off x="771869" y="4119416"/>
            <a:ext cx="304800" cy="2057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 rot="-1617743">
            <a:off x="5031131" y="4043216"/>
            <a:ext cx="304800" cy="2057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55" name="Oval 11"/>
          <p:cNvSpPr>
            <a:spLocks noChangeArrowheads="1"/>
          </p:cNvSpPr>
          <p:nvPr/>
        </p:nvSpPr>
        <p:spPr bwMode="auto">
          <a:xfrm rot="1525557">
            <a:off x="5039069" y="4043216"/>
            <a:ext cx="304800" cy="20574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56" name="Oval 12"/>
          <p:cNvSpPr>
            <a:spLocks noChangeArrowheads="1"/>
          </p:cNvSpPr>
          <p:nvPr/>
        </p:nvSpPr>
        <p:spPr bwMode="auto">
          <a:xfrm rot="1250871">
            <a:off x="3894481" y="4046391"/>
            <a:ext cx="304800" cy="20574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57" name="Oval 13"/>
          <p:cNvSpPr>
            <a:spLocks noChangeArrowheads="1"/>
          </p:cNvSpPr>
          <p:nvPr/>
        </p:nvSpPr>
        <p:spPr bwMode="auto">
          <a:xfrm rot="-1099395">
            <a:off x="3894481" y="4071791"/>
            <a:ext cx="304800" cy="20574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17417" name="Line 14"/>
          <p:cNvSpPr>
            <a:spLocks noChangeShapeType="1"/>
          </p:cNvSpPr>
          <p:nvPr/>
        </p:nvSpPr>
        <p:spPr bwMode="auto">
          <a:xfrm>
            <a:off x="1914869" y="5262416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>
            <a:off x="1914869" y="4805216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Interphase</a:t>
            </a: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84481" y="3893991"/>
            <a:ext cx="1828800" cy="2590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3207094" y="3755879"/>
            <a:ext cx="2895600" cy="281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18"/>
          <p:cNvSpPr>
            <a:spLocks noChangeShapeType="1"/>
          </p:cNvSpPr>
          <p:nvPr/>
        </p:nvSpPr>
        <p:spPr bwMode="auto">
          <a:xfrm>
            <a:off x="6105869" y="5262416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Text Box 19"/>
          <p:cNvSpPr txBox="1">
            <a:spLocks noChangeArrowheads="1"/>
          </p:cNvSpPr>
          <p:nvPr/>
        </p:nvSpPr>
        <p:spPr bwMode="auto">
          <a:xfrm>
            <a:off x="6029669" y="4195616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Meiosis I &amp; Meiosis II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7924800" y="76200"/>
            <a:ext cx="304800" cy="1447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73" name="Oval 29"/>
          <p:cNvSpPr>
            <a:spLocks noChangeArrowheads="1"/>
          </p:cNvSpPr>
          <p:nvPr/>
        </p:nvSpPr>
        <p:spPr bwMode="auto">
          <a:xfrm>
            <a:off x="7391400" y="0"/>
            <a:ext cx="13716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0" name="Oval 36"/>
          <p:cNvSpPr>
            <a:spLocks noChangeArrowheads="1"/>
          </p:cNvSpPr>
          <p:nvPr/>
        </p:nvSpPr>
        <p:spPr bwMode="auto">
          <a:xfrm>
            <a:off x="7924800" y="1828800"/>
            <a:ext cx="304800" cy="1447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81" name="Oval 37"/>
          <p:cNvSpPr>
            <a:spLocks noChangeArrowheads="1"/>
          </p:cNvSpPr>
          <p:nvPr/>
        </p:nvSpPr>
        <p:spPr bwMode="auto">
          <a:xfrm>
            <a:off x="7391400" y="1752600"/>
            <a:ext cx="13716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2" name="Oval 38"/>
          <p:cNvSpPr>
            <a:spLocks noChangeArrowheads="1"/>
          </p:cNvSpPr>
          <p:nvPr/>
        </p:nvSpPr>
        <p:spPr bwMode="auto">
          <a:xfrm>
            <a:off x="7924800" y="3581400"/>
            <a:ext cx="304800" cy="14478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83" name="Oval 39"/>
          <p:cNvSpPr>
            <a:spLocks noChangeArrowheads="1"/>
          </p:cNvSpPr>
          <p:nvPr/>
        </p:nvSpPr>
        <p:spPr bwMode="auto">
          <a:xfrm>
            <a:off x="7391400" y="3505200"/>
            <a:ext cx="13716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Oval 44"/>
          <p:cNvSpPr>
            <a:spLocks noChangeArrowheads="1"/>
          </p:cNvSpPr>
          <p:nvPr/>
        </p:nvSpPr>
        <p:spPr bwMode="auto">
          <a:xfrm>
            <a:off x="7924800" y="5334000"/>
            <a:ext cx="304800" cy="14478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sz="2000"/>
              <a:t>Y</a:t>
            </a:r>
          </a:p>
        </p:txBody>
      </p:sp>
      <p:sp>
        <p:nvSpPr>
          <p:cNvPr id="31789" name="Oval 45"/>
          <p:cNvSpPr>
            <a:spLocks noChangeArrowheads="1"/>
          </p:cNvSpPr>
          <p:nvPr/>
        </p:nvSpPr>
        <p:spPr bwMode="auto">
          <a:xfrm>
            <a:off x="7391400" y="5257800"/>
            <a:ext cx="13716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Text Box 47"/>
          <p:cNvSpPr txBox="1">
            <a:spLocks noChangeArrowheads="1"/>
          </p:cNvSpPr>
          <p:nvPr/>
        </p:nvSpPr>
        <p:spPr bwMode="auto">
          <a:xfrm>
            <a:off x="84481" y="6560991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F</a:t>
            </a:r>
            <a:r>
              <a:rPr lang="en-US" baseline="-25000"/>
              <a:t>1</a:t>
            </a:r>
            <a:r>
              <a:rPr lang="en-US"/>
              <a:t> hybrid</a:t>
            </a:r>
          </a:p>
        </p:txBody>
      </p:sp>
      <p:sp>
        <p:nvSpPr>
          <p:cNvPr id="26" name="Rectangle 3"/>
          <p:cNvSpPr>
            <a:spLocks noGrp="1" noChangeArrowheads="1"/>
          </p:cNvSpPr>
          <p:nvPr>
            <p:ph idx="1"/>
          </p:nvPr>
        </p:nvSpPr>
        <p:spPr>
          <a:xfrm>
            <a:off x="359971" y="800100"/>
            <a:ext cx="6858000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</a:rPr>
              <a:t>Mendel’s Findings:</a:t>
            </a: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Each </a:t>
            </a:r>
            <a:r>
              <a:rPr lang="en-US" dirty="0">
                <a:solidFill>
                  <a:schemeClr val="tx1"/>
                </a:solidFill>
              </a:rPr>
              <a:t>trait is determined by pairs of genes.  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Mendel’s </a:t>
            </a:r>
            <a:r>
              <a:rPr lang="en-US" dirty="0">
                <a:solidFill>
                  <a:schemeClr val="tx1"/>
                </a:solidFill>
              </a:rPr>
              <a:t>Law (Principle) of Segregation – pairs of genes on homologous chromosomes separate from each other during gamete </a:t>
            </a:r>
            <a:r>
              <a:rPr lang="en-US" dirty="0" smtClean="0">
                <a:solidFill>
                  <a:schemeClr val="tx1"/>
                </a:solidFill>
              </a:rPr>
              <a:t>formation</a:t>
            </a:r>
          </a:p>
          <a:p>
            <a:pPr lvl="2">
              <a:lnSpc>
                <a:spcPct val="80000"/>
              </a:lnSpc>
              <a:buFont typeface="Courier New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Each gamete receives only one </a:t>
            </a:r>
            <a:r>
              <a:rPr lang="en-US" dirty="0" smtClean="0">
                <a:solidFill>
                  <a:schemeClr val="tx1"/>
                </a:solidFill>
              </a:rPr>
              <a:t>copy of each gene.  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buFont typeface="Courier New" pitchFamily="49" charset="0"/>
              <a:buChar char="o"/>
            </a:pP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 animBg="1"/>
      <p:bldP spid="31755" grpId="0" animBg="1"/>
      <p:bldP spid="31756" grpId="0" animBg="1"/>
      <p:bldP spid="31757" grpId="0" animBg="1"/>
      <p:bldP spid="31761" grpId="0" animBg="1"/>
      <p:bldP spid="31768" grpId="0" animBg="1"/>
      <p:bldP spid="31773" grpId="0" animBg="1"/>
      <p:bldP spid="31780" grpId="0" animBg="1"/>
      <p:bldP spid="31781" grpId="0" animBg="1"/>
      <p:bldP spid="31782" grpId="0" animBg="1"/>
      <p:bldP spid="31783" grpId="0" animBg="1"/>
      <p:bldP spid="31788" grpId="0" animBg="1"/>
      <p:bldP spid="317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-533400" y="1600200"/>
            <a:ext cx="5791200" cy="4882235"/>
          </a:xfrm>
        </p:spPr>
        <p:txBody>
          <a:bodyPr>
            <a:noAutofit/>
          </a:bodyPr>
          <a:lstStyle/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a sperm fertilizes an egg, the offspring receives one allele from </a:t>
            </a:r>
            <a:r>
              <a:rPr lang="en-US" dirty="0" smtClean="0">
                <a:solidFill>
                  <a:schemeClr val="tx1"/>
                </a:solidFill>
              </a:rPr>
              <a:t>mom and one from dad.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When two alternative forms of a gene are inherited, one (</a:t>
            </a:r>
            <a:r>
              <a:rPr lang="en-US" b="1" dirty="0">
                <a:solidFill>
                  <a:schemeClr val="tx1"/>
                </a:solidFill>
              </a:rPr>
              <a:t>dominant</a:t>
            </a:r>
            <a:r>
              <a:rPr lang="en-US" dirty="0">
                <a:solidFill>
                  <a:schemeClr val="tx1"/>
                </a:solidFill>
              </a:rPr>
              <a:t>) may mask the expression of the other (</a:t>
            </a:r>
            <a:r>
              <a:rPr lang="en-US" b="1" dirty="0">
                <a:solidFill>
                  <a:schemeClr val="tx1"/>
                </a:solidFill>
              </a:rPr>
              <a:t>recessive</a:t>
            </a:r>
            <a:r>
              <a:rPr lang="en-US" dirty="0">
                <a:solidFill>
                  <a:schemeClr val="tx1"/>
                </a:solidFill>
              </a:rPr>
              <a:t>) but it does not change the recessive allele.  </a:t>
            </a:r>
            <a:endParaRPr lang="en-US" dirty="0" smtClean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unchanged recessive allele may be passed to offspring in the individual’s gametes</a:t>
            </a:r>
          </a:p>
        </p:txBody>
      </p:sp>
      <p:pic>
        <p:nvPicPr>
          <p:cNvPr id="5" name="Picture 6" descr="sb4059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56" y="1752600"/>
            <a:ext cx="3935843" cy="347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 – Define genotype, phenotype, dominant allele, recessive allele, </a:t>
            </a:r>
            <a:r>
              <a:rPr lang="en-US" sz="2400" dirty="0" err="1" smtClean="0">
                <a:solidFill>
                  <a:schemeClr val="tx2"/>
                </a:solidFill>
              </a:rPr>
              <a:t>codominant</a:t>
            </a:r>
            <a:r>
              <a:rPr lang="en-US" sz="2400" dirty="0" smtClean="0">
                <a:solidFill>
                  <a:schemeClr val="tx2"/>
                </a:solidFill>
              </a:rPr>
              <a:t> alleles, locus, homozygous, heterozygous, carrier and test cross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4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82" y="1340594"/>
            <a:ext cx="8382000" cy="505936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Letters are used to represent alleles: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Dominant alleles are always a capital letter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Recessive alleles are always a lower case letter</a:t>
            </a:r>
          </a:p>
          <a:p>
            <a:pPr lvl="1">
              <a:buFontTx/>
              <a:buNone/>
            </a:pPr>
            <a:r>
              <a:rPr lang="en-US" altLang="zh-TW" sz="2400" dirty="0">
                <a:solidFill>
                  <a:schemeClr val="tx1"/>
                </a:solidFill>
                <a:ea typeface="新細明體" pitchFamily="18" charset="-120"/>
              </a:rPr>
              <a:t>*The same letter is always used for a single trait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Combination of these letters make up the </a:t>
            </a:r>
            <a:r>
              <a:rPr lang="en-US" sz="2800" b="1" dirty="0" smtClean="0">
                <a:solidFill>
                  <a:schemeClr val="tx1"/>
                </a:solidFill>
              </a:rPr>
              <a:t>genotype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Ex: </a:t>
            </a:r>
            <a:r>
              <a:rPr lang="en-US" sz="2400" b="1" dirty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b="1" dirty="0">
                <a:solidFill>
                  <a:schemeClr val="tx1"/>
                </a:solidFill>
              </a:rPr>
              <a:t>b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can </a:t>
            </a:r>
            <a:r>
              <a:rPr lang="en-US" sz="2400" dirty="0" smtClean="0">
                <a:solidFill>
                  <a:schemeClr val="tx1"/>
                </a:solidFill>
              </a:rPr>
              <a:t>be:</a:t>
            </a:r>
            <a:r>
              <a:rPr lang="en-US" sz="2400" dirty="0">
                <a:solidFill>
                  <a:schemeClr val="tx1"/>
                </a:solidFill>
              </a:rPr>
              <a:t>	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1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b="1" dirty="0" smtClean="0">
                <a:solidFill>
                  <a:schemeClr val="tx1"/>
                </a:solidFill>
              </a:rPr>
              <a:t>BB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(homozygous dominant)</a:t>
            </a:r>
          </a:p>
          <a:p>
            <a:pPr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2400" dirty="0" smtClean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b="1" dirty="0" smtClean="0">
                <a:solidFill>
                  <a:schemeClr val="tx1"/>
                </a:solidFill>
              </a:rPr>
              <a:t>bb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(homozygous recessive)</a:t>
            </a:r>
          </a:p>
          <a:p>
            <a:pPr>
              <a:buFontTx/>
              <a:buNone/>
            </a:pPr>
            <a:r>
              <a:rPr lang="en-US" sz="2400" dirty="0">
                <a:solidFill>
                  <a:schemeClr val="tx1"/>
                </a:solidFill>
              </a:rPr>
              <a:t>		</a:t>
            </a:r>
            <a:r>
              <a:rPr lang="en-US" sz="2400" dirty="0" smtClean="0">
                <a:solidFill>
                  <a:schemeClr val="tx1"/>
                </a:solidFill>
              </a:rPr>
              <a:t>3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  <a:r>
              <a:rPr lang="en-US" sz="2400" b="1" dirty="0" smtClean="0">
                <a:solidFill>
                  <a:schemeClr val="tx1"/>
                </a:solidFill>
              </a:rPr>
              <a:t>Bb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(heterozygous)</a:t>
            </a:r>
          </a:p>
          <a:p>
            <a:pPr lvl="1"/>
            <a:r>
              <a:rPr lang="en-US" sz="2400" b="1" u="sng" dirty="0">
                <a:solidFill>
                  <a:schemeClr val="tx1"/>
                </a:solidFill>
              </a:rPr>
              <a:t>Homozygous</a:t>
            </a:r>
            <a:r>
              <a:rPr lang="en-US" sz="2400" dirty="0">
                <a:solidFill>
                  <a:schemeClr val="tx1"/>
                </a:solidFill>
              </a:rPr>
              <a:t> = same alleles</a:t>
            </a:r>
          </a:p>
          <a:p>
            <a:pPr lvl="1"/>
            <a:r>
              <a:rPr lang="en-US" sz="2400" b="1" u="sng" dirty="0">
                <a:solidFill>
                  <a:schemeClr val="tx1"/>
                </a:solidFill>
              </a:rPr>
              <a:t>Heterozygous</a:t>
            </a:r>
            <a:r>
              <a:rPr lang="en-US" sz="2400" dirty="0">
                <a:solidFill>
                  <a:schemeClr val="tx1"/>
                </a:solidFill>
              </a:rPr>
              <a:t> = different alleles</a:t>
            </a:r>
          </a:p>
          <a:p>
            <a:pPr>
              <a:buFont typeface="Wingdings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 – Define genotype, phenotype, dominant allele, recessive allele, </a:t>
            </a:r>
            <a:r>
              <a:rPr lang="en-US" sz="2400" dirty="0" err="1" smtClean="0">
                <a:solidFill>
                  <a:schemeClr val="tx2"/>
                </a:solidFill>
              </a:rPr>
              <a:t>codominant</a:t>
            </a:r>
            <a:r>
              <a:rPr lang="en-US" sz="2400" dirty="0" smtClean="0">
                <a:solidFill>
                  <a:schemeClr val="tx2"/>
                </a:solidFill>
              </a:rPr>
              <a:t> alleles, locus, homozygous, heterozygous, carrier and test cross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5042246" y="3657600"/>
            <a:ext cx="394935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7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 – Define genotype, phenotype, dominant allele, recessive allele, </a:t>
            </a:r>
            <a:r>
              <a:rPr lang="en-US" sz="2400" dirty="0" err="1" smtClean="0">
                <a:solidFill>
                  <a:schemeClr val="tx2"/>
                </a:solidFill>
              </a:rPr>
              <a:t>codominant</a:t>
            </a:r>
            <a:r>
              <a:rPr lang="en-US" sz="2400" dirty="0" smtClean="0">
                <a:solidFill>
                  <a:schemeClr val="tx2"/>
                </a:solidFill>
              </a:rPr>
              <a:t> alleles, locus, homozygous, heterozygous, carrier and test cross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3038" indent="-17303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  <a:defRPr sz="32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smtClean="0">
                <a:solidFill>
                  <a:schemeClr val="tx1"/>
                </a:solidFill>
              </a:rPr>
              <a:t>Phenotype</a:t>
            </a:r>
            <a:r>
              <a:rPr lang="en-US" dirty="0" smtClean="0">
                <a:solidFill>
                  <a:schemeClr val="tx1"/>
                </a:solidFill>
              </a:rPr>
              <a:t> = the physical appearance of a trait (what you see)		 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B </a:t>
            </a:r>
            <a:r>
              <a:rPr lang="en-US" dirty="0" smtClean="0">
                <a:solidFill>
                  <a:schemeClr val="tx1"/>
                </a:solidFill>
              </a:rPr>
              <a:t>= brown eye (dominant); 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 = blue eye (recessive)</a:t>
            </a:r>
          </a:p>
          <a:p>
            <a:pPr algn="ctr">
              <a:buFontTx/>
              <a:buNone/>
            </a:pPr>
            <a:r>
              <a:rPr lang="en-US" b="1" dirty="0" smtClean="0">
                <a:solidFill>
                  <a:schemeClr val="tx1"/>
                </a:solidFill>
              </a:rPr>
              <a:t>BB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u="sng" dirty="0" smtClean="0">
                <a:solidFill>
                  <a:schemeClr val="tx1"/>
                </a:solidFill>
              </a:rPr>
              <a:t>		</a:t>
            </a:r>
            <a:endParaRPr lang="en-US" dirty="0" smtClean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en-US" b="1" dirty="0" smtClean="0">
                <a:solidFill>
                  <a:schemeClr val="tx1"/>
                </a:solidFill>
              </a:rPr>
              <a:t>bb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u="sng" dirty="0" smtClean="0">
                <a:solidFill>
                  <a:schemeClr val="tx1"/>
                </a:solidFill>
              </a:rPr>
              <a:t>		</a:t>
            </a:r>
            <a:endParaRPr lang="en-US" dirty="0" smtClean="0">
              <a:solidFill>
                <a:schemeClr val="tx1"/>
              </a:solidFill>
            </a:endParaRPr>
          </a:p>
          <a:p>
            <a:pPr algn="ctr">
              <a:buFontTx/>
              <a:buNone/>
            </a:pPr>
            <a:r>
              <a:rPr lang="en-US" b="1" dirty="0" smtClean="0">
                <a:solidFill>
                  <a:schemeClr val="tx1"/>
                </a:solidFill>
              </a:rPr>
              <a:t>Bb </a:t>
            </a:r>
            <a:r>
              <a:rPr lang="en-US" dirty="0" smtClean="0">
                <a:solidFill>
                  <a:schemeClr val="tx1"/>
                </a:solidFill>
              </a:rPr>
              <a:t>= </a:t>
            </a:r>
            <a:r>
              <a:rPr lang="en-US" u="sng" dirty="0" smtClean="0">
                <a:solidFill>
                  <a:schemeClr val="tx1"/>
                </a:solidFill>
              </a:rPr>
              <a:t>		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4465004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A monohybrid cross is the investigation of the inheritance of two alleles of a single locus.</a:t>
            </a:r>
          </a:p>
          <a:p>
            <a:pPr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dirty="0" err="1" smtClean="0">
                <a:solidFill>
                  <a:schemeClr val="tx1"/>
                </a:solidFill>
              </a:rPr>
              <a:t>punnett</a:t>
            </a:r>
            <a:r>
              <a:rPr lang="en-US" sz="2400" dirty="0" smtClean="0">
                <a:solidFill>
                  <a:schemeClr val="tx1"/>
                </a:solidFill>
              </a:rPr>
              <a:t> grid (square) is used to figure out the possible combinations of gametes at fertilization.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7239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4.3.2 – Determine the genotypes and phenotypes of the offspring of a monohybrid cross using a </a:t>
            </a:r>
            <a:r>
              <a:rPr lang="en-US" sz="2400" dirty="0" err="1" smtClean="0">
                <a:solidFill>
                  <a:schemeClr val="tx2"/>
                </a:solidFill>
              </a:rPr>
              <a:t>Punnett</a:t>
            </a:r>
            <a:r>
              <a:rPr lang="en-US" sz="2400" dirty="0" smtClean="0">
                <a:solidFill>
                  <a:schemeClr val="tx2"/>
                </a:solidFill>
              </a:rPr>
              <a:t> grid.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4.3.11 - </a:t>
            </a:r>
            <a:r>
              <a:rPr lang="en-US" sz="2400" dirty="0">
                <a:solidFill>
                  <a:schemeClr val="tx2"/>
                </a:solidFill>
              </a:rPr>
              <a:t>Predict the genotypic and </a:t>
            </a:r>
            <a:r>
              <a:rPr lang="en-US" sz="2400" dirty="0" smtClean="0">
                <a:solidFill>
                  <a:schemeClr val="tx2"/>
                </a:solidFill>
              </a:rPr>
              <a:t>phenotypic ratios </a:t>
            </a:r>
            <a:r>
              <a:rPr lang="en-US" sz="2400" dirty="0">
                <a:solidFill>
                  <a:schemeClr val="tx2"/>
                </a:solidFill>
              </a:rPr>
              <a:t>of offspring of </a:t>
            </a:r>
            <a:r>
              <a:rPr lang="en-US" sz="2400" dirty="0" smtClean="0">
                <a:solidFill>
                  <a:schemeClr val="tx2"/>
                </a:solidFill>
              </a:rPr>
              <a:t>monohybrid crosses </a:t>
            </a:r>
            <a:r>
              <a:rPr lang="en-US" sz="2400" dirty="0">
                <a:solidFill>
                  <a:schemeClr val="tx2"/>
                </a:solidFill>
              </a:rPr>
              <a:t>involving any of the </a:t>
            </a:r>
            <a:r>
              <a:rPr lang="en-US" sz="2400" dirty="0" smtClean="0">
                <a:solidFill>
                  <a:schemeClr val="tx2"/>
                </a:solidFill>
              </a:rPr>
              <a:t>above patterns </a:t>
            </a:r>
            <a:r>
              <a:rPr lang="en-US" sz="2400" dirty="0">
                <a:solidFill>
                  <a:schemeClr val="tx2"/>
                </a:solidFill>
              </a:rPr>
              <a:t>of inheritance.</a:t>
            </a:r>
          </a:p>
        </p:txBody>
      </p:sp>
    </p:spTree>
    <p:extLst>
      <p:ext uri="{BB962C8B-B14F-4D97-AF65-F5344CB8AC3E}">
        <p14:creationId xmlns:p14="http://schemas.microsoft.com/office/powerpoint/2010/main" val="256882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63"/>
            <a:ext cx="5486400" cy="667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8" y="2652841"/>
            <a:ext cx="3000375" cy="420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4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Steps to figuring out Monohybrid Crosses: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Write down all information given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Write down phenotypes &amp; genotypes of parents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Figure out gametes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Draw </a:t>
            </a:r>
            <a:r>
              <a:rPr lang="en-US" dirty="0" err="1" smtClean="0">
                <a:solidFill>
                  <a:schemeClr val="tx1"/>
                </a:solidFill>
              </a:rPr>
              <a:t>punnett</a:t>
            </a:r>
            <a:r>
              <a:rPr lang="en-US" dirty="0" smtClean="0">
                <a:solidFill>
                  <a:schemeClr val="tx1"/>
                </a:solidFill>
              </a:rPr>
              <a:t> grid &amp; fill in</a:t>
            </a:r>
          </a:p>
          <a:p>
            <a:pPr lvl="1" eaLnBrk="1" hangingPunct="1"/>
            <a:r>
              <a:rPr lang="en-US" dirty="0" smtClean="0">
                <a:solidFill>
                  <a:schemeClr val="tx1"/>
                </a:solidFill>
              </a:rPr>
              <a:t>Determine the genotypic and phenotypic ratio for offspring</a:t>
            </a:r>
          </a:p>
        </p:txBody>
      </p:sp>
    </p:spTree>
    <p:extLst>
      <p:ext uri="{BB962C8B-B14F-4D97-AF65-F5344CB8AC3E}">
        <p14:creationId xmlns:p14="http://schemas.microsoft.com/office/powerpoint/2010/main" val="32656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5715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Practice Problem: </a:t>
            </a:r>
          </a:p>
          <a:p>
            <a:pPr lvl="1" eaLnBrk="1" hangingPunct="1"/>
            <a:r>
              <a:rPr lang="en-US" sz="2400" dirty="0" smtClean="0">
                <a:solidFill>
                  <a:schemeClr val="tx1"/>
                </a:solidFill>
              </a:rPr>
              <a:t>In guinea pigs, black fur is dominant to white fur.  Cross a heterozygous black guinea pig with a white guinea pig.  Give the genotypes and phenotypes of the offspring.  Black is dominant to white.</a:t>
            </a:r>
          </a:p>
          <a:p>
            <a:pPr lvl="1" eaLnBrk="1" hangingPunct="1"/>
            <a:r>
              <a:rPr lang="en-US" sz="2400" dirty="0" smtClean="0">
                <a:solidFill>
                  <a:schemeClr val="tx1"/>
                </a:solidFill>
              </a:rPr>
              <a:t>Solution: Bb (Black) x bb (white)</a:t>
            </a:r>
          </a:p>
          <a:p>
            <a:pPr lvl="1" eaLnBrk="1" hangingPunct="1"/>
            <a:endParaRPr lang="en-US" sz="2400" dirty="0" smtClean="0">
              <a:solidFill>
                <a:schemeClr val="tx1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					Genotypic ratio:</a:t>
            </a:r>
          </a:p>
          <a:p>
            <a:pPr lvl="1" eaLnBrk="1" hangingPunct="1">
              <a:buFontTx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					Phenotypic ratio: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188720" y="6039505"/>
            <a:ext cx="701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*Do on board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5334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4.3.2 – Determine the genotypes and phenotypes of the offspring of a monohybrid cross using a </a:t>
            </a:r>
            <a:r>
              <a:rPr lang="en-US" sz="2400" dirty="0" err="1" smtClean="0">
                <a:solidFill>
                  <a:schemeClr val="tx2"/>
                </a:solidFill>
              </a:rPr>
              <a:t>Punnett</a:t>
            </a:r>
            <a:r>
              <a:rPr lang="en-US" sz="2400" dirty="0" smtClean="0">
                <a:solidFill>
                  <a:schemeClr val="tx2"/>
                </a:solidFill>
              </a:rPr>
              <a:t> grid.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4.3.11 - </a:t>
            </a:r>
            <a:r>
              <a:rPr lang="en-US" sz="2400" dirty="0">
                <a:solidFill>
                  <a:schemeClr val="tx2"/>
                </a:solidFill>
              </a:rPr>
              <a:t>Predict the genotypic and </a:t>
            </a:r>
            <a:r>
              <a:rPr lang="en-US" sz="2400" dirty="0" smtClean="0">
                <a:solidFill>
                  <a:schemeClr val="tx2"/>
                </a:solidFill>
              </a:rPr>
              <a:t>phenotypic ratios </a:t>
            </a:r>
            <a:r>
              <a:rPr lang="en-US" sz="2400" dirty="0">
                <a:solidFill>
                  <a:schemeClr val="tx2"/>
                </a:solidFill>
              </a:rPr>
              <a:t>of offspring of </a:t>
            </a:r>
            <a:r>
              <a:rPr lang="en-US" sz="2400" dirty="0" smtClean="0">
                <a:solidFill>
                  <a:schemeClr val="tx2"/>
                </a:solidFill>
              </a:rPr>
              <a:t>monohybrid crosses </a:t>
            </a:r>
            <a:r>
              <a:rPr lang="en-US" sz="2400" dirty="0">
                <a:solidFill>
                  <a:schemeClr val="tx2"/>
                </a:solidFill>
              </a:rPr>
              <a:t>involving any of the </a:t>
            </a:r>
            <a:r>
              <a:rPr lang="en-US" sz="2400" dirty="0" smtClean="0">
                <a:solidFill>
                  <a:schemeClr val="tx2"/>
                </a:solidFill>
              </a:rPr>
              <a:t>above patterns </a:t>
            </a:r>
            <a:r>
              <a:rPr lang="en-US" sz="2400" dirty="0">
                <a:solidFill>
                  <a:schemeClr val="tx2"/>
                </a:solidFill>
              </a:rPr>
              <a:t>of inheritance.</a:t>
            </a:r>
          </a:p>
        </p:txBody>
      </p:sp>
    </p:spTree>
    <p:extLst>
      <p:ext uri="{BB962C8B-B14F-4D97-AF65-F5344CB8AC3E}">
        <p14:creationId xmlns:p14="http://schemas.microsoft.com/office/powerpoint/2010/main" val="17208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524000"/>
            <a:ext cx="8305800" cy="452596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Genetics is the study of inheritance and the variation of inherited characteristics.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The traits we inherit are controlled by our chromosomes.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Chromosomes are made of chromatin (DNA wrapped around protein called histone)</a:t>
            </a:r>
          </a:p>
          <a:p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What do we call the process where chromatin shortens and thickens to form chromosomes?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Supercoiling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81000"/>
            <a:ext cx="82512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4.1.1 – State that eukaryote chromosomes are made of DNA and proteins.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6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29600" cy="50593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Ratios for a Monohybrid Cross: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Anytime you cross 2 heterozygotes you always get: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	Genotypic ratio = 1 AA: 2 </a:t>
            </a:r>
            <a:r>
              <a:rPr lang="en-US" altLang="zh-TW" sz="2400" dirty="0" err="1" smtClean="0">
                <a:solidFill>
                  <a:schemeClr val="tx1"/>
                </a:solidFill>
                <a:ea typeface="新細明體" pitchFamily="18" charset="-120"/>
              </a:rPr>
              <a:t>Aa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: 1 </a:t>
            </a:r>
            <a:r>
              <a:rPr lang="en-US" altLang="zh-TW" sz="2400" dirty="0" err="1" smtClean="0">
                <a:solidFill>
                  <a:schemeClr val="tx1"/>
                </a:solidFill>
                <a:ea typeface="新細明體" pitchFamily="18" charset="-120"/>
              </a:rPr>
              <a:t>aa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			Phenotypic ratio = 3 dominant: 1 recessive	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altLang="zh-TW" sz="2400" dirty="0" smtClean="0">
              <a:solidFill>
                <a:schemeClr val="tx1"/>
              </a:solidFill>
              <a:ea typeface="新細明體" pitchFamily="18" charset="-120"/>
            </a:endParaRP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altLang="zh-TW" sz="2400" dirty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nytime you cross a homozygote with a heterozygote you get: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</a:pPr>
            <a:r>
              <a:rPr lang="en-US" altLang="zh-TW" sz="2400" dirty="0">
                <a:solidFill>
                  <a:schemeClr val="tx1"/>
                </a:solidFill>
                <a:ea typeface="新細明體" pitchFamily="18" charset="-120"/>
              </a:rPr>
              <a:t>	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Genotypic ratio = 1 homozygous: 1 heterozygote	</a:t>
            </a:r>
          </a:p>
          <a:p>
            <a:pPr eaLnBrk="1" hangingPunct="1">
              <a:lnSpc>
                <a:spcPct val="90000"/>
              </a:lnSpc>
              <a:buSzPct val="100000"/>
            </a:pPr>
            <a:endParaRPr lang="en-US" altLang="zh-TW" sz="2400" dirty="0" smtClean="0">
              <a:solidFill>
                <a:schemeClr val="tx1"/>
              </a:solidFill>
              <a:ea typeface="新細明體" pitchFamily="18" charset="-120"/>
            </a:endParaRP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These ratios can also be expressed as percentages: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	3:1 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 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75% tall	25% short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		1:2:1 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 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25% TT	  50%Tt	  25% </a:t>
            </a:r>
            <a:r>
              <a:rPr lang="en-US" altLang="zh-TW" sz="2400" dirty="0" err="1" smtClean="0">
                <a:solidFill>
                  <a:schemeClr val="tx1"/>
                </a:solidFill>
                <a:ea typeface="新細明體" pitchFamily="18" charset="-120"/>
              </a:rPr>
              <a:t>tt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048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>
                <a:solidFill>
                  <a:schemeClr val="tx2"/>
                </a:solidFill>
              </a:rPr>
              <a:t>4.3.11 - Predict the genotypic and phenotypic ratios of offspring of monohybrid crosses involving any of the above patterns of inheritance.</a:t>
            </a:r>
          </a:p>
        </p:txBody>
      </p:sp>
    </p:spTree>
    <p:extLst>
      <p:ext uri="{BB962C8B-B14F-4D97-AF65-F5344CB8AC3E}">
        <p14:creationId xmlns:p14="http://schemas.microsoft.com/office/powerpoint/2010/main" val="31965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10600" cy="4876800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Phenotype </a:t>
            </a:r>
            <a:r>
              <a:rPr lang="en-US" sz="2400" dirty="0">
                <a:solidFill>
                  <a:schemeClr val="tx1"/>
                </a:solidFill>
              </a:rPr>
              <a:t>does not always reveal the </a:t>
            </a:r>
            <a:r>
              <a:rPr lang="en-US" sz="2400" dirty="0" smtClean="0">
                <a:solidFill>
                  <a:schemeClr val="tx1"/>
                </a:solidFill>
              </a:rPr>
              <a:t>genotype</a:t>
            </a:r>
          </a:p>
          <a:p>
            <a:pPr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For example, an individual that is heterozygous has the dominant phenotype but will have both the dominant and recessive allele.</a:t>
            </a:r>
          </a:p>
          <a:p>
            <a:pPr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To determine genotype a test cross may be done.</a:t>
            </a:r>
          </a:p>
          <a:p>
            <a:pPr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In a </a:t>
            </a:r>
            <a:r>
              <a:rPr lang="en-US" sz="2400" b="1" dirty="0" smtClean="0">
                <a:solidFill>
                  <a:schemeClr val="tx1"/>
                </a:solidFill>
              </a:rPr>
              <a:t>test cross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an individual of unknown genotype showing a dominant phenotype is crossed with an individual who is homozygous </a:t>
            </a:r>
            <a:r>
              <a:rPr lang="en-US" sz="2400" dirty="0" smtClean="0">
                <a:solidFill>
                  <a:schemeClr val="tx1"/>
                </a:solidFill>
              </a:rPr>
              <a:t>recessive.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 – Define genotype, phenotype, dominant allele, recessive allele, </a:t>
            </a:r>
            <a:r>
              <a:rPr lang="en-US" sz="2400" dirty="0" err="1" smtClean="0">
                <a:solidFill>
                  <a:schemeClr val="tx2"/>
                </a:solidFill>
              </a:rPr>
              <a:t>codominant</a:t>
            </a:r>
            <a:r>
              <a:rPr lang="en-US" sz="2400" dirty="0" smtClean="0">
                <a:solidFill>
                  <a:schemeClr val="tx2"/>
                </a:solidFill>
              </a:rPr>
              <a:t> alleles, locus, homozygous, heterozygous, carrier and test cross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43" y="4572000"/>
            <a:ext cx="2728913" cy="215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1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8"/>
          <a:stretch/>
        </p:blipFill>
        <p:spPr bwMode="auto">
          <a:xfrm>
            <a:off x="1716318" y="228600"/>
            <a:ext cx="5701436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5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534400" cy="5029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2800" dirty="0" smtClean="0">
                <a:solidFill>
                  <a:schemeClr val="tx1"/>
                </a:solidFill>
              </a:rPr>
              <a:t>Sex Determination: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Most </a:t>
            </a:r>
            <a:r>
              <a:rPr lang="en-US" sz="2400" dirty="0">
                <a:solidFill>
                  <a:schemeClr val="tx1"/>
                </a:solidFill>
              </a:rPr>
              <a:t>animals have a special pair of sex chromosomes (all other chromosomes are autosomes)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en-US" sz="2400" dirty="0" smtClean="0">
                <a:solidFill>
                  <a:schemeClr val="tx1"/>
                </a:solidFill>
              </a:rPr>
              <a:t>embers </a:t>
            </a:r>
            <a:r>
              <a:rPr lang="en-US" sz="2400" dirty="0">
                <a:solidFill>
                  <a:schemeClr val="tx1"/>
                </a:solidFill>
              </a:rPr>
              <a:t>of one sex are homogametic – have a pair of similar sex chromosomes and produce only one type of gamete</a:t>
            </a:r>
          </a:p>
          <a:p>
            <a:pPr lvl="2">
              <a:lnSpc>
                <a:spcPct val="90000"/>
              </a:lnSpc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emales </a:t>
            </a:r>
            <a:r>
              <a:rPr lang="en-US" dirty="0">
                <a:solidFill>
                  <a:schemeClr val="tx1"/>
                </a:solidFill>
              </a:rPr>
              <a:t>of many species (including humans) have two X chromosomes – form only “X” </a:t>
            </a:r>
            <a:r>
              <a:rPr lang="en-US" dirty="0" smtClean="0">
                <a:solidFill>
                  <a:schemeClr val="tx1"/>
                </a:solidFill>
              </a:rPr>
              <a:t>gametes</a:t>
            </a:r>
          </a:p>
          <a:p>
            <a:pPr lvl="2">
              <a:lnSpc>
                <a:spcPct val="90000"/>
              </a:lnSpc>
              <a:buSzPct val="100000"/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Genotype = XX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4.3.5 – Explain how the sex chromosomes control gender by referring to the inheritance of X and Y chromosomes in humans</a:t>
            </a:r>
          </a:p>
        </p:txBody>
      </p:sp>
    </p:spTree>
    <p:extLst>
      <p:ext uri="{BB962C8B-B14F-4D97-AF65-F5344CB8AC3E}">
        <p14:creationId xmlns:p14="http://schemas.microsoft.com/office/powerpoint/2010/main" val="4286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534400" cy="4648200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Members </a:t>
            </a:r>
            <a:r>
              <a:rPr lang="en-US" sz="2400" dirty="0">
                <a:solidFill>
                  <a:schemeClr val="tx1"/>
                </a:solidFill>
              </a:rPr>
              <a:t>of the other sex are heterogametic – have two different sex chromosomes</a:t>
            </a:r>
          </a:p>
          <a:p>
            <a:pPr lvl="2">
              <a:lnSpc>
                <a:spcPct val="90000"/>
              </a:lnSpc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Males </a:t>
            </a:r>
            <a:r>
              <a:rPr lang="en-US" dirty="0">
                <a:solidFill>
                  <a:schemeClr val="tx1"/>
                </a:solidFill>
              </a:rPr>
              <a:t>of many species (including humans) have one X chromosome and one Y chromosome – form ½ “X” gametes and ½ “Y” gametes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4.3.5 – Explain how the sex chromosomes control gender by referring to the inheritance of X and Y chromosomes in humans</a:t>
            </a:r>
          </a:p>
        </p:txBody>
      </p:sp>
    </p:spTree>
    <p:extLst>
      <p:ext uri="{BB962C8B-B14F-4D97-AF65-F5344CB8AC3E}">
        <p14:creationId xmlns:p14="http://schemas.microsoft.com/office/powerpoint/2010/main" val="23332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2800" dirty="0" smtClean="0">
                <a:solidFill>
                  <a:schemeClr val="tx1"/>
                </a:solidFill>
              </a:rPr>
              <a:t>All </a:t>
            </a:r>
            <a:r>
              <a:rPr lang="en-US" sz="2800" dirty="0">
                <a:solidFill>
                  <a:schemeClr val="tx1"/>
                </a:solidFill>
              </a:rPr>
              <a:t>individuals require at least one X chromosome and the Y is the male-determining chromosome</a:t>
            </a:r>
          </a:p>
          <a:p>
            <a:pPr>
              <a:lnSpc>
                <a:spcPct val="90000"/>
              </a:lnSpc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X and Y chromosomes are not truly homologous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Different </a:t>
            </a:r>
            <a:r>
              <a:rPr lang="en-US" sz="2400" dirty="0">
                <a:solidFill>
                  <a:schemeClr val="tx1"/>
                </a:solidFill>
              </a:rPr>
              <a:t>in shape, size, and genetic constitution</a:t>
            </a:r>
          </a:p>
          <a:p>
            <a:pPr>
              <a:lnSpc>
                <a:spcPct val="90000"/>
              </a:lnSpc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Male determines the sex of the baby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½ the sperm are Y and ½ are X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All </a:t>
            </a:r>
            <a:r>
              <a:rPr lang="en-US" sz="2400" dirty="0">
                <a:solidFill>
                  <a:schemeClr val="tx1"/>
                </a:solidFill>
              </a:rPr>
              <a:t>of the eggs are X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If </a:t>
            </a:r>
            <a:r>
              <a:rPr lang="en-US" sz="2400" dirty="0">
                <a:solidFill>
                  <a:schemeClr val="tx1"/>
                </a:solidFill>
              </a:rPr>
              <a:t>an X sperm fertilizes the egg, the baby is XX and is a girl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If </a:t>
            </a:r>
            <a:r>
              <a:rPr lang="en-US" sz="2400" dirty="0">
                <a:solidFill>
                  <a:schemeClr val="tx1"/>
                </a:solidFill>
              </a:rPr>
              <a:t>a Y sperm fertilizes the egg, the baby is XY and is a boy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4.3.5 – Explain how the sex chromosomes control gender by referring to the inheritance of X and Y chromosomes in humans</a:t>
            </a:r>
          </a:p>
        </p:txBody>
      </p:sp>
    </p:spTree>
    <p:extLst>
      <p:ext uri="{BB962C8B-B14F-4D97-AF65-F5344CB8AC3E}">
        <p14:creationId xmlns:p14="http://schemas.microsoft.com/office/powerpoint/2010/main" val="5905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b4208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744856"/>
            <a:ext cx="29337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5872163" y="1378269"/>
            <a:ext cx="93345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853113" y="1368744"/>
            <a:ext cx="2471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Arial" charset="0"/>
              </a:rPr>
              <a:t>Duchenne muscular dystrophy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5005388" y="892494"/>
            <a:ext cx="2038350" cy="29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940300" y="884556"/>
            <a:ext cx="222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latin typeface="Arial" charset="0"/>
              </a:rPr>
              <a:t>X Chromosome</a:t>
            </a:r>
            <a:endParaRPr lang="en-US" b="1">
              <a:latin typeface="Arial" charset="0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881688" y="2083119"/>
            <a:ext cx="800100" cy="24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5865813" y="2038669"/>
            <a:ext cx="2471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Arial" charset="0"/>
              </a:rPr>
              <a:t>Melanoma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5900738" y="2435544"/>
            <a:ext cx="1362075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5891213" y="2845119"/>
            <a:ext cx="1457325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5900738" y="3711894"/>
            <a:ext cx="1047750" cy="676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886450" y="2402206"/>
            <a:ext cx="2874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Arial" charset="0"/>
              </a:rPr>
              <a:t>X-inactivation center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888038" y="2841944"/>
            <a:ext cx="326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Arial" charset="0"/>
              </a:rPr>
              <a:t>X-linked severe combined immunodeficiency (SCID)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5883275" y="3651569"/>
            <a:ext cx="2471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Arial" charset="0"/>
              </a:rPr>
              <a:t>Colorblindness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5880100" y="4000819"/>
            <a:ext cx="2471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Arial" charset="0"/>
              </a:rPr>
              <a:t>Hemophilia</a:t>
            </a: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6196013" y="4635819"/>
            <a:ext cx="1466850" cy="257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6748463" y="4816794"/>
            <a:ext cx="222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latin typeface="Arial" charset="0"/>
              </a:rPr>
              <a:t>Y Chromosome</a:t>
            </a:r>
            <a:endParaRPr lang="en-US" b="1">
              <a:latin typeface="Arial" charset="0"/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6729413" y="5131119"/>
            <a:ext cx="1333500" cy="37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6691313" y="5518469"/>
            <a:ext cx="2471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Arial" charset="0"/>
              </a:rPr>
              <a:t>Testis-determining</a:t>
            </a:r>
          </a:p>
          <a:p>
            <a:r>
              <a:rPr lang="en-US" b="1">
                <a:latin typeface="Arial" charset="0"/>
              </a:rPr>
              <a:t>factor</a:t>
            </a:r>
          </a:p>
        </p:txBody>
      </p:sp>
      <p:sp>
        <p:nvSpPr>
          <p:cNvPr id="65556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62400" cy="4525963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The Y chromosome is much smaller than the X chromosome.</a:t>
            </a:r>
          </a:p>
          <a:p>
            <a:pP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It appears to contain only a few </a:t>
            </a:r>
            <a:r>
              <a:rPr lang="en-US" sz="2800" dirty="0" smtClean="0">
                <a:solidFill>
                  <a:schemeClr val="tx1"/>
                </a:solidFill>
              </a:rPr>
              <a:t>genes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other than those that determine maleness.</a:t>
            </a:r>
          </a:p>
          <a:p>
            <a:pP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X chromosome bears many genes that have nothing to do with being female (has genes for color vision and blood clotting)</a:t>
            </a:r>
          </a:p>
          <a:p>
            <a:pPr>
              <a:buSzPct val="100000"/>
            </a:pPr>
            <a:endParaRPr lang="en-US" sz="2800" dirty="0" smtClean="0">
              <a:solidFill>
                <a:schemeClr val="tx1"/>
              </a:solidFill>
            </a:endParaRPr>
          </a:p>
          <a:p>
            <a:pPr>
              <a:buSzPct val="100000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SzPct val="100000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57200" y="252731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4.3.6 – State that some genes are present on the X chromosome and absent on the shorter Y chromosome in humans.</a:t>
            </a:r>
          </a:p>
        </p:txBody>
      </p:sp>
    </p:spTree>
    <p:extLst>
      <p:ext uri="{BB962C8B-B14F-4D97-AF65-F5344CB8AC3E}">
        <p14:creationId xmlns:p14="http://schemas.microsoft.com/office/powerpoint/2010/main" val="31581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19100" y="1638300"/>
            <a:ext cx="8305800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SzPct val="100000"/>
            </a:pPr>
            <a:r>
              <a:rPr lang="en-US" sz="2600" b="1" dirty="0" smtClean="0">
                <a:solidFill>
                  <a:schemeClr val="tx1"/>
                </a:solidFill>
              </a:rPr>
              <a:t>Sex linkage </a:t>
            </a:r>
            <a:r>
              <a:rPr lang="en-US" sz="2600" dirty="0" smtClean="0">
                <a:solidFill>
                  <a:schemeClr val="tx1"/>
                </a:solidFill>
              </a:rPr>
              <a:t>occurs when a gene is located on a sex chromosome (usually the X </a:t>
            </a:r>
            <a:r>
              <a:rPr lang="en-US" sz="26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600" dirty="0" smtClean="0">
                <a:solidFill>
                  <a:schemeClr val="tx1"/>
                </a:solidFill>
              </a:rPr>
              <a:t> X-linked).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SzPct val="100000"/>
            </a:pPr>
            <a:r>
              <a:rPr lang="en-US" sz="2600" dirty="0" smtClean="0">
                <a:solidFill>
                  <a:schemeClr val="tx1"/>
                </a:solidFill>
              </a:rPr>
              <a:t>Recessive sex-linked </a:t>
            </a:r>
            <a:r>
              <a:rPr lang="en-US" sz="2600" dirty="0">
                <a:solidFill>
                  <a:schemeClr val="tx1"/>
                </a:solidFill>
              </a:rPr>
              <a:t>traits are more likely to be passed on to males than females</a:t>
            </a:r>
            <a:r>
              <a:rPr lang="en-US" sz="2600" dirty="0" smtClean="0">
                <a:solidFill>
                  <a:schemeClr val="tx1"/>
                </a:solidFill>
              </a:rPr>
              <a:t>.  Why?</a:t>
            </a:r>
            <a:endParaRPr lang="en-US" sz="2600" dirty="0">
              <a:solidFill>
                <a:schemeClr val="tx1"/>
              </a:solidFill>
            </a:endParaRP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Females have 2 X chromosomes</a:t>
            </a: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u="sng" dirty="0">
                <a:solidFill>
                  <a:schemeClr val="tx1"/>
                </a:solidFill>
              </a:rPr>
              <a:t>Possible genotypes</a:t>
            </a:r>
            <a:r>
              <a:rPr lang="en-US" sz="2400" u="sng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en-US" sz="2400" u="sng" dirty="0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smtClean="0">
                <a:solidFill>
                  <a:schemeClr val="tx1"/>
                </a:solidFill>
              </a:rPr>
              <a:t>H</a:t>
            </a:r>
            <a:r>
              <a:rPr lang="en-US" sz="2400" u="sng" dirty="0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smtClean="0">
                <a:solidFill>
                  <a:schemeClr val="tx1"/>
                </a:solidFill>
              </a:rPr>
              <a:t>H</a:t>
            </a:r>
            <a:r>
              <a:rPr lang="en-US" sz="2400" dirty="0">
                <a:solidFill>
                  <a:schemeClr val="tx1"/>
                </a:solidFill>
              </a:rPr>
              <a:t>, 	</a:t>
            </a:r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en-US" sz="2400" u="sng" dirty="0" err="1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err="1" smtClean="0">
                <a:solidFill>
                  <a:schemeClr val="tx1"/>
                </a:solidFill>
              </a:rPr>
              <a:t>H</a:t>
            </a:r>
            <a:r>
              <a:rPr lang="en-US" sz="2400" u="sng" dirty="0" err="1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err="1" smtClean="0">
                <a:solidFill>
                  <a:schemeClr val="tx1"/>
                </a:solidFill>
              </a:rPr>
              <a:t>h</a:t>
            </a:r>
            <a:r>
              <a:rPr lang="en-US" sz="2400" dirty="0">
                <a:solidFill>
                  <a:schemeClr val="tx1"/>
                </a:solidFill>
              </a:rPr>
              <a:t>, 	</a:t>
            </a:r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en-US" sz="2400" u="sng" dirty="0" err="1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err="1" smtClean="0">
                <a:solidFill>
                  <a:schemeClr val="tx1"/>
                </a:solidFill>
              </a:rPr>
              <a:t>h</a:t>
            </a:r>
            <a:r>
              <a:rPr lang="en-US" sz="2400" u="sng" dirty="0" err="1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err="1" smtClean="0">
                <a:solidFill>
                  <a:schemeClr val="tx1"/>
                </a:solidFill>
              </a:rPr>
              <a:t>h</a:t>
            </a:r>
            <a:endParaRPr lang="en-US" sz="2400" u="sng" baseline="30000" dirty="0" smtClean="0">
              <a:solidFill>
                <a:schemeClr val="tx1"/>
              </a:solidFill>
            </a:endParaRPr>
          </a:p>
          <a:p>
            <a:pPr lvl="1">
              <a:buSzPct val="100000"/>
              <a:buFont typeface="Courier New" pitchFamily="49" charset="0"/>
              <a:buChar char="o"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</a:rPr>
              <a:t>Phenotype</a:t>
            </a:r>
            <a:r>
              <a:rPr lang="en-US" sz="2400" dirty="0" smtClean="0">
                <a:solidFill>
                  <a:schemeClr val="tx1"/>
                </a:solidFill>
              </a:rPr>
              <a:t>:    	         dominant	          dominant       recessive</a:t>
            </a: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Females can either be homozygous or heterozygous for sex-linked traits.</a:t>
            </a:r>
          </a:p>
          <a:p>
            <a:pPr marL="0" indent="0">
              <a:buSzPct val="100000"/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4.3.7 – Define sex linkage.</a:t>
            </a:r>
          </a:p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4.3.9 – State that a human female can be homozygous or heterozygous with respect to sex-linked genes.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419600" y="4076700"/>
            <a:ext cx="15240" cy="4114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6278880" y="4099560"/>
            <a:ext cx="15240" cy="4114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8092440" y="4076700"/>
            <a:ext cx="15240" cy="4114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>
            <a:normAutofit/>
          </a:bodyPr>
          <a:lstStyle/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Males </a:t>
            </a:r>
            <a:r>
              <a:rPr lang="en-US" sz="2400" dirty="0">
                <a:solidFill>
                  <a:schemeClr val="tx1"/>
                </a:solidFill>
              </a:rPr>
              <a:t>have </a:t>
            </a:r>
            <a:r>
              <a:rPr lang="en-US" sz="2400" dirty="0" smtClean="0">
                <a:solidFill>
                  <a:schemeClr val="tx1"/>
                </a:solidFill>
              </a:rPr>
              <a:t>only 1 </a:t>
            </a:r>
            <a:r>
              <a:rPr lang="en-US" sz="2400" dirty="0">
                <a:solidFill>
                  <a:schemeClr val="tx1"/>
                </a:solidFill>
              </a:rPr>
              <a:t>X </a:t>
            </a:r>
            <a:r>
              <a:rPr lang="en-US" sz="2400" dirty="0" smtClean="0">
                <a:solidFill>
                  <a:schemeClr val="tx1"/>
                </a:solidFill>
              </a:rPr>
              <a:t>chromosome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u="sng" dirty="0">
                <a:solidFill>
                  <a:schemeClr val="tx1"/>
                </a:solidFill>
              </a:rPr>
              <a:t>Possible genotypes</a:t>
            </a:r>
            <a:r>
              <a:rPr lang="en-US" sz="2400" u="sng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en-US" sz="2400" u="sng" dirty="0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smtClean="0">
                <a:solidFill>
                  <a:schemeClr val="tx1"/>
                </a:solidFill>
              </a:rPr>
              <a:t>H</a:t>
            </a:r>
            <a:r>
              <a:rPr lang="en-US" sz="2400" u="sng" dirty="0" smtClean="0">
                <a:solidFill>
                  <a:schemeClr val="tx1"/>
                </a:solidFill>
              </a:rPr>
              <a:t>Y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en-US" sz="2400" u="sng" dirty="0" smtClean="0">
                <a:solidFill>
                  <a:schemeClr val="tx1"/>
                </a:solidFill>
              </a:rPr>
              <a:t>X</a:t>
            </a:r>
            <a:r>
              <a:rPr lang="en-US" sz="2400" u="sng" baseline="30000" dirty="0" smtClean="0">
                <a:solidFill>
                  <a:schemeClr val="tx1"/>
                </a:solidFill>
              </a:rPr>
              <a:t>H</a:t>
            </a:r>
            <a:r>
              <a:rPr lang="en-US" sz="2400" u="sng" dirty="0" smtClean="0">
                <a:solidFill>
                  <a:schemeClr val="tx1"/>
                </a:solidFill>
              </a:rPr>
              <a:t>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	</a:t>
            </a:r>
          </a:p>
          <a:p>
            <a:pPr lvl="1">
              <a:buSzPct val="100000"/>
              <a:buFont typeface="Courier New" pitchFamily="49" charset="0"/>
              <a:buChar char="o"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u="sng" dirty="0" smtClean="0">
                <a:solidFill>
                  <a:schemeClr val="tx1"/>
                </a:solidFill>
              </a:rPr>
              <a:t>Phenotype</a:t>
            </a:r>
            <a:r>
              <a:rPr lang="en-US" sz="2400" dirty="0" smtClean="0">
                <a:solidFill>
                  <a:schemeClr val="tx1"/>
                </a:solidFill>
              </a:rPr>
              <a:t>:    	         dominant	          recessive</a:t>
            </a:r>
          </a:p>
          <a:p>
            <a:pPr>
              <a:buSzPct val="100000"/>
              <a:buFont typeface="Courier New" pitchFamily="49" charset="0"/>
              <a:buChar char="o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404360" y="2286000"/>
            <a:ext cx="15240" cy="4114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6248400" y="2286000"/>
            <a:ext cx="15240" cy="4114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4.3.7 – Define sex linkage.</a:t>
            </a:r>
          </a:p>
          <a:p>
            <a:pPr>
              <a:buFont typeface="Arial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4.3.9 – State that a human female can be homozygous or heterozygous with respect to sex-linked genes.</a:t>
            </a:r>
          </a:p>
        </p:txBody>
      </p:sp>
    </p:spTree>
    <p:extLst>
      <p:ext uri="{BB962C8B-B14F-4D97-AF65-F5344CB8AC3E}">
        <p14:creationId xmlns:p14="http://schemas.microsoft.com/office/powerpoint/2010/main" val="8185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19100" y="2209800"/>
            <a:ext cx="8305800" cy="4305300"/>
          </a:xfrm>
        </p:spPr>
        <p:txBody>
          <a:bodyPr>
            <a:normAutofit/>
          </a:bodyPr>
          <a:lstStyle/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A </a:t>
            </a:r>
            <a:r>
              <a:rPr lang="en-US" sz="2400" b="1" dirty="0" smtClean="0">
                <a:solidFill>
                  <a:schemeClr val="tx1"/>
                </a:solidFill>
              </a:rPr>
              <a:t>carrier</a:t>
            </a:r>
            <a:r>
              <a:rPr lang="en-US" sz="2400" dirty="0" smtClean="0">
                <a:solidFill>
                  <a:schemeClr val="tx1"/>
                </a:solidFill>
              </a:rPr>
              <a:t> is an individual that is heterozygous for a trait in which the recessive allele codes for a genetic disease.</a:t>
            </a: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Therefore, only females can be a carrier for X-linked recessive alleles.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65532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>
                <a:solidFill>
                  <a:schemeClr val="tx2"/>
                </a:solidFill>
              </a:rPr>
              <a:t>4.3.1 – Define genotype, phenotype, dominant allele, recessive allele, </a:t>
            </a:r>
            <a:r>
              <a:rPr lang="en-US" sz="2400" dirty="0" err="1">
                <a:solidFill>
                  <a:schemeClr val="tx2"/>
                </a:solidFill>
              </a:rPr>
              <a:t>codominant</a:t>
            </a:r>
            <a:r>
              <a:rPr lang="en-US" sz="2400" dirty="0">
                <a:solidFill>
                  <a:schemeClr val="tx2"/>
                </a:solidFill>
              </a:rPr>
              <a:t> alleles, locus, homozygous, heterozygous, carrier and test </a:t>
            </a:r>
            <a:r>
              <a:rPr lang="en-US" sz="2400" dirty="0" smtClean="0">
                <a:solidFill>
                  <a:schemeClr val="tx2"/>
                </a:solidFill>
              </a:rPr>
              <a:t>cross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4.3.10 - </a:t>
            </a:r>
            <a:r>
              <a:rPr lang="en-US" sz="2400" dirty="0">
                <a:solidFill>
                  <a:schemeClr val="tx2"/>
                </a:solidFill>
              </a:rPr>
              <a:t>Explain that female carriers </a:t>
            </a:r>
            <a:r>
              <a:rPr lang="en-US" sz="2400" dirty="0" smtClean="0">
                <a:solidFill>
                  <a:schemeClr val="tx2"/>
                </a:solidFill>
              </a:rPr>
              <a:t>are heterozygous </a:t>
            </a:r>
            <a:r>
              <a:rPr lang="en-US" sz="2400" dirty="0">
                <a:solidFill>
                  <a:schemeClr val="tx2"/>
                </a:solidFill>
              </a:rPr>
              <a:t>for X-linked </a:t>
            </a:r>
            <a:r>
              <a:rPr lang="en-US" sz="2400" dirty="0" smtClean="0">
                <a:solidFill>
                  <a:schemeClr val="tx2"/>
                </a:solidFill>
              </a:rPr>
              <a:t>recessive alleles</a:t>
            </a:r>
            <a:r>
              <a:rPr lang="en-US" sz="24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65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8305800" cy="5181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The number of chromosomes in each species is fixed.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For example:	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</a:rPr>
              <a:t>Humans </a:t>
            </a:r>
            <a:r>
              <a:rPr lang="en-US" sz="2400" dirty="0">
                <a:solidFill>
                  <a:schemeClr val="tx1"/>
                </a:solidFill>
              </a:rPr>
              <a:t>= 46 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Fruit Flies = 8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Turkeys = </a:t>
            </a:r>
            <a:r>
              <a:rPr lang="en-US" sz="2400" dirty="0" smtClean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81000"/>
            <a:ext cx="82512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4.1.1 – State that eukaryote chromosomes are made of DNA and proteins.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120" descr="j00844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1905000" cy="191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6868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Color blindness and hemophilia are two examples of sex-linked disorders caused by a recessive allele on the X chromosome.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X</a:t>
            </a:r>
            <a:r>
              <a:rPr lang="en-US" sz="2400" baseline="30000" dirty="0" smtClean="0">
                <a:solidFill>
                  <a:schemeClr val="tx1"/>
                </a:solidFill>
              </a:rPr>
              <a:t>B</a:t>
            </a:r>
            <a:r>
              <a:rPr lang="en-US" sz="2400" dirty="0" smtClean="0">
                <a:solidFill>
                  <a:schemeClr val="tx1"/>
                </a:solidFill>
              </a:rPr>
              <a:t> = normal vision	X</a:t>
            </a:r>
            <a:r>
              <a:rPr lang="en-US" sz="2400" baseline="30000" dirty="0" smtClean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= colorblindness</a:t>
            </a:r>
          </a:p>
          <a:p>
            <a:pPr lvl="1">
              <a:lnSpc>
                <a:spcPct val="90000"/>
              </a:lnSpc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X</a:t>
            </a:r>
            <a:r>
              <a:rPr lang="en-US" sz="2400" baseline="30000" dirty="0" smtClean="0">
                <a:solidFill>
                  <a:schemeClr val="tx1"/>
                </a:solidFill>
              </a:rPr>
              <a:t>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400" dirty="0" smtClean="0">
                <a:solidFill>
                  <a:schemeClr val="tx1"/>
                </a:solidFill>
              </a:rPr>
              <a:t>normal clotting</a:t>
            </a: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X</a:t>
            </a:r>
            <a:r>
              <a:rPr lang="en-US" sz="2400" baseline="30000" dirty="0" smtClean="0">
                <a:solidFill>
                  <a:schemeClr val="tx1"/>
                </a:solidFill>
              </a:rPr>
              <a:t>h </a:t>
            </a:r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400" dirty="0" smtClean="0">
                <a:solidFill>
                  <a:schemeClr val="tx1"/>
                </a:solidFill>
              </a:rPr>
              <a:t>hemophilia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SzPct val="100000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SzPct val="100000"/>
            </a:pPr>
            <a:r>
              <a:rPr lang="en-US" sz="2400" dirty="0" smtClean="0">
                <a:solidFill>
                  <a:schemeClr val="tx1"/>
                </a:solidFill>
              </a:rPr>
              <a:t>Who is more likely to inherit these disorders?  </a:t>
            </a:r>
          </a:p>
          <a:p>
            <a:pPr marL="0" indent="0" algn="ctr">
              <a:lnSpc>
                <a:spcPct val="90000"/>
              </a:lnSpc>
              <a:buSzPct val="10000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Males.  </a:t>
            </a:r>
          </a:p>
          <a:p>
            <a:pPr marL="0" indent="0" algn="ctr">
              <a:lnSpc>
                <a:spcPct val="90000"/>
              </a:lnSpc>
              <a:buSzPct val="100000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Think – Pair – Share: Explain why using what we just learned.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4.3.7 – </a:t>
            </a:r>
            <a:r>
              <a:rPr lang="en-US" sz="2400" dirty="0">
                <a:solidFill>
                  <a:schemeClr val="tx2"/>
                </a:solidFill>
              </a:rPr>
              <a:t>Describe the inheritance of </a:t>
            </a:r>
            <a:r>
              <a:rPr lang="en-US" sz="2400" dirty="0" smtClean="0">
                <a:solidFill>
                  <a:schemeClr val="tx2"/>
                </a:solidFill>
              </a:rPr>
              <a:t>color blindness and  </a:t>
            </a:r>
            <a:r>
              <a:rPr lang="en-US" sz="2400" dirty="0">
                <a:solidFill>
                  <a:schemeClr val="tx2"/>
                </a:solidFill>
              </a:rPr>
              <a:t>hemophilia </a:t>
            </a:r>
            <a:r>
              <a:rPr lang="en-US" sz="2400" dirty="0" smtClean="0">
                <a:solidFill>
                  <a:schemeClr val="tx2"/>
                </a:solidFill>
              </a:rPr>
              <a:t>as examples </a:t>
            </a:r>
            <a:r>
              <a:rPr lang="en-US" sz="2400" dirty="0">
                <a:solidFill>
                  <a:schemeClr val="tx2"/>
                </a:solidFill>
              </a:rPr>
              <a:t>of sex linkage.</a:t>
            </a: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-1153318" y="1915318"/>
            <a:ext cx="5791200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876585" y="2025491"/>
            <a:ext cx="5678488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4731543" y="2050257"/>
            <a:ext cx="5573713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3820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sz="2600" dirty="0" smtClean="0">
                <a:solidFill>
                  <a:schemeClr val="tx1"/>
                </a:solidFill>
              </a:rPr>
              <a:t>Exceptions to Mendel’s Laws: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M</a:t>
            </a:r>
            <a:r>
              <a:rPr lang="en-US" sz="2600" dirty="0" smtClean="0">
                <a:solidFill>
                  <a:schemeClr val="tx1"/>
                </a:solidFill>
              </a:rPr>
              <a:t>any </a:t>
            </a:r>
            <a:r>
              <a:rPr lang="en-US" sz="2600" dirty="0">
                <a:solidFill>
                  <a:schemeClr val="tx1"/>
                </a:solidFill>
              </a:rPr>
              <a:t>traits are not just controlled by one pair of genes that are dominant or recessive </a:t>
            </a:r>
            <a:endParaRPr lang="en-US" sz="2600" dirty="0" smtClean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sz="2600" dirty="0" smtClean="0">
                <a:solidFill>
                  <a:schemeClr val="tx1"/>
                </a:solidFill>
              </a:rPr>
              <a:t>Many </a:t>
            </a:r>
            <a:r>
              <a:rPr lang="en-US" sz="2600" dirty="0">
                <a:solidFill>
                  <a:schemeClr val="tx1"/>
                </a:solidFill>
              </a:rPr>
              <a:t>traits are controlled by many pairs of genes cooperating to control the expression of a single trait </a:t>
            </a:r>
            <a:endParaRPr lang="en-US" sz="2600" dirty="0" smtClean="0">
              <a:solidFill>
                <a:schemeClr val="tx1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4.3.3 – State that some genes have more than two alleles (multiple alleles).</a:t>
            </a:r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5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203"/>
            <a:ext cx="8382000" cy="50292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SzPct val="100000"/>
              <a:buFont typeface="+mj-lt"/>
              <a:buAutoNum type="arabicPeriod"/>
            </a:pPr>
            <a:r>
              <a:rPr lang="en-US" sz="2400" b="1" dirty="0" smtClean="0">
                <a:solidFill>
                  <a:schemeClr val="tx1"/>
                </a:solidFill>
              </a:rPr>
              <a:t>Incomplete </a:t>
            </a:r>
            <a:r>
              <a:rPr lang="en-US" sz="2400" b="1" dirty="0">
                <a:solidFill>
                  <a:schemeClr val="tx1"/>
                </a:solidFill>
              </a:rPr>
              <a:t>dominance </a:t>
            </a:r>
            <a:r>
              <a:rPr lang="en-US" sz="2400" dirty="0">
                <a:solidFill>
                  <a:schemeClr val="tx1"/>
                </a:solidFill>
              </a:rPr>
              <a:t>– alleles are not always completely dominant or </a:t>
            </a:r>
            <a:r>
              <a:rPr lang="en-US" sz="2400" dirty="0" smtClean="0">
                <a:solidFill>
                  <a:schemeClr val="tx1"/>
                </a:solidFill>
              </a:rPr>
              <a:t>recessive. </a:t>
            </a:r>
            <a:r>
              <a:rPr lang="en-US" sz="2400" dirty="0">
                <a:solidFill>
                  <a:schemeClr val="tx1"/>
                </a:solidFill>
              </a:rPr>
              <a:t>Result is an intermediate between them.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Tx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Ex: Snapdragons </a:t>
            </a:r>
          </a:p>
          <a:p>
            <a:pPr marL="457200" lvl="1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n-US" sz="2400" baseline="30000" dirty="0" smtClean="0">
                <a:solidFill>
                  <a:schemeClr val="tx1"/>
                </a:solidFill>
              </a:rPr>
              <a:t>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red, </a:t>
            </a:r>
            <a:r>
              <a:rPr lang="en-US" sz="2400" dirty="0" smtClean="0">
                <a:solidFill>
                  <a:schemeClr val="tx1"/>
                </a:solidFill>
              </a:rPr>
              <a:t>C</a:t>
            </a:r>
            <a:r>
              <a:rPr lang="en-US" sz="2400" baseline="30000" dirty="0" smtClean="0">
                <a:solidFill>
                  <a:schemeClr val="tx1"/>
                </a:solidFill>
              </a:rPr>
              <a:t>W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white</a:t>
            </a:r>
          </a:p>
          <a:p>
            <a:pPr lvl="1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C</a:t>
            </a:r>
            <a:r>
              <a:rPr lang="en-US" sz="2400" baseline="30000" dirty="0">
                <a:solidFill>
                  <a:schemeClr val="tx1"/>
                </a:solidFill>
              </a:rPr>
              <a:t>R </a:t>
            </a:r>
            <a:r>
              <a:rPr lang="en-US" sz="2400" dirty="0" err="1">
                <a:solidFill>
                  <a:schemeClr val="tx1"/>
                </a:solidFill>
              </a:rPr>
              <a:t>C</a:t>
            </a:r>
            <a:r>
              <a:rPr lang="en-US" sz="2400" baseline="30000" dirty="0" err="1">
                <a:solidFill>
                  <a:schemeClr val="tx1"/>
                </a:solidFill>
              </a:rPr>
              <a:t>R</a:t>
            </a:r>
            <a:r>
              <a:rPr lang="en-US" sz="2400" baseline="300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Red, C</a:t>
            </a:r>
            <a:r>
              <a:rPr lang="en-US" sz="2400" baseline="30000" dirty="0">
                <a:solidFill>
                  <a:schemeClr val="tx1"/>
                </a:solidFill>
              </a:rPr>
              <a:t>W </a:t>
            </a:r>
            <a:r>
              <a:rPr lang="en-US" sz="2400" dirty="0" err="1" smtClean="0">
                <a:solidFill>
                  <a:schemeClr val="tx1"/>
                </a:solidFill>
              </a:rPr>
              <a:t>C</a:t>
            </a:r>
            <a:r>
              <a:rPr lang="en-US" sz="2400" baseline="30000" dirty="0" err="1" smtClean="0">
                <a:solidFill>
                  <a:schemeClr val="tx1"/>
                </a:solidFill>
              </a:rPr>
              <a:t>W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White</a:t>
            </a:r>
          </a:p>
          <a:p>
            <a:pPr lvl="1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Hybrid: C</a:t>
            </a:r>
            <a:r>
              <a:rPr lang="en-US" sz="2400" baseline="30000" dirty="0" smtClean="0">
                <a:solidFill>
                  <a:schemeClr val="tx1"/>
                </a:solidFill>
              </a:rPr>
              <a:t>R</a:t>
            </a:r>
            <a:r>
              <a:rPr lang="en-US" sz="2400" dirty="0">
                <a:solidFill>
                  <a:schemeClr val="tx1"/>
                </a:solidFill>
              </a:rPr>
              <a:t> C</a:t>
            </a:r>
            <a:r>
              <a:rPr lang="en-US" sz="2400" baseline="30000" dirty="0">
                <a:solidFill>
                  <a:schemeClr val="tx1"/>
                </a:solidFill>
              </a:rPr>
              <a:t>W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= Pink (in between)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4.3.3 – State that some genes have more than two alleles (multiple alleles).</a:t>
            </a:r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04594"/>
            <a:ext cx="6705600" cy="255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8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3025"/>
            <a:ext cx="4722813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9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SzPct val="100000"/>
              <a:buFont typeface="+mj-lt"/>
              <a:buAutoNum type="arabicPeriod" startAt="2"/>
            </a:pPr>
            <a:r>
              <a:rPr lang="en-US" sz="2400" b="1" dirty="0" err="1" smtClean="0">
                <a:solidFill>
                  <a:schemeClr val="tx1"/>
                </a:solidFill>
              </a:rPr>
              <a:t>Codominance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– the heterozygote </a:t>
            </a:r>
            <a:r>
              <a:rPr lang="en-US" sz="2400" dirty="0" smtClean="0">
                <a:solidFill>
                  <a:schemeClr val="tx1"/>
                </a:solidFill>
              </a:rPr>
              <a:t>simultaneously </a:t>
            </a:r>
            <a:r>
              <a:rPr lang="en-US" sz="2400" dirty="0">
                <a:solidFill>
                  <a:schemeClr val="tx1"/>
                </a:solidFill>
              </a:rPr>
              <a:t>expresses the </a:t>
            </a:r>
            <a:r>
              <a:rPr lang="en-US" sz="2400" dirty="0" smtClean="0">
                <a:solidFill>
                  <a:schemeClr val="tx1"/>
                </a:solidFill>
              </a:rPr>
              <a:t>phenotypes </a:t>
            </a:r>
            <a:r>
              <a:rPr lang="en-US" sz="2400" dirty="0">
                <a:solidFill>
                  <a:schemeClr val="tx1"/>
                </a:solidFill>
              </a:rPr>
              <a:t>of both homozygous </a:t>
            </a:r>
            <a:r>
              <a:rPr lang="en-US" sz="2400" dirty="0" smtClean="0">
                <a:solidFill>
                  <a:schemeClr val="tx1"/>
                </a:solidFill>
              </a:rPr>
              <a:t>parents (</a:t>
            </a:r>
            <a:r>
              <a:rPr lang="en-US" sz="2400" dirty="0">
                <a:solidFill>
                  <a:schemeClr val="tx1"/>
                </a:solidFill>
              </a:rPr>
              <a:t>ex. roan coat color in </a:t>
            </a:r>
            <a:r>
              <a:rPr lang="en-US" sz="2400" dirty="0" smtClean="0">
                <a:solidFill>
                  <a:schemeClr val="tx1"/>
                </a:solidFill>
              </a:rPr>
              <a:t>horses </a:t>
            </a:r>
            <a:r>
              <a:rPr lang="en-US" sz="2400" dirty="0">
                <a:solidFill>
                  <a:schemeClr val="tx1"/>
                </a:solidFill>
              </a:rPr>
              <a:t>and cows, </a:t>
            </a:r>
            <a:r>
              <a:rPr lang="en-US" sz="2400" dirty="0" smtClean="0">
                <a:solidFill>
                  <a:schemeClr val="tx1"/>
                </a:solidFill>
              </a:rPr>
              <a:t>human </a:t>
            </a:r>
            <a:r>
              <a:rPr lang="en-US" sz="2400" dirty="0">
                <a:solidFill>
                  <a:schemeClr val="tx1"/>
                </a:solidFill>
              </a:rPr>
              <a:t>blood </a:t>
            </a:r>
            <a:r>
              <a:rPr lang="en-US" sz="2400" dirty="0" smtClean="0">
                <a:solidFill>
                  <a:schemeClr val="tx1"/>
                </a:solidFill>
              </a:rPr>
              <a:t>types)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777081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4.3.3 – State that some genes have more than two alleles (multiple alleles).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4.3.4 - </a:t>
            </a:r>
            <a:r>
              <a:rPr lang="en-US" sz="2400" dirty="0">
                <a:solidFill>
                  <a:schemeClr val="tx2"/>
                </a:solidFill>
              </a:rPr>
              <a:t>Describe ABO blood groups </a:t>
            </a:r>
            <a:r>
              <a:rPr lang="en-US" sz="2400" dirty="0" smtClean="0">
                <a:solidFill>
                  <a:schemeClr val="tx2"/>
                </a:solidFill>
              </a:rPr>
              <a:t>as an </a:t>
            </a:r>
            <a:r>
              <a:rPr lang="en-US" sz="2400" dirty="0">
                <a:solidFill>
                  <a:schemeClr val="tx2"/>
                </a:solidFill>
              </a:rPr>
              <a:t>example </a:t>
            </a:r>
            <a:r>
              <a:rPr lang="en-US" sz="2400" dirty="0" smtClean="0">
                <a:solidFill>
                  <a:schemeClr val="tx2"/>
                </a:solidFill>
              </a:rPr>
              <a:t>of </a:t>
            </a:r>
            <a:r>
              <a:rPr lang="en-US" sz="2400" dirty="0" err="1" smtClean="0">
                <a:solidFill>
                  <a:schemeClr val="tx2"/>
                </a:solidFill>
              </a:rPr>
              <a:t>codominance</a:t>
            </a:r>
            <a:r>
              <a:rPr lang="en-US" sz="2400" dirty="0" smtClean="0">
                <a:solidFill>
                  <a:schemeClr val="tx2"/>
                </a:solidFill>
              </a:rPr>
              <a:t> and multiple </a:t>
            </a:r>
            <a:r>
              <a:rPr lang="en-US" sz="2400" dirty="0">
                <a:solidFill>
                  <a:schemeClr val="tx2"/>
                </a:solidFill>
              </a:rPr>
              <a:t>alleles.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229600" cy="4525963"/>
          </a:xfrm>
        </p:spPr>
        <p:txBody>
          <a:bodyPr/>
          <a:lstStyle/>
          <a:p>
            <a:pPr lvl="1"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Example – Roan coat in cattle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Alleles: R – red, W – white</a:t>
            </a:r>
          </a:p>
          <a:p>
            <a:pPr lvl="2"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RR = Red, WW = White, Hybrid (RW) – Roan coat: equal amounts of red and white hair</a:t>
            </a:r>
          </a:p>
        </p:txBody>
      </p:sp>
      <p:pic>
        <p:nvPicPr>
          <p:cNvPr id="47107" name="Picture 5" descr="roan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41910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9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SzPct val="100000"/>
              <a:buFont typeface="+mj-lt"/>
              <a:buAutoNum type="arabicPeriod" startAt="3"/>
            </a:pPr>
            <a:r>
              <a:rPr lang="en-US" sz="2400" b="1" dirty="0" smtClean="0">
                <a:solidFill>
                  <a:schemeClr val="tx1"/>
                </a:solidFill>
              </a:rPr>
              <a:t>Multiple </a:t>
            </a:r>
            <a:r>
              <a:rPr lang="en-US" sz="2400" b="1" dirty="0">
                <a:solidFill>
                  <a:schemeClr val="tx1"/>
                </a:solidFill>
              </a:rPr>
              <a:t>alleles </a:t>
            </a:r>
            <a:r>
              <a:rPr lang="en-US" sz="2400" dirty="0">
                <a:solidFill>
                  <a:schemeClr val="tx1"/>
                </a:solidFill>
              </a:rPr>
              <a:t>– when three or </a:t>
            </a:r>
            <a:r>
              <a:rPr lang="en-US" sz="2400" dirty="0" smtClean="0">
                <a:solidFill>
                  <a:schemeClr val="tx1"/>
                </a:solidFill>
              </a:rPr>
              <a:t>more alleles </a:t>
            </a:r>
            <a:r>
              <a:rPr lang="en-US" sz="2400" dirty="0">
                <a:solidFill>
                  <a:schemeClr val="tx1"/>
                </a:solidFill>
              </a:rPr>
              <a:t>exist for a given gene within a </a:t>
            </a:r>
            <a:r>
              <a:rPr lang="en-US" sz="2400" dirty="0" smtClean="0">
                <a:solidFill>
                  <a:schemeClr val="tx1"/>
                </a:solidFill>
              </a:rPr>
              <a:t>population </a:t>
            </a:r>
            <a:r>
              <a:rPr lang="en-US" sz="2400" dirty="0">
                <a:solidFill>
                  <a:schemeClr val="tx1"/>
                </a:solidFill>
              </a:rPr>
              <a:t>(ex. </a:t>
            </a:r>
            <a:r>
              <a:rPr lang="en-US" sz="2400" dirty="0" smtClean="0">
                <a:solidFill>
                  <a:schemeClr val="tx1"/>
                </a:solidFill>
              </a:rPr>
              <a:t>Coat color in rabbits, eye </a:t>
            </a:r>
            <a:r>
              <a:rPr lang="en-US" sz="2400" dirty="0">
                <a:solidFill>
                  <a:schemeClr val="tx1"/>
                </a:solidFill>
              </a:rPr>
              <a:t>color in fruit </a:t>
            </a:r>
            <a:r>
              <a:rPr lang="en-US" sz="2400" dirty="0" smtClean="0">
                <a:solidFill>
                  <a:schemeClr val="tx1"/>
                </a:solidFill>
              </a:rPr>
              <a:t>flies</a:t>
            </a:r>
            <a:r>
              <a:rPr lang="en-US" sz="2400" dirty="0">
                <a:solidFill>
                  <a:schemeClr val="tx1"/>
                </a:solidFill>
              </a:rPr>
              <a:t>, human blood types)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Any </a:t>
            </a:r>
            <a:r>
              <a:rPr lang="en-US" dirty="0">
                <a:solidFill>
                  <a:schemeClr val="tx1"/>
                </a:solidFill>
              </a:rPr>
              <a:t>one individual </a:t>
            </a:r>
            <a:r>
              <a:rPr lang="en-US" dirty="0" smtClean="0">
                <a:solidFill>
                  <a:schemeClr val="tx1"/>
                </a:solidFill>
              </a:rPr>
              <a:t>can have </a:t>
            </a:r>
            <a:r>
              <a:rPr lang="en-US" dirty="0">
                <a:solidFill>
                  <a:schemeClr val="tx1"/>
                </a:solidFill>
              </a:rPr>
              <a:t>only up to two </a:t>
            </a:r>
            <a:r>
              <a:rPr lang="en-US" dirty="0" smtClean="0">
                <a:solidFill>
                  <a:schemeClr val="tx1"/>
                </a:solidFill>
              </a:rPr>
              <a:t>alleles for each gene.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777081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4.3.3 – State that some genes have more than two alleles (multiple alleles).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4.3.4 - </a:t>
            </a:r>
            <a:r>
              <a:rPr lang="en-US" sz="2400" dirty="0">
                <a:solidFill>
                  <a:schemeClr val="tx2"/>
                </a:solidFill>
              </a:rPr>
              <a:t>Describe ABO blood groups </a:t>
            </a:r>
            <a:r>
              <a:rPr lang="en-US" sz="2400" dirty="0" smtClean="0">
                <a:solidFill>
                  <a:schemeClr val="tx2"/>
                </a:solidFill>
              </a:rPr>
              <a:t>as an </a:t>
            </a:r>
            <a:r>
              <a:rPr lang="en-US" sz="2400" dirty="0">
                <a:solidFill>
                  <a:schemeClr val="tx2"/>
                </a:solidFill>
              </a:rPr>
              <a:t>example </a:t>
            </a:r>
            <a:r>
              <a:rPr lang="en-US" sz="2400" dirty="0" smtClean="0">
                <a:solidFill>
                  <a:schemeClr val="tx2"/>
                </a:solidFill>
              </a:rPr>
              <a:t>of </a:t>
            </a:r>
            <a:r>
              <a:rPr lang="en-US" sz="2400" dirty="0" err="1" smtClean="0">
                <a:solidFill>
                  <a:schemeClr val="tx2"/>
                </a:solidFill>
              </a:rPr>
              <a:t>codominance</a:t>
            </a:r>
            <a:r>
              <a:rPr lang="en-US" sz="2400" dirty="0" smtClean="0">
                <a:solidFill>
                  <a:schemeClr val="tx2"/>
                </a:solidFill>
              </a:rPr>
              <a:t> and multiple </a:t>
            </a:r>
            <a:r>
              <a:rPr lang="en-US" sz="2400" dirty="0">
                <a:solidFill>
                  <a:schemeClr val="tx2"/>
                </a:solidFill>
              </a:rPr>
              <a:t>alleles.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1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42350" cy="5045075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Different combinations of alleles result in the colors shown here.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93750" y="5399088"/>
            <a:ext cx="4032250" cy="47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Full color:  CC, Cc</a:t>
            </a:r>
            <a:r>
              <a:rPr lang="en-US" i="1" baseline="30000"/>
              <a:t>ch</a:t>
            </a:r>
            <a:r>
              <a:rPr lang="en-US"/>
              <a:t>, Cc</a:t>
            </a:r>
            <a:r>
              <a:rPr lang="en-US" i="1" baseline="30000"/>
              <a:t>h</a:t>
            </a:r>
            <a:r>
              <a:rPr lang="en-US"/>
              <a:t>, or Cc</a:t>
            </a: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793750" y="5402263"/>
            <a:ext cx="3957638" cy="450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Chinchilla: c</a:t>
            </a:r>
            <a:r>
              <a:rPr lang="en-US" i="1" baseline="30000"/>
              <a:t>ch</a:t>
            </a:r>
            <a:r>
              <a:rPr lang="en-US"/>
              <a:t>c</a:t>
            </a:r>
            <a:r>
              <a:rPr lang="en-US" i="1" baseline="30000"/>
              <a:t>h</a:t>
            </a:r>
            <a:r>
              <a:rPr lang="en-US"/>
              <a:t>, c</a:t>
            </a:r>
            <a:r>
              <a:rPr lang="en-US" i="1" baseline="30000"/>
              <a:t>ch</a:t>
            </a:r>
            <a:r>
              <a:rPr lang="en-US"/>
              <a:t>c</a:t>
            </a:r>
            <a:r>
              <a:rPr lang="en-US" i="1" baseline="30000"/>
              <a:t>ch</a:t>
            </a:r>
            <a:r>
              <a:rPr lang="en-US"/>
              <a:t>, or c</a:t>
            </a:r>
            <a:r>
              <a:rPr lang="en-US" i="1" baseline="30000"/>
              <a:t>ch</a:t>
            </a:r>
            <a:r>
              <a:rPr lang="en-US"/>
              <a:t>c</a:t>
            </a: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793750" y="5402263"/>
            <a:ext cx="3744913" cy="450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Himalayan:  c</a:t>
            </a:r>
            <a:r>
              <a:rPr lang="en-US" i="1" baseline="30000"/>
              <a:t>h</a:t>
            </a:r>
            <a:r>
              <a:rPr lang="en-US"/>
              <a:t>c,  or c</a:t>
            </a:r>
            <a:r>
              <a:rPr lang="en-US" i="1" baseline="30000"/>
              <a:t>h</a:t>
            </a:r>
            <a:r>
              <a:rPr lang="en-US"/>
              <a:t>c</a:t>
            </a:r>
            <a:r>
              <a:rPr lang="en-US" i="1" baseline="30000"/>
              <a:t>h</a:t>
            </a:r>
            <a:r>
              <a:rPr lang="en-US" baseline="30000"/>
              <a:t>	</a:t>
            </a:r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793750" y="5402263"/>
            <a:ext cx="3497263" cy="450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AIbino: cc</a:t>
            </a: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5405438" y="1363663"/>
            <a:ext cx="2922587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/>
              <a:t>KEY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b="0"/>
              <a:t>C =    full color; dominant </a:t>
            </a:r>
          </a:p>
          <a:p>
            <a:pPr>
              <a:defRPr/>
            </a:pPr>
            <a:r>
              <a:rPr lang="en-US" b="0"/>
              <a:t>          to all other alleles</a:t>
            </a:r>
          </a:p>
          <a:p>
            <a:pPr>
              <a:defRPr/>
            </a:pPr>
            <a:endParaRPr lang="en-US" b="0"/>
          </a:p>
          <a:p>
            <a:pPr>
              <a:defRPr/>
            </a:pPr>
            <a:r>
              <a:rPr lang="en-US" b="0"/>
              <a:t>c</a:t>
            </a:r>
            <a:r>
              <a:rPr lang="en-US" b="0" i="1" baseline="30000"/>
              <a:t>ch</a:t>
            </a:r>
            <a:r>
              <a:rPr lang="en-US" b="0" baseline="30000"/>
              <a:t> </a:t>
            </a:r>
            <a:r>
              <a:rPr lang="en-US" b="0"/>
              <a:t>= chinchilla; partial</a:t>
            </a:r>
            <a:br>
              <a:rPr lang="en-US" b="0"/>
            </a:br>
            <a:r>
              <a:rPr lang="en-US" b="0"/>
              <a:t>         defect in pigmentation;</a:t>
            </a:r>
            <a:br>
              <a:rPr lang="en-US" b="0"/>
            </a:br>
            <a:r>
              <a:rPr lang="en-US" b="0"/>
              <a:t>         dominant to</a:t>
            </a:r>
            <a:br>
              <a:rPr lang="en-US" b="0"/>
            </a:br>
            <a:r>
              <a:rPr lang="en-US" b="0"/>
              <a:t>         c</a:t>
            </a:r>
            <a:r>
              <a:rPr lang="en-US" b="0" baseline="30000"/>
              <a:t>h</a:t>
            </a:r>
            <a:r>
              <a:rPr lang="en-US" b="0"/>
              <a:t> and c alleles</a:t>
            </a:r>
          </a:p>
          <a:p>
            <a:pPr>
              <a:defRPr/>
            </a:pPr>
            <a:endParaRPr lang="en-US" b="0"/>
          </a:p>
          <a:p>
            <a:pPr>
              <a:defRPr/>
            </a:pPr>
            <a:r>
              <a:rPr lang="en-US" b="0"/>
              <a:t>c</a:t>
            </a:r>
            <a:r>
              <a:rPr lang="en-US" b="0" i="1" baseline="30000"/>
              <a:t>h</a:t>
            </a:r>
            <a:r>
              <a:rPr lang="en-US" b="0"/>
              <a:t> =  Himalayan; color in</a:t>
            </a:r>
            <a:br>
              <a:rPr lang="en-US" b="0"/>
            </a:br>
            <a:r>
              <a:rPr lang="en-US" b="0"/>
              <a:t>         certain parts of the</a:t>
            </a:r>
          </a:p>
          <a:p>
            <a:pPr>
              <a:defRPr/>
            </a:pPr>
            <a:r>
              <a:rPr lang="en-US" b="0"/>
              <a:t>         body; dominant to</a:t>
            </a:r>
          </a:p>
          <a:p>
            <a:pPr>
              <a:defRPr/>
            </a:pPr>
            <a:r>
              <a:rPr lang="en-US" b="0"/>
              <a:t>         c allele</a:t>
            </a:r>
          </a:p>
          <a:p>
            <a:pPr>
              <a:defRPr/>
            </a:pPr>
            <a:endParaRPr lang="en-US" b="0"/>
          </a:p>
          <a:p>
            <a:pPr>
              <a:defRPr/>
            </a:pPr>
            <a:r>
              <a:rPr lang="en-US" b="0"/>
              <a:t>c =   albino; no color;</a:t>
            </a:r>
          </a:p>
          <a:p>
            <a:pPr>
              <a:defRPr/>
            </a:pPr>
            <a:r>
              <a:rPr lang="en-US" b="0"/>
              <a:t>         recessive to all other</a:t>
            </a:r>
          </a:p>
          <a:p>
            <a:pPr>
              <a:defRPr/>
            </a:pPr>
            <a:r>
              <a:rPr lang="en-US" b="0"/>
              <a:t>         alleles</a:t>
            </a: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4457" name="Picture 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046288"/>
            <a:ext cx="4889500" cy="329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8" name="Picture 1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046288"/>
            <a:ext cx="4927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9" name="Picture 1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046288"/>
            <a:ext cx="4886325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60" name="Picture 12" descr="11-03-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491648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53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nimBg="1"/>
      <p:bldP spid="104453" grpId="0" animBg="1"/>
      <p:bldP spid="104453" grpId="1" animBg="1"/>
      <p:bldP spid="104454" grpId="0" animBg="1"/>
      <p:bldP spid="104454" grpId="1" animBg="1"/>
      <p:bldP spid="10445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763000" cy="240869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Blood Types:</a:t>
            </a:r>
          </a:p>
          <a:p>
            <a:pPr lvl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There </a:t>
            </a:r>
            <a:r>
              <a:rPr lang="en-US" altLang="zh-TW" dirty="0">
                <a:solidFill>
                  <a:schemeClr val="tx1"/>
                </a:solidFill>
                <a:ea typeface="新細明體" pitchFamily="18" charset="-120"/>
              </a:rPr>
              <a:t>are 3 different alleles for human blood types (</a:t>
            </a:r>
            <a:r>
              <a:rPr lang="en-US" altLang="zh-TW" i="1" dirty="0">
                <a:solidFill>
                  <a:schemeClr val="tx1"/>
                </a:solidFill>
                <a:ea typeface="新細明體" pitchFamily="18" charset="-120"/>
              </a:rPr>
              <a:t>multiple alleles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) 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 </a:t>
            </a:r>
            <a:r>
              <a:rPr lang="en-US" altLang="zh-TW" dirty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I</a:t>
            </a:r>
            <a:r>
              <a:rPr lang="en-US" altLang="zh-TW" baseline="30000" dirty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A</a:t>
            </a:r>
            <a:r>
              <a:rPr lang="en-US" altLang="zh-TW" dirty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, I</a:t>
            </a:r>
            <a:r>
              <a:rPr lang="en-US" altLang="zh-TW" baseline="30000" dirty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B</a:t>
            </a:r>
            <a:r>
              <a:rPr lang="en-US" altLang="zh-TW" dirty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, 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i</a:t>
            </a:r>
            <a:r>
              <a:rPr lang="en-US" altLang="zh-TW" baseline="30000" dirty="0" err="1" smtClean="0">
                <a:solidFill>
                  <a:schemeClr val="tx1"/>
                </a:solidFill>
                <a:ea typeface="新細明體" pitchFamily="18" charset="-120"/>
                <a:sym typeface="Wingdings" pitchFamily="2" charset="2"/>
              </a:rPr>
              <a:t>O</a:t>
            </a:r>
            <a:endParaRPr lang="en-US" altLang="zh-TW" baseline="30000" dirty="0" smtClean="0">
              <a:solidFill>
                <a:schemeClr val="tx1"/>
              </a:solidFill>
              <a:ea typeface="新細明體" pitchFamily="18" charset="-120"/>
              <a:sym typeface="Wingdings" pitchFamily="2" charset="2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Blood </a:t>
            </a:r>
            <a:r>
              <a:rPr lang="en-US" dirty="0">
                <a:solidFill>
                  <a:schemeClr val="tx1"/>
                </a:solidFill>
              </a:rPr>
              <a:t>types are based on antigens (surface proteins) on the red blood </a:t>
            </a:r>
            <a:r>
              <a:rPr lang="en-US" dirty="0" smtClean="0">
                <a:solidFill>
                  <a:schemeClr val="tx1"/>
                </a:solidFill>
              </a:rPr>
              <a:t>cells.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Four </a:t>
            </a:r>
            <a:r>
              <a:rPr lang="en-US" altLang="zh-TW" dirty="0">
                <a:solidFill>
                  <a:schemeClr val="tx1"/>
                </a:solidFill>
                <a:ea typeface="新細明體" pitchFamily="18" charset="-120"/>
              </a:rPr>
              <a:t>Blood 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Types: Type </a:t>
            </a:r>
            <a:r>
              <a:rPr lang="en-US" altLang="zh-TW" dirty="0">
                <a:solidFill>
                  <a:schemeClr val="tx1"/>
                </a:solidFill>
                <a:ea typeface="新細明體" pitchFamily="18" charset="-120"/>
              </a:rPr>
              <a:t>A, Type B, Type AB, and Type O</a:t>
            </a:r>
            <a:endParaRPr lang="en-US" dirty="0">
              <a:solidFill>
                <a:schemeClr val="tx1"/>
              </a:solidFill>
            </a:endParaRPr>
          </a:p>
          <a:p>
            <a:endParaRPr lang="en-US" sz="9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 marL="609600" indent="-609600">
              <a:lnSpc>
                <a:spcPct val="90000"/>
              </a:lnSpc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7620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4.3.3 – State that some genes have more than two alleles (multiple alleles).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4.3.4 - </a:t>
            </a:r>
            <a:r>
              <a:rPr lang="en-US" sz="2400" dirty="0">
                <a:solidFill>
                  <a:schemeClr val="tx2"/>
                </a:solidFill>
              </a:rPr>
              <a:t>Describe ABO blood groups </a:t>
            </a:r>
            <a:r>
              <a:rPr lang="en-US" sz="2400" dirty="0" smtClean="0">
                <a:solidFill>
                  <a:schemeClr val="tx2"/>
                </a:solidFill>
              </a:rPr>
              <a:t>as an </a:t>
            </a:r>
            <a:r>
              <a:rPr lang="en-US" sz="2400" dirty="0">
                <a:solidFill>
                  <a:schemeClr val="tx2"/>
                </a:solidFill>
              </a:rPr>
              <a:t>example </a:t>
            </a:r>
            <a:r>
              <a:rPr lang="en-US" sz="2400" dirty="0" smtClean="0">
                <a:solidFill>
                  <a:schemeClr val="tx2"/>
                </a:solidFill>
              </a:rPr>
              <a:t>of </a:t>
            </a:r>
            <a:r>
              <a:rPr lang="en-US" sz="2400" dirty="0" err="1" smtClean="0">
                <a:solidFill>
                  <a:schemeClr val="tx2"/>
                </a:solidFill>
              </a:rPr>
              <a:t>codominance</a:t>
            </a:r>
            <a:r>
              <a:rPr lang="en-US" sz="2400" dirty="0" smtClean="0">
                <a:solidFill>
                  <a:schemeClr val="tx2"/>
                </a:solidFill>
              </a:rPr>
              <a:t> and multiple </a:t>
            </a:r>
            <a:r>
              <a:rPr lang="en-US" sz="2400" dirty="0">
                <a:solidFill>
                  <a:schemeClr val="tx2"/>
                </a:solidFill>
              </a:rPr>
              <a:t>alleles.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8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0"/>
            <a:ext cx="8305800" cy="5486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Each chromosome has a specific length and specific location of the centromere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Chromosomes occur in homologous pairs.  Each chromatid in a homologous pair contains the same genes in the same location, but they may or may not code for the same version of a trait.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Why aren’t they always identical?  Where do we get our homologous pairs of chromosomes?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Half comes from mom and half comes from dad</a:t>
            </a:r>
          </a:p>
          <a:p>
            <a:endParaRPr lang="en-US" sz="2800" dirty="0"/>
          </a:p>
          <a:p>
            <a:pPr lvl="1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81000"/>
            <a:ext cx="82512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4.1.1 – State that eukaryote chromosomes are made of DNA and proteins.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" name="Picture 14" descr="14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51"/>
          <a:stretch/>
        </p:blipFill>
        <p:spPr bwMode="auto">
          <a:xfrm>
            <a:off x="1600200" y="2057400"/>
            <a:ext cx="6028145" cy="20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325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Genotypes for Blood Types:</a:t>
            </a:r>
          </a:p>
          <a:p>
            <a:pPr lvl="1" eaLnBrk="1" hangingPunct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Type A blood – 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 or 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="1" baseline="30000" dirty="0" err="1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aseline="30000" dirty="0" err="1" smtClean="0">
                <a:solidFill>
                  <a:schemeClr val="tx1"/>
                </a:solidFill>
                <a:ea typeface="新細明體" pitchFamily="18" charset="-120"/>
              </a:rPr>
              <a:t>O</a:t>
            </a:r>
            <a:endParaRPr lang="en-US" altLang="zh-TW" baseline="30000" dirty="0" smtClean="0">
              <a:solidFill>
                <a:schemeClr val="tx1"/>
              </a:solidFill>
              <a:ea typeface="新細明體" pitchFamily="18" charset="-120"/>
            </a:endParaRPr>
          </a:p>
          <a:p>
            <a:pPr lvl="1" eaLnBrk="1" hangingPunct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Type B blood – 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B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B</a:t>
            </a:r>
            <a:r>
              <a:rPr lang="en-US" altLang="zh-TW" b="1" dirty="0" smtClean="0">
                <a:solidFill>
                  <a:schemeClr val="tx1"/>
                </a:solidFill>
                <a:ea typeface="新細明體" pitchFamily="18" charset="-12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or 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="1" baseline="30000" dirty="0" err="1" smtClean="0">
                <a:solidFill>
                  <a:schemeClr val="tx1"/>
                </a:solidFill>
                <a:ea typeface="新細明體" pitchFamily="18" charset="-120"/>
              </a:rPr>
              <a:t>B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aseline="30000" dirty="0" err="1" smtClean="0">
                <a:solidFill>
                  <a:schemeClr val="tx1"/>
                </a:solidFill>
                <a:ea typeface="新細明體" pitchFamily="18" charset="-120"/>
              </a:rPr>
              <a:t>O</a:t>
            </a:r>
            <a:endParaRPr lang="en-US" altLang="zh-TW" baseline="30000" dirty="0" smtClean="0">
              <a:solidFill>
                <a:schemeClr val="tx1"/>
              </a:solidFill>
              <a:ea typeface="新細明體" pitchFamily="18" charset="-120"/>
            </a:endParaRPr>
          </a:p>
          <a:p>
            <a:pPr lvl="1" eaLnBrk="1" hangingPunct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Type AB blood – 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B</a:t>
            </a:r>
          </a:p>
          <a:p>
            <a:pPr lvl="1" eaLnBrk="1" hangingPunct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Type O blood – 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aseline="30000" dirty="0" err="1" smtClean="0">
                <a:solidFill>
                  <a:schemeClr val="tx1"/>
                </a:solidFill>
                <a:ea typeface="新細明體" pitchFamily="18" charset="-120"/>
              </a:rPr>
              <a:t>O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aseline="30000" dirty="0" err="1" smtClean="0">
                <a:solidFill>
                  <a:schemeClr val="tx1"/>
                </a:solidFill>
                <a:ea typeface="新細明體" pitchFamily="18" charset="-120"/>
              </a:rPr>
              <a:t>O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Both 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b="1" dirty="0" smtClean="0">
                <a:solidFill>
                  <a:schemeClr val="tx1"/>
                </a:solidFill>
                <a:ea typeface="新細明體" pitchFamily="18" charset="-12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and I</a:t>
            </a:r>
            <a:r>
              <a:rPr lang="en-US" altLang="zh-TW" b="1" baseline="30000" dirty="0" smtClean="0">
                <a:solidFill>
                  <a:schemeClr val="tx1"/>
                </a:solidFill>
                <a:ea typeface="新細明體" pitchFamily="18" charset="-120"/>
              </a:rPr>
              <a:t>B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 are dominant to 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baseline="30000" dirty="0" err="1" smtClean="0">
                <a:solidFill>
                  <a:schemeClr val="tx1"/>
                </a:solidFill>
                <a:ea typeface="新細明體" pitchFamily="18" charset="-120"/>
              </a:rPr>
              <a:t>O</a:t>
            </a:r>
            <a:r>
              <a:rPr lang="en-US" altLang="zh-TW" baseline="30000" dirty="0" smtClean="0">
                <a:solidFill>
                  <a:schemeClr val="tx1"/>
                </a:solidFill>
                <a:ea typeface="新細明體" pitchFamily="18" charset="-12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and are </a:t>
            </a:r>
            <a:r>
              <a:rPr lang="en-US" altLang="zh-TW" dirty="0" err="1" smtClean="0">
                <a:solidFill>
                  <a:schemeClr val="tx1"/>
                </a:solidFill>
                <a:ea typeface="新細明體" pitchFamily="18" charset="-120"/>
              </a:rPr>
              <a:t>codominant</a:t>
            </a:r>
            <a:r>
              <a:rPr lang="en-US" altLang="zh-TW" dirty="0" smtClean="0">
                <a:solidFill>
                  <a:schemeClr val="tx1"/>
                </a:solidFill>
                <a:ea typeface="新細明體" pitchFamily="18" charset="-120"/>
              </a:rPr>
              <a:t> to each other </a:t>
            </a:r>
          </a:p>
          <a:p>
            <a:pPr eaLnBrk="1" hangingPunct="1"/>
            <a:endParaRPr lang="en-US" dirty="0" smtClean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7620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4.3.3 – State that some genes have more than two alleles (multiple alleles).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4.3.4 - </a:t>
            </a:r>
            <a:r>
              <a:rPr lang="en-US" sz="2400" dirty="0">
                <a:solidFill>
                  <a:schemeClr val="tx2"/>
                </a:solidFill>
              </a:rPr>
              <a:t>Describe ABO blood groups </a:t>
            </a:r>
            <a:r>
              <a:rPr lang="en-US" sz="2400" dirty="0" smtClean="0">
                <a:solidFill>
                  <a:schemeClr val="tx2"/>
                </a:solidFill>
              </a:rPr>
              <a:t>as an </a:t>
            </a:r>
            <a:r>
              <a:rPr lang="en-US" sz="2400" dirty="0">
                <a:solidFill>
                  <a:schemeClr val="tx2"/>
                </a:solidFill>
              </a:rPr>
              <a:t>example </a:t>
            </a:r>
            <a:r>
              <a:rPr lang="en-US" sz="2400" dirty="0" smtClean="0">
                <a:solidFill>
                  <a:schemeClr val="tx2"/>
                </a:solidFill>
              </a:rPr>
              <a:t>of </a:t>
            </a:r>
            <a:r>
              <a:rPr lang="en-US" sz="2400" dirty="0" err="1" smtClean="0">
                <a:solidFill>
                  <a:schemeClr val="tx2"/>
                </a:solidFill>
              </a:rPr>
              <a:t>codominance</a:t>
            </a:r>
            <a:r>
              <a:rPr lang="en-US" sz="2400" dirty="0" smtClean="0">
                <a:solidFill>
                  <a:schemeClr val="tx2"/>
                </a:solidFill>
              </a:rPr>
              <a:t> and multiple </a:t>
            </a:r>
            <a:r>
              <a:rPr lang="en-US" sz="2400" dirty="0">
                <a:solidFill>
                  <a:schemeClr val="tx2"/>
                </a:solidFill>
              </a:rPr>
              <a:t>alleles.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Type A blood has A antigens</a:t>
            </a:r>
          </a:p>
          <a:p>
            <a:pPr>
              <a:buSzPct val="100000"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Type B blood has B antigens</a:t>
            </a:r>
          </a:p>
          <a:p>
            <a:pPr>
              <a:buSzPct val="100000"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Type AB blood has </a:t>
            </a:r>
            <a:r>
              <a:rPr lang="en-US" altLang="zh-TW" sz="2400" u="sng" dirty="0" smtClean="0">
                <a:solidFill>
                  <a:schemeClr val="tx1"/>
                </a:solidFill>
                <a:ea typeface="新細明體" pitchFamily="18" charset="-120"/>
              </a:rPr>
              <a:t>both 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A and B antigens</a:t>
            </a:r>
          </a:p>
          <a:p>
            <a:pPr>
              <a:buSzPct val="100000"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Type O blood has </a:t>
            </a:r>
            <a:r>
              <a:rPr lang="en-US" altLang="zh-TW" sz="2400" u="sng" dirty="0" smtClean="0">
                <a:solidFill>
                  <a:schemeClr val="tx1"/>
                </a:solidFill>
                <a:ea typeface="新細明體" pitchFamily="18" charset="-120"/>
              </a:rPr>
              <a:t>no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 antigens</a:t>
            </a:r>
          </a:p>
        </p:txBody>
      </p:sp>
      <p:pic>
        <p:nvPicPr>
          <p:cNvPr id="145412" name="Picture 4" descr="796px-ABO_blood_ty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2"/>
          <a:stretch/>
        </p:blipFill>
        <p:spPr bwMode="auto">
          <a:xfrm>
            <a:off x="1972387" y="3352800"/>
            <a:ext cx="5434287" cy="352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6096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4.3.3 – State that some genes have more than two alleles (multiple alleles).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4.3.4 - </a:t>
            </a:r>
            <a:r>
              <a:rPr lang="en-US" sz="2400" dirty="0">
                <a:solidFill>
                  <a:schemeClr val="tx2"/>
                </a:solidFill>
              </a:rPr>
              <a:t>Describe ABO blood groups </a:t>
            </a:r>
            <a:r>
              <a:rPr lang="en-US" sz="2400" dirty="0" smtClean="0">
                <a:solidFill>
                  <a:schemeClr val="tx2"/>
                </a:solidFill>
              </a:rPr>
              <a:t>as an </a:t>
            </a:r>
            <a:r>
              <a:rPr lang="en-US" sz="2400" dirty="0">
                <a:solidFill>
                  <a:schemeClr val="tx2"/>
                </a:solidFill>
              </a:rPr>
              <a:t>example </a:t>
            </a:r>
            <a:r>
              <a:rPr lang="en-US" sz="2400" dirty="0" smtClean="0">
                <a:solidFill>
                  <a:schemeClr val="tx2"/>
                </a:solidFill>
              </a:rPr>
              <a:t>of </a:t>
            </a:r>
            <a:r>
              <a:rPr lang="en-US" sz="2400" dirty="0" err="1" smtClean="0">
                <a:solidFill>
                  <a:schemeClr val="tx2"/>
                </a:solidFill>
              </a:rPr>
              <a:t>codominance</a:t>
            </a:r>
            <a:r>
              <a:rPr lang="en-US" sz="2400" dirty="0" smtClean="0">
                <a:solidFill>
                  <a:schemeClr val="tx2"/>
                </a:solidFill>
              </a:rPr>
              <a:t> and multiple </a:t>
            </a:r>
            <a:r>
              <a:rPr lang="en-US" sz="2400" dirty="0">
                <a:solidFill>
                  <a:schemeClr val="tx2"/>
                </a:solidFill>
              </a:rPr>
              <a:t>alleles.</a:t>
            </a:r>
            <a:endParaRPr lang="en-US" sz="2400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Grp="1" noChangeArrowheads="1"/>
          </p:cNvSpPr>
          <p:nvPr>
            <p:ph idx="1"/>
          </p:nvPr>
        </p:nvSpPr>
        <p:spPr>
          <a:xfrm>
            <a:off x="381000" y="533400"/>
            <a:ext cx="8229600" cy="6019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</a:rPr>
              <a:t>E</a:t>
            </a:r>
            <a:r>
              <a:rPr lang="en-US" sz="2800" dirty="0" smtClean="0">
                <a:solidFill>
                  <a:schemeClr val="tx1"/>
                </a:solidFill>
              </a:rPr>
              <a:t>xposure </a:t>
            </a:r>
            <a:r>
              <a:rPr lang="en-US" sz="2800" dirty="0">
                <a:solidFill>
                  <a:schemeClr val="tx1"/>
                </a:solidFill>
              </a:rPr>
              <a:t>to an antigen causes an immune response – the body produces antibodies to destroy the antigen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Immune </a:t>
            </a:r>
            <a:r>
              <a:rPr lang="en-US" sz="2800" dirty="0">
                <a:solidFill>
                  <a:schemeClr val="tx1"/>
                </a:solidFill>
              </a:rPr>
              <a:t>system of each person is insensitive to the surface proteins (antigens) of its own </a:t>
            </a:r>
            <a:r>
              <a:rPr lang="en-US" sz="2800" dirty="0" smtClean="0">
                <a:solidFill>
                  <a:schemeClr val="tx1"/>
                </a:solidFill>
              </a:rPr>
              <a:t>cells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u="sng" dirty="0">
                <a:solidFill>
                  <a:schemeClr val="tx1"/>
                </a:solidFill>
              </a:rPr>
              <a:t>blood type</a:t>
            </a:r>
            <a:r>
              <a:rPr lang="en-US" sz="2800" dirty="0">
                <a:solidFill>
                  <a:schemeClr val="tx1"/>
                </a:solidFill>
              </a:rPr>
              <a:t>	  </a:t>
            </a:r>
            <a:r>
              <a:rPr lang="en-US" sz="2800" dirty="0" smtClean="0">
                <a:solidFill>
                  <a:schemeClr val="tx1"/>
                </a:solidFill>
              </a:rPr>
              <a:t>          </a:t>
            </a:r>
            <a:r>
              <a:rPr lang="en-US" sz="2800" u="sng" dirty="0" smtClean="0">
                <a:solidFill>
                  <a:schemeClr val="tx1"/>
                </a:solidFill>
              </a:rPr>
              <a:t>antigens</a:t>
            </a: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u="sng" dirty="0">
                <a:solidFill>
                  <a:schemeClr val="tx1"/>
                </a:solidFill>
              </a:rPr>
              <a:t>plasma antibodies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        </a:t>
            </a:r>
            <a:r>
              <a:rPr lang="en-US" sz="2800" dirty="0">
                <a:solidFill>
                  <a:schemeClr val="tx1"/>
                </a:solidFill>
              </a:rPr>
              <a:t>A		</a:t>
            </a:r>
            <a:r>
              <a:rPr lang="en-US" sz="2800" dirty="0" smtClean="0">
                <a:solidFill>
                  <a:schemeClr val="tx1"/>
                </a:solidFill>
              </a:rPr>
              <a:t>       A</a:t>
            </a:r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800" dirty="0" smtClean="0">
                <a:solidFill>
                  <a:schemeClr val="tx1"/>
                </a:solidFill>
              </a:rPr>
              <a:t>         anti-B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	 </a:t>
            </a:r>
            <a:r>
              <a:rPr lang="en-US" sz="2800" dirty="0" smtClean="0">
                <a:solidFill>
                  <a:schemeClr val="tx1"/>
                </a:solidFill>
              </a:rPr>
              <a:t>       B</a:t>
            </a: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                  B</a:t>
            </a:r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800" dirty="0" smtClean="0">
                <a:solidFill>
                  <a:schemeClr val="tx1"/>
                </a:solidFill>
              </a:rPr>
              <a:t>         anti-A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	 </a:t>
            </a:r>
            <a:r>
              <a:rPr lang="en-US" sz="2800" dirty="0" smtClean="0">
                <a:solidFill>
                  <a:schemeClr val="tx1"/>
                </a:solidFill>
              </a:rPr>
              <a:t>       AB</a:t>
            </a:r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800" dirty="0" smtClean="0">
                <a:solidFill>
                  <a:schemeClr val="tx1"/>
                </a:solidFill>
              </a:rPr>
              <a:t>  A </a:t>
            </a:r>
            <a:r>
              <a:rPr lang="en-US" sz="2800" dirty="0">
                <a:solidFill>
                  <a:schemeClr val="tx1"/>
                </a:solidFill>
              </a:rPr>
              <a:t>and B	</a:t>
            </a:r>
            <a:r>
              <a:rPr lang="en-US" sz="2800" dirty="0" smtClean="0">
                <a:solidFill>
                  <a:schemeClr val="tx1"/>
                </a:solidFill>
              </a:rPr>
              <a:t>          none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        O</a:t>
            </a:r>
            <a:r>
              <a:rPr lang="en-US" sz="2800" dirty="0">
                <a:solidFill>
                  <a:schemeClr val="tx1"/>
                </a:solidFill>
              </a:rPr>
              <a:t>		    none	</a:t>
            </a:r>
            <a:r>
              <a:rPr lang="en-US" sz="2800" dirty="0" smtClean="0">
                <a:solidFill>
                  <a:schemeClr val="tx1"/>
                </a:solidFill>
              </a:rPr>
              <a:t>   anti-A </a:t>
            </a:r>
            <a:r>
              <a:rPr lang="en-US" sz="2800" dirty="0">
                <a:solidFill>
                  <a:schemeClr val="tx1"/>
                </a:solidFill>
              </a:rPr>
              <a:t>and </a:t>
            </a:r>
            <a:r>
              <a:rPr lang="en-US" sz="2800" dirty="0" smtClean="0">
                <a:solidFill>
                  <a:schemeClr val="tx1"/>
                </a:solidFill>
              </a:rPr>
              <a:t>B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/>
                </a:solidFill>
              </a:rPr>
              <a:t>I</a:t>
            </a:r>
            <a:r>
              <a:rPr lang="en-US" sz="2800" dirty="0" smtClean="0">
                <a:solidFill>
                  <a:schemeClr val="tx1"/>
                </a:solidFill>
              </a:rPr>
              <a:t>f </a:t>
            </a:r>
            <a:r>
              <a:rPr lang="en-US" sz="2800" dirty="0">
                <a:solidFill>
                  <a:schemeClr val="tx1"/>
                </a:solidFill>
              </a:rPr>
              <a:t>a person receives the wrong blood type in a transfusion, the antibodies react with the antigen and cause agglutination (clumping) of cells </a:t>
            </a:r>
          </a:p>
        </p:txBody>
      </p:sp>
    </p:spTree>
    <p:extLst>
      <p:ext uri="{BB962C8B-B14F-4D97-AF65-F5344CB8AC3E}">
        <p14:creationId xmlns:p14="http://schemas.microsoft.com/office/powerpoint/2010/main" val="15195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3992563"/>
          </a:xfrm>
        </p:spPr>
        <p:txBody>
          <a:bodyPr>
            <a:normAutofit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Type A can </a:t>
            </a:r>
            <a:r>
              <a:rPr lang="en-US" sz="2800" dirty="0">
                <a:solidFill>
                  <a:schemeClr val="tx1"/>
                </a:solidFill>
              </a:rPr>
              <a:t>receive O, A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Type B can </a:t>
            </a:r>
            <a:r>
              <a:rPr lang="en-US" sz="2800" dirty="0">
                <a:solidFill>
                  <a:schemeClr val="tx1"/>
                </a:solidFill>
              </a:rPr>
              <a:t>receive O, B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Type AB can </a:t>
            </a:r>
            <a:r>
              <a:rPr lang="en-US" sz="2800" dirty="0">
                <a:solidFill>
                  <a:schemeClr val="tx1"/>
                </a:solidFill>
              </a:rPr>
              <a:t>receive all types (universal recipient)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</a:rPr>
              <a:t>Type O can </a:t>
            </a:r>
            <a:r>
              <a:rPr lang="en-US" sz="2800" dirty="0">
                <a:solidFill>
                  <a:schemeClr val="tx1"/>
                </a:solidFill>
              </a:rPr>
              <a:t>receive only O (universal donor)</a:t>
            </a:r>
          </a:p>
        </p:txBody>
      </p:sp>
    </p:spTree>
    <p:extLst>
      <p:ext uri="{BB962C8B-B14F-4D97-AF65-F5344CB8AC3E}">
        <p14:creationId xmlns:p14="http://schemas.microsoft.com/office/powerpoint/2010/main" val="20987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3505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Practice Problem:</a:t>
            </a:r>
          </a:p>
          <a:p>
            <a:pPr eaLnBrk="1" hangingPunct="1">
              <a:buFontTx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A woman with type A blood marries a man with type AB blood.  What blood types could you expect to find among their children?</a:t>
            </a:r>
          </a:p>
          <a:p>
            <a:pPr eaLnBrk="1" hangingPunct="1">
              <a:buFontTx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What is the woman’s genotype if the couple produces children with type B blood?</a:t>
            </a:r>
          </a:p>
          <a:p>
            <a:pPr eaLnBrk="1" hangingPunct="1">
              <a:buFontTx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	woman	I</a:t>
            </a:r>
            <a:r>
              <a:rPr lang="en-US" altLang="zh-TW" sz="2400" b="1" baseline="30000" dirty="0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sz="2400" b="1" baseline="30000" dirty="0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or  </a:t>
            </a:r>
            <a:r>
              <a:rPr lang="en-US" altLang="zh-TW" sz="2400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sz="2400" b="1" baseline="30000" dirty="0" err="1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sz="2400" dirty="0" err="1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sz="2400" baseline="30000" dirty="0" err="1" smtClean="0">
                <a:solidFill>
                  <a:schemeClr val="tx1"/>
                </a:solidFill>
                <a:ea typeface="新細明體" pitchFamily="18" charset="-120"/>
              </a:rPr>
              <a:t>O</a:t>
            </a:r>
            <a:endParaRPr lang="en-US" altLang="zh-TW" sz="2400" baseline="30000" dirty="0" smtClean="0">
              <a:solidFill>
                <a:schemeClr val="tx1"/>
              </a:solidFill>
              <a:ea typeface="新細明體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		man		I</a:t>
            </a:r>
            <a:r>
              <a:rPr lang="en-US" altLang="zh-TW" sz="2400" b="1" baseline="30000" dirty="0" smtClean="0">
                <a:solidFill>
                  <a:schemeClr val="tx1"/>
                </a:solidFill>
                <a:ea typeface="新細明體" pitchFamily="18" charset="-120"/>
              </a:rPr>
              <a:t>A</a:t>
            </a:r>
            <a:r>
              <a:rPr lang="en-US" altLang="zh-TW" sz="2400" dirty="0" smtClean="0">
                <a:solidFill>
                  <a:schemeClr val="tx1"/>
                </a:solidFill>
                <a:ea typeface="新細明體" pitchFamily="18" charset="-120"/>
              </a:rPr>
              <a:t>I</a:t>
            </a:r>
            <a:r>
              <a:rPr lang="en-US" altLang="zh-TW" sz="2400" b="1" baseline="30000" dirty="0" smtClean="0">
                <a:solidFill>
                  <a:schemeClr val="tx1"/>
                </a:solidFill>
                <a:ea typeface="新細明體" pitchFamily="18" charset="-120"/>
              </a:rPr>
              <a:t>B</a:t>
            </a:r>
            <a:endParaRPr lang="en-US" sz="2400" b="1" baseline="30000" dirty="0" smtClean="0">
              <a:solidFill>
                <a:schemeClr val="tx1"/>
              </a:solidFill>
            </a:endParaRPr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1828800" y="4343400"/>
            <a:ext cx="2133600" cy="1676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Line 6"/>
          <p:cNvSpPr>
            <a:spLocks noChangeShapeType="1"/>
          </p:cNvSpPr>
          <p:nvPr/>
        </p:nvSpPr>
        <p:spPr bwMode="auto">
          <a:xfrm>
            <a:off x="2895600" y="434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Line 7"/>
          <p:cNvSpPr>
            <a:spLocks noChangeShapeType="1"/>
          </p:cNvSpPr>
          <p:nvPr/>
        </p:nvSpPr>
        <p:spPr bwMode="auto">
          <a:xfrm>
            <a:off x="1828800" y="5105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Line 8"/>
          <p:cNvSpPr>
            <a:spLocks noChangeShapeType="1"/>
          </p:cNvSpPr>
          <p:nvPr/>
        </p:nvSpPr>
        <p:spPr bwMode="auto">
          <a:xfrm>
            <a:off x="6324600" y="434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9"/>
          <p:cNvSpPr>
            <a:spLocks noChangeShapeType="1"/>
          </p:cNvSpPr>
          <p:nvPr/>
        </p:nvSpPr>
        <p:spPr bwMode="auto">
          <a:xfrm>
            <a:off x="5257800" y="51054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5257800" y="4343400"/>
            <a:ext cx="2133600" cy="1676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1828800" y="3886200"/>
            <a:ext cx="2133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TW" b="0">
                <a:ea typeface="新細明體" pitchFamily="18" charset="-120"/>
              </a:rPr>
              <a:t>   </a:t>
            </a: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aseline="30000">
                <a:ea typeface="新細明體" pitchFamily="18" charset="-120"/>
              </a:rPr>
              <a:t>A</a:t>
            </a:r>
            <a:r>
              <a:rPr lang="en-US" altLang="zh-TW" sz="2400">
                <a:ea typeface="新細明體" pitchFamily="18" charset="-120"/>
              </a:rPr>
              <a:t>             </a:t>
            </a: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aseline="30000">
                <a:ea typeface="新細明體" pitchFamily="18" charset="-120"/>
              </a:rPr>
              <a:t>B</a:t>
            </a:r>
            <a:endParaRPr lang="en-US" sz="2400" baseline="30000"/>
          </a:p>
          <a:p>
            <a:pPr eaLnBrk="1" hangingPunct="1">
              <a:spcBef>
                <a:spcPct val="50000"/>
              </a:spcBef>
            </a:pPr>
            <a:endParaRPr lang="en-US" sz="2400"/>
          </a:p>
        </p:txBody>
      </p:sp>
      <p:sp>
        <p:nvSpPr>
          <p:cNvPr id="54282" name="Text Box 13"/>
          <p:cNvSpPr txBox="1">
            <a:spLocks noChangeArrowheads="1"/>
          </p:cNvSpPr>
          <p:nvPr/>
        </p:nvSpPr>
        <p:spPr bwMode="auto">
          <a:xfrm>
            <a:off x="5257800" y="3886200"/>
            <a:ext cx="2133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TW" b="0">
                <a:ea typeface="新細明體" pitchFamily="18" charset="-120"/>
              </a:rPr>
              <a:t>   </a:t>
            </a: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aseline="30000">
                <a:ea typeface="新細明體" pitchFamily="18" charset="-120"/>
              </a:rPr>
              <a:t>A</a:t>
            </a:r>
            <a:r>
              <a:rPr lang="en-US" altLang="zh-TW" sz="2400">
                <a:ea typeface="新細明體" pitchFamily="18" charset="-120"/>
              </a:rPr>
              <a:t>             </a:t>
            </a: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aseline="30000">
                <a:ea typeface="新細明體" pitchFamily="18" charset="-120"/>
              </a:rPr>
              <a:t>B</a:t>
            </a:r>
            <a:endParaRPr lang="en-US" sz="2400" baseline="30000"/>
          </a:p>
          <a:p>
            <a:pPr eaLnBrk="1" hangingPunct="1">
              <a:spcBef>
                <a:spcPct val="50000"/>
              </a:spcBef>
            </a:pPr>
            <a:endParaRPr lang="en-US" sz="2400"/>
          </a:p>
        </p:txBody>
      </p:sp>
      <p:sp>
        <p:nvSpPr>
          <p:cNvPr id="54283" name="Text Box 14"/>
          <p:cNvSpPr txBox="1">
            <a:spLocks noChangeArrowheads="1"/>
          </p:cNvSpPr>
          <p:nvPr/>
        </p:nvSpPr>
        <p:spPr bwMode="auto">
          <a:xfrm>
            <a:off x="990600" y="4343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54284" name="Text Box 16"/>
          <p:cNvSpPr txBox="1">
            <a:spLocks noChangeArrowheads="1"/>
          </p:cNvSpPr>
          <p:nvPr/>
        </p:nvSpPr>
        <p:spPr bwMode="auto">
          <a:xfrm>
            <a:off x="1295400" y="4495800"/>
            <a:ext cx="533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aseline="30000">
                <a:ea typeface="新細明體" pitchFamily="18" charset="-120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endParaRPr lang="en-US" altLang="zh-TW" sz="2400" baseline="30000">
              <a:ea typeface="新細明體" pitchFamily="18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aseline="30000">
                <a:ea typeface="新細明體" pitchFamily="18" charset="-120"/>
              </a:rPr>
              <a:t>A</a:t>
            </a:r>
            <a:endParaRPr lang="en-US" sz="2400" baseline="30000"/>
          </a:p>
        </p:txBody>
      </p:sp>
      <p:sp>
        <p:nvSpPr>
          <p:cNvPr id="54285" name="Text Box 17"/>
          <p:cNvSpPr txBox="1">
            <a:spLocks noChangeArrowheads="1"/>
          </p:cNvSpPr>
          <p:nvPr/>
        </p:nvSpPr>
        <p:spPr bwMode="auto">
          <a:xfrm>
            <a:off x="4724400" y="4495800"/>
            <a:ext cx="533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aseline="30000">
                <a:ea typeface="新細明體" pitchFamily="18" charset="-120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endParaRPr lang="en-US" altLang="zh-TW" sz="2400" baseline="30000">
              <a:ea typeface="新細明體" pitchFamily="18" charset="-12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TW" sz="2400" b="0">
                <a:ea typeface="新細明體" pitchFamily="18" charset="-120"/>
              </a:rPr>
              <a:t>i</a:t>
            </a:r>
            <a:r>
              <a:rPr lang="en-US" altLang="zh-TW" sz="2400" b="0" baseline="30000">
                <a:ea typeface="新細明體" pitchFamily="18" charset="-120"/>
              </a:rPr>
              <a:t>O</a:t>
            </a:r>
            <a:endParaRPr lang="en-US" sz="2400" b="0" baseline="30000"/>
          </a:p>
        </p:txBody>
      </p:sp>
    </p:spTree>
    <p:extLst>
      <p:ext uri="{BB962C8B-B14F-4D97-AF65-F5344CB8AC3E}">
        <p14:creationId xmlns:p14="http://schemas.microsoft.com/office/powerpoint/2010/main" val="118799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woman’s genotype must be I</a:t>
            </a:r>
            <a:r>
              <a:rPr lang="en-US" baseline="30000" smtClean="0"/>
              <a:t>A</a:t>
            </a:r>
            <a:r>
              <a:rPr lang="en-US" smtClean="0"/>
              <a:t>i</a:t>
            </a:r>
            <a:r>
              <a:rPr lang="en-US" baseline="30000" smtClean="0"/>
              <a:t>O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3429000" cy="330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343400" cy="327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7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458199" cy="551735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The coded instructions of chromosomes are in the form of genes.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 </a:t>
            </a:r>
            <a:r>
              <a:rPr lang="en-US" sz="2800" b="1" dirty="0" smtClean="0">
                <a:solidFill>
                  <a:schemeClr val="tx1"/>
                </a:solidFill>
              </a:rPr>
              <a:t>gene</a:t>
            </a:r>
            <a:r>
              <a:rPr lang="en-US" sz="2800" dirty="0" smtClean="0">
                <a:solidFill>
                  <a:schemeClr val="tx1"/>
                </a:solidFill>
              </a:rPr>
              <a:t> is a heritable factor that controls a specific characteristic.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All of the genes on all of the chromosomes of an individual make up that person’s </a:t>
            </a:r>
            <a:r>
              <a:rPr lang="en-US" sz="2800" b="1" dirty="0" smtClean="0">
                <a:solidFill>
                  <a:schemeClr val="tx1"/>
                </a:solidFill>
              </a:rPr>
              <a:t>genome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81000"/>
            <a:ext cx="82512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4.1.2 – Define gene, allele and genome.</a:t>
            </a:r>
            <a:endParaRPr lang="en-US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2133599" y="3375677"/>
            <a:ext cx="4743449" cy="340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1" y="1077940"/>
            <a:ext cx="8458200" cy="57911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Alternative </a:t>
            </a:r>
            <a:r>
              <a:rPr lang="en-US" sz="2800" dirty="0">
                <a:solidFill>
                  <a:schemeClr val="tx1"/>
                </a:solidFill>
              </a:rPr>
              <a:t>versions of genes account for variations in inherited </a:t>
            </a:r>
            <a:r>
              <a:rPr lang="en-US" sz="2800" dirty="0" smtClean="0">
                <a:solidFill>
                  <a:schemeClr val="tx1"/>
                </a:solidFill>
              </a:rPr>
              <a:t>characteristics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These alternate versions are called </a:t>
            </a:r>
            <a:r>
              <a:rPr lang="en-US" sz="2400" b="1" dirty="0" smtClean="0">
                <a:solidFill>
                  <a:schemeClr val="tx1"/>
                </a:solidFill>
              </a:rPr>
              <a:t>alleles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An allele is one specific version of a gene, differing from other alleles by one or a few bases only and occupying the same position, called a </a:t>
            </a:r>
            <a:r>
              <a:rPr lang="en-US" sz="2400" b="1" dirty="0" smtClean="0">
                <a:solidFill>
                  <a:schemeClr val="tx1"/>
                </a:solidFill>
              </a:rPr>
              <a:t>locus</a:t>
            </a:r>
            <a:r>
              <a:rPr lang="en-US" sz="2400" dirty="0" smtClean="0">
                <a:solidFill>
                  <a:schemeClr val="tx1"/>
                </a:solidFill>
              </a:rPr>
              <a:t>, as other alleles of the gene.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81000"/>
            <a:ext cx="82512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4.1.2 – Define gene, allele and genome.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1495" y="3549907"/>
            <a:ext cx="3405554" cy="3612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Allele for purple flower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3706" y="6419748"/>
            <a:ext cx="3202843" cy="3612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Allele for white flower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8820" y="4856985"/>
            <a:ext cx="1702778" cy="7048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Locus for flower-color gene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4272" y="4856985"/>
            <a:ext cx="1702778" cy="70485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Homologous pair of chromosomes</a:t>
            </a:r>
          </a:p>
        </p:txBody>
      </p:sp>
    </p:spTree>
    <p:extLst>
      <p:ext uri="{BB962C8B-B14F-4D97-AF65-F5344CB8AC3E}">
        <p14:creationId xmlns:p14="http://schemas.microsoft.com/office/powerpoint/2010/main" val="428420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 – Define genotype, phenotype, dominant allele, recessive allele, </a:t>
            </a:r>
            <a:r>
              <a:rPr lang="en-US" sz="2400" dirty="0" err="1" smtClean="0">
                <a:solidFill>
                  <a:schemeClr val="tx2"/>
                </a:solidFill>
              </a:rPr>
              <a:t>codominant</a:t>
            </a:r>
            <a:r>
              <a:rPr lang="en-US" sz="2400" dirty="0" smtClean="0">
                <a:solidFill>
                  <a:schemeClr val="tx2"/>
                </a:solidFill>
              </a:rPr>
              <a:t> alleles, locus, homozygous, heterozygous, carrier and test cross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458200" cy="5029200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sz="2800" dirty="0">
                <a:solidFill>
                  <a:schemeClr val="tx1"/>
                </a:solidFill>
              </a:rPr>
              <a:t>Gregor Mendel (1822 – 1884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Austrian </a:t>
            </a:r>
            <a:r>
              <a:rPr lang="en-US" sz="2400" dirty="0">
                <a:solidFill>
                  <a:schemeClr val="tx1"/>
                </a:solidFill>
              </a:rPr>
              <a:t>monk who first discovered the basic rules of inheritance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SzPct val="100000"/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1"/>
                </a:solidFill>
              </a:rPr>
              <a:t>His </a:t>
            </a:r>
            <a:r>
              <a:rPr lang="en-US" sz="2400" dirty="0">
                <a:solidFill>
                  <a:schemeClr val="tx1"/>
                </a:solidFill>
              </a:rPr>
              <a:t>work was rediscovered in 1900 and he came to be known as the Father of Genetics</a:t>
            </a:r>
          </a:p>
        </p:txBody>
      </p:sp>
      <p:pic>
        <p:nvPicPr>
          <p:cNvPr id="4" name="Picture 4" descr="gregor men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44773"/>
            <a:ext cx="1739900" cy="24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4290" y="1264443"/>
            <a:ext cx="44958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en-US" dirty="0" smtClean="0">
                <a:solidFill>
                  <a:schemeClr val="tx1"/>
                </a:solidFill>
              </a:rPr>
              <a:t>Mendel’s experiments:</a:t>
            </a:r>
          </a:p>
          <a:p>
            <a:pPr lvl="1">
              <a:lnSpc>
                <a:spcPct val="90000"/>
              </a:lnSpc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</a:rPr>
              <a:t>Worked with pea plants – advantages:</a:t>
            </a:r>
          </a:p>
          <a:p>
            <a:pPr lvl="2">
              <a:lnSpc>
                <a:spcPct val="90000"/>
              </a:lnSpc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easy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grow</a:t>
            </a:r>
          </a:p>
          <a:p>
            <a:pPr lvl="2">
              <a:lnSpc>
                <a:spcPct val="90000"/>
              </a:lnSpc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many </a:t>
            </a:r>
            <a:r>
              <a:rPr lang="en-US" dirty="0">
                <a:solidFill>
                  <a:schemeClr val="tx1"/>
                </a:solidFill>
              </a:rPr>
              <a:t>contrasting traits to </a:t>
            </a:r>
            <a:r>
              <a:rPr lang="en-US" dirty="0" smtClean="0">
                <a:solidFill>
                  <a:schemeClr val="tx1"/>
                </a:solidFill>
              </a:rPr>
              <a:t>study</a:t>
            </a:r>
          </a:p>
          <a:p>
            <a:pPr lvl="2">
              <a:lnSpc>
                <a:spcPct val="90000"/>
              </a:lnSpc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easy </a:t>
            </a:r>
            <a:r>
              <a:rPr lang="en-US" dirty="0">
                <a:solidFill>
                  <a:schemeClr val="tx1"/>
                </a:solidFill>
              </a:rPr>
              <a:t>to control pollination </a:t>
            </a:r>
            <a:endParaRPr lang="en-US" dirty="0" smtClean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Mendel </a:t>
            </a:r>
            <a:r>
              <a:rPr lang="en-US" dirty="0">
                <a:solidFill>
                  <a:schemeClr val="tx1"/>
                </a:solidFill>
              </a:rPr>
              <a:t>chose to study seven clearly contrasting inherited traits and subjected the results to mathematical analysis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02" y="609600"/>
            <a:ext cx="447927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050" y="6110287"/>
            <a:ext cx="464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>
                <a:solidFill>
                  <a:srgbClr val="C00000"/>
                </a:solidFill>
              </a:rPr>
              <a:t>Contrasting = different</a:t>
            </a:r>
          </a:p>
        </p:txBody>
      </p:sp>
    </p:spTree>
    <p:extLst>
      <p:ext uri="{BB962C8B-B14F-4D97-AF65-F5344CB8AC3E}">
        <p14:creationId xmlns:p14="http://schemas.microsoft.com/office/powerpoint/2010/main" val="12377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06964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90000"/>
              </a:lnSpc>
              <a:buSzPct val="100000"/>
            </a:pPr>
            <a:r>
              <a:rPr lang="en-US" dirty="0">
                <a:solidFill>
                  <a:schemeClr val="tx1"/>
                </a:solidFill>
              </a:rPr>
              <a:t>Mendel began by crossing true-breeding plants with purple flowers to true-breeding plants with white </a:t>
            </a:r>
            <a:r>
              <a:rPr lang="en-US" dirty="0" smtClean="0">
                <a:solidFill>
                  <a:schemeClr val="tx1"/>
                </a:solidFill>
              </a:rPr>
              <a:t>flowers</a:t>
            </a:r>
          </a:p>
          <a:p>
            <a:pPr lvl="1">
              <a:lnSpc>
                <a:spcPct val="90000"/>
              </a:lnSpc>
              <a:buSzPct val="100000"/>
            </a:pPr>
            <a:r>
              <a:rPr lang="en-US" dirty="0" smtClean="0">
                <a:solidFill>
                  <a:schemeClr val="tx1"/>
                </a:solidFill>
              </a:rPr>
              <a:t>True-breeding plants produce offspring identical to themselves when self-pollinated.</a:t>
            </a:r>
          </a:p>
          <a:p>
            <a:pPr lvl="1">
              <a:lnSpc>
                <a:spcPct val="90000"/>
              </a:lnSpc>
              <a:buSzPct val="100000"/>
            </a:pPr>
            <a:endParaRPr lang="en-US" dirty="0" smtClean="0">
              <a:solidFill>
                <a:schemeClr val="tx1"/>
              </a:solidFill>
            </a:endParaRPr>
          </a:p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Purple x White = Purple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P generation  (parental)          F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Generation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SzPct val="100000"/>
            </a:pPr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b="1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generation (first filial) all had purple flowers</a:t>
            </a:r>
          </a:p>
          <a:p>
            <a:pPr lvl="1">
              <a:lnSpc>
                <a:spcPct val="90000"/>
              </a:lnSpc>
              <a:buSzPct val="100000"/>
            </a:pPr>
            <a:r>
              <a:rPr lang="en-US" dirty="0">
                <a:solidFill>
                  <a:schemeClr val="tx1"/>
                </a:solidFill>
              </a:rPr>
              <a:t>Mendel said that the purple trait was </a:t>
            </a:r>
            <a:r>
              <a:rPr lang="en-US" b="1" i="1" dirty="0">
                <a:solidFill>
                  <a:schemeClr val="tx1"/>
                </a:solidFill>
              </a:rPr>
              <a:t>dominant</a:t>
            </a:r>
            <a:r>
              <a:rPr lang="en-US" dirty="0">
                <a:solidFill>
                  <a:schemeClr val="tx1"/>
                </a:solidFill>
              </a:rPr>
              <a:t> – it covered up the white trait</a:t>
            </a:r>
          </a:p>
          <a:p>
            <a:pPr lvl="1">
              <a:lnSpc>
                <a:spcPct val="90000"/>
              </a:lnSpc>
              <a:buSzPct val="100000"/>
            </a:pPr>
            <a:r>
              <a:rPr lang="en-US" dirty="0">
                <a:solidFill>
                  <a:schemeClr val="tx1"/>
                </a:solidFill>
              </a:rPr>
              <a:t>he said the white trait (the one hidden) was </a:t>
            </a:r>
            <a:r>
              <a:rPr lang="en-US" b="1" i="1" dirty="0">
                <a:solidFill>
                  <a:schemeClr val="tx1"/>
                </a:solidFill>
              </a:rPr>
              <a:t>recessive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39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4.3.1 – Define genotype, phenotype, dominant allele, recessive allele, </a:t>
            </a:r>
            <a:r>
              <a:rPr lang="en-US" sz="2400" dirty="0" err="1" smtClean="0">
                <a:solidFill>
                  <a:schemeClr val="tx2"/>
                </a:solidFill>
              </a:rPr>
              <a:t>codominant</a:t>
            </a:r>
            <a:r>
              <a:rPr lang="en-US" sz="2400" dirty="0" smtClean="0">
                <a:solidFill>
                  <a:schemeClr val="tx2"/>
                </a:solidFill>
              </a:rPr>
              <a:t> alleles, locus, homozygous, heterozygous, carrier and test cross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Left Bracket 4"/>
          <p:cNvSpPr/>
          <p:nvPr/>
        </p:nvSpPr>
        <p:spPr>
          <a:xfrm rot="16200000">
            <a:off x="3857628" y="2466979"/>
            <a:ext cx="209550" cy="2133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/>
          <p:cNvSpPr/>
          <p:nvPr/>
        </p:nvSpPr>
        <p:spPr>
          <a:xfrm rot="16200000">
            <a:off x="5734053" y="3048005"/>
            <a:ext cx="190499" cy="99060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048000" y="3638555"/>
            <a:ext cx="800103" cy="400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29303" y="3638555"/>
            <a:ext cx="495298" cy="400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613259"/>
      </p:ext>
    </p:extLst>
  </p:cSld>
  <p:clrMapOvr>
    <a:masterClrMapping/>
  </p:clrMapOvr>
</p:sld>
</file>

<file path=ppt/theme/theme1.xml><?xml version="1.0" encoding="utf-8"?>
<a:theme xmlns:a="http://schemas.openxmlformats.org/drawingml/2006/main" name="PM_dna_helix_strand">
  <a:themeElements>
    <a:clrScheme name="Custom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ED62F"/>
      </a:accent3>
      <a:accent4>
        <a:srgbClr val="CBCB15"/>
      </a:accent4>
      <a:accent5>
        <a:srgbClr val="7CCA62"/>
      </a:accent5>
      <a:accent6>
        <a:srgbClr val="541484"/>
      </a:accent6>
      <a:hlink>
        <a:srgbClr val="A44FE3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ACEF97D-AFBF-40CF-B6A4-760A1BDBFF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PM_dna_helix_strand</Template>
  <TotalTime>752</TotalTime>
  <Words>2427</Words>
  <Application>Microsoft Office PowerPoint</Application>
  <PresentationFormat>On-screen Show (4:3)</PresentationFormat>
  <Paragraphs>351</Paragraphs>
  <Slides>45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Courier New</vt:lpstr>
      <vt:lpstr>Perpetua</vt:lpstr>
      <vt:lpstr>Calibri</vt:lpstr>
      <vt:lpstr>Wingdings</vt:lpstr>
      <vt:lpstr>新細明體</vt:lpstr>
      <vt:lpstr>Segoe UI</vt:lpstr>
      <vt:lpstr>PM_dna_helix_strand</vt:lpstr>
      <vt:lpstr>Mendelian Genetics Topics 4.1 and 4.3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4.3.1 – Define genotype, phenotype, dominant allele, recessive allele, codominant alleles, locus, homozygous, heterozygous, carrier and test cross</vt:lpstr>
      <vt:lpstr>PowerPoint Presentation</vt:lpstr>
      <vt:lpstr>4.3.1 – Define genotype, phenotype, dominant allele, recessive allele, codominant alleles, locus, homozygous, heterozygous, carrier and test cross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WVUSD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Back to School Night!</dc:title>
  <dc:creator>Windows User</dc:creator>
  <cp:lastModifiedBy>Windows User</cp:lastModifiedBy>
  <cp:revision>96</cp:revision>
  <dcterms:created xsi:type="dcterms:W3CDTF">2012-09-06T03:27:57Z</dcterms:created>
  <dcterms:modified xsi:type="dcterms:W3CDTF">2012-10-15T04:57:14Z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TC018572829991</vt:lpwstr>
  </property>
</Properties>
</file>