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5/10/13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5/10/13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5/10/13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“La Buena Noche”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Autor: Thomas Rivera</a:t>
            </a:r>
          </a:p>
          <a:p>
            <a:r>
              <a:rPr lang="en-US" dirty="0" err="1" smtClean="0"/>
              <a:t>Stuctura</a:t>
            </a:r>
            <a:r>
              <a:rPr lang="en-US" dirty="0" smtClean="0"/>
              <a:t>: </a:t>
            </a:r>
            <a:r>
              <a:rPr lang="en-US" dirty="0" err="1" smtClean="0"/>
              <a:t>Cuento</a:t>
            </a:r>
            <a:endParaRPr lang="en-US" dirty="0" smtClean="0"/>
          </a:p>
          <a:p>
            <a:r>
              <a:rPr lang="en-US" dirty="0" err="1" smtClean="0"/>
              <a:t>Corriente</a:t>
            </a:r>
            <a:r>
              <a:rPr lang="en-US" dirty="0" smtClean="0"/>
              <a:t> </a:t>
            </a:r>
            <a:r>
              <a:rPr lang="en-US" dirty="0" err="1"/>
              <a:t>L</a:t>
            </a:r>
            <a:r>
              <a:rPr lang="en-US" smtClean="0"/>
              <a:t>iteraria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60960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6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8284" y="-455084"/>
            <a:ext cx="7772400" cy="1170940"/>
          </a:xfrm>
        </p:spPr>
        <p:txBody>
          <a:bodyPr/>
          <a:lstStyle/>
          <a:p>
            <a:r>
              <a:rPr lang="en-US" dirty="0" smtClean="0"/>
              <a:t>           Mas de el Autor..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9332" y="244432"/>
            <a:ext cx="7603067" cy="536473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charset="2"/>
              <a:buChar char="u"/>
            </a:pPr>
            <a:endParaRPr lang="en-US" sz="3900" dirty="0">
              <a:latin typeface="Apple Chancery"/>
              <a:cs typeface="Apple Chancery"/>
            </a:endParaRPr>
          </a:p>
          <a:p>
            <a:pPr marL="342900" indent="-342900">
              <a:buFont typeface="Wingdings" charset="2"/>
              <a:buChar char="u"/>
            </a:pPr>
            <a:r>
              <a:rPr lang="en-US" sz="3900" dirty="0">
                <a:latin typeface="Apple Chancery"/>
                <a:cs typeface="Apple Chancery"/>
              </a:rPr>
              <a:t>Nacio en Crystal city, Texas</a:t>
            </a:r>
          </a:p>
          <a:p>
            <a:pPr marL="342900" indent="-342900">
              <a:buFont typeface="Wingdings" charset="2"/>
              <a:buChar char="u"/>
            </a:pPr>
            <a:r>
              <a:rPr lang="en-US" sz="3900" dirty="0" err="1">
                <a:latin typeface="Apple Chancery"/>
                <a:cs typeface="Apple Chancery"/>
              </a:rPr>
              <a:t>Deciembre</a:t>
            </a:r>
            <a:r>
              <a:rPr lang="en-US" sz="3900" dirty="0">
                <a:latin typeface="Apple Chancery"/>
                <a:cs typeface="Apple Chancery"/>
              </a:rPr>
              <a:t> 22, 1935</a:t>
            </a:r>
          </a:p>
          <a:p>
            <a:pPr marL="342900" indent="-342900">
              <a:buFont typeface="Wingdings" charset="2"/>
              <a:buChar char="u"/>
            </a:pPr>
            <a:r>
              <a:rPr lang="en-US" sz="3900" dirty="0" err="1">
                <a:latin typeface="Apple Chancery"/>
                <a:cs typeface="Apple Chancery"/>
              </a:rPr>
              <a:t>Biene</a:t>
            </a:r>
            <a:r>
              <a:rPr lang="en-US" sz="3900" dirty="0">
                <a:latin typeface="Apple Chancery"/>
                <a:cs typeface="Apple Chancery"/>
              </a:rPr>
              <a:t> de </a:t>
            </a:r>
            <a:r>
              <a:rPr lang="en-US" sz="3900" dirty="0" err="1">
                <a:latin typeface="Apple Chancery"/>
                <a:cs typeface="Apple Chancery"/>
              </a:rPr>
              <a:t>familia</a:t>
            </a:r>
            <a:r>
              <a:rPr lang="en-US" sz="3900" dirty="0">
                <a:latin typeface="Apple Chancery"/>
                <a:cs typeface="Apple Chancery"/>
              </a:rPr>
              <a:t> </a:t>
            </a:r>
            <a:r>
              <a:rPr lang="en-US" sz="3900" dirty="0" err="1">
                <a:latin typeface="Apple Chancery"/>
                <a:cs typeface="Apple Chancery"/>
              </a:rPr>
              <a:t>imigrantes</a:t>
            </a:r>
            <a:endParaRPr lang="en-US" sz="3900" dirty="0">
              <a:latin typeface="Apple Chancery"/>
              <a:cs typeface="Apple Chancery"/>
            </a:endParaRPr>
          </a:p>
          <a:p>
            <a:pPr marL="342900" indent="-342900">
              <a:buFont typeface="Wingdings" charset="2"/>
              <a:buChar char="u"/>
            </a:pPr>
            <a:r>
              <a:rPr lang="en-US" sz="3900" dirty="0">
                <a:latin typeface="Apple Chancery"/>
                <a:cs typeface="Apple Chancery"/>
              </a:rPr>
              <a:t>De </a:t>
            </a:r>
            <a:r>
              <a:rPr lang="en-US" sz="3900" dirty="0" err="1">
                <a:latin typeface="Apple Chancery"/>
                <a:cs typeface="Apple Chancery"/>
              </a:rPr>
              <a:t>joven</a:t>
            </a:r>
            <a:r>
              <a:rPr lang="en-US" sz="3900" dirty="0">
                <a:latin typeface="Apple Chancery"/>
                <a:cs typeface="Apple Chancery"/>
              </a:rPr>
              <a:t> </a:t>
            </a:r>
            <a:r>
              <a:rPr lang="en-US" sz="3900" dirty="0" err="1">
                <a:latin typeface="Apple Chancery"/>
                <a:cs typeface="Apple Chancery"/>
              </a:rPr>
              <a:t>apredio</a:t>
            </a:r>
            <a:r>
              <a:rPr lang="en-US" sz="3900" dirty="0">
                <a:latin typeface="Apple Chancery"/>
                <a:cs typeface="Apple Chancery"/>
              </a:rPr>
              <a:t> el valor de </a:t>
            </a:r>
            <a:r>
              <a:rPr lang="en-US" sz="3900" dirty="0" err="1">
                <a:latin typeface="Apple Chancery"/>
                <a:cs typeface="Apple Chancery"/>
              </a:rPr>
              <a:t>educacion</a:t>
            </a:r>
            <a:r>
              <a:rPr lang="en-US" sz="3900" dirty="0">
                <a:latin typeface="Apple Chancery"/>
                <a:cs typeface="Apple Chancery"/>
              </a:rPr>
              <a:t> </a:t>
            </a:r>
            <a:r>
              <a:rPr lang="en-US" sz="3900" dirty="0" err="1">
                <a:latin typeface="Apple Chancery"/>
                <a:cs typeface="Apple Chancery"/>
              </a:rPr>
              <a:t>mientras</a:t>
            </a:r>
            <a:r>
              <a:rPr lang="en-US" sz="3900" dirty="0">
                <a:latin typeface="Apple Chancery"/>
                <a:cs typeface="Apple Chancery"/>
              </a:rPr>
              <a:t> </a:t>
            </a:r>
            <a:r>
              <a:rPr lang="en-US" sz="3900" dirty="0" err="1">
                <a:latin typeface="Apple Chancery"/>
                <a:cs typeface="Apple Chancery"/>
              </a:rPr>
              <a:t>trabajaba</a:t>
            </a:r>
            <a:r>
              <a:rPr lang="en-US" sz="3900" dirty="0">
                <a:latin typeface="Apple Chancery"/>
                <a:cs typeface="Apple Chancery"/>
              </a:rPr>
              <a:t> en los </a:t>
            </a:r>
            <a:r>
              <a:rPr lang="en-US" sz="3900" dirty="0" err="1">
                <a:latin typeface="Apple Chancery"/>
                <a:cs typeface="Apple Chancery"/>
              </a:rPr>
              <a:t>campos</a:t>
            </a:r>
            <a:r>
              <a:rPr lang="en-US" sz="3900" dirty="0">
                <a:latin typeface="Apple Chancery"/>
                <a:cs typeface="Apple Chancery"/>
              </a:rPr>
              <a:t>.</a:t>
            </a:r>
          </a:p>
          <a:p>
            <a:pPr marL="342900" indent="-342900">
              <a:buFont typeface="Wingdings" charset="2"/>
              <a:buChar char="u"/>
            </a:pPr>
            <a:r>
              <a:rPr lang="en-US" sz="3900" dirty="0" err="1">
                <a:latin typeface="Apple Chancery"/>
                <a:cs typeface="Apple Chancery"/>
              </a:rPr>
              <a:t>Murio</a:t>
            </a:r>
            <a:r>
              <a:rPr lang="en-US" sz="3900" dirty="0">
                <a:latin typeface="Apple Chancery"/>
                <a:cs typeface="Apple Chancery"/>
              </a:rPr>
              <a:t> Mayo 16, 1984 de un </a:t>
            </a:r>
            <a:r>
              <a:rPr lang="en-US" sz="3900" dirty="0" err="1">
                <a:latin typeface="Apple Chancery"/>
                <a:cs typeface="Apple Chancery"/>
              </a:rPr>
              <a:t>ataque</a:t>
            </a:r>
            <a:r>
              <a:rPr lang="en-US" sz="3900" dirty="0">
                <a:latin typeface="Apple Chancery"/>
                <a:cs typeface="Apple Chancery"/>
              </a:rPr>
              <a:t> </a:t>
            </a:r>
            <a:r>
              <a:rPr lang="en-US" sz="3900" dirty="0" err="1">
                <a:latin typeface="Apple Chancery"/>
                <a:cs typeface="Apple Chancery"/>
              </a:rPr>
              <a:t>cardiaco</a:t>
            </a:r>
            <a:r>
              <a:rPr lang="en-US" sz="3900" dirty="0">
                <a:latin typeface="Apple Chancery"/>
                <a:cs typeface="Apple Chancery"/>
              </a:rPr>
              <a:t>.</a:t>
            </a:r>
          </a:p>
          <a:p>
            <a:pPr marL="342900" indent="-342900">
              <a:buFont typeface="Wingdings" charset="2"/>
              <a:buChar char="u"/>
            </a:pPr>
            <a:r>
              <a:rPr lang="en-US" sz="3900" dirty="0" err="1">
                <a:latin typeface="Apple Chancery"/>
                <a:cs typeface="Apple Chancery"/>
              </a:rPr>
              <a:t>Novelas</a:t>
            </a:r>
            <a:r>
              <a:rPr lang="en-US" sz="3900" dirty="0">
                <a:latin typeface="Apple Chancery"/>
                <a:cs typeface="Apple Chancery"/>
              </a:rPr>
              <a:t>, </a:t>
            </a:r>
            <a:r>
              <a:rPr lang="en-US" sz="3900" dirty="0" err="1">
                <a:latin typeface="Apple Chancery"/>
                <a:cs typeface="Apple Chancery"/>
              </a:rPr>
              <a:t>cuentos</a:t>
            </a:r>
            <a:r>
              <a:rPr lang="en-US" sz="3900" dirty="0">
                <a:latin typeface="Apple Chancery"/>
                <a:cs typeface="Apple Chancery"/>
              </a:rPr>
              <a:t>, </a:t>
            </a:r>
            <a:r>
              <a:rPr lang="en-US" sz="3900" dirty="0" err="1">
                <a:latin typeface="Apple Chancery"/>
                <a:cs typeface="Apple Chancery"/>
              </a:rPr>
              <a:t>poesias</a:t>
            </a:r>
            <a:r>
              <a:rPr lang="en-US" sz="3900" dirty="0">
                <a:latin typeface="Apple Chancery"/>
                <a:cs typeface="Apple Chancery"/>
              </a:rPr>
              <a:t>, y </a:t>
            </a:r>
            <a:r>
              <a:rPr lang="en-US" sz="3900" dirty="0" err="1">
                <a:latin typeface="Apple Chancery"/>
                <a:cs typeface="Apple Chancery"/>
              </a:rPr>
              <a:t>ensayos</a:t>
            </a:r>
            <a:r>
              <a:rPr lang="en-US" sz="3900" dirty="0">
                <a:latin typeface="Apple Chancery"/>
                <a:cs typeface="Apple Chancery"/>
              </a:rPr>
              <a:t>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900" y="0"/>
            <a:ext cx="2451100" cy="265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08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-539749"/>
            <a:ext cx="7772400" cy="1362075"/>
          </a:xfrm>
        </p:spPr>
        <p:txBody>
          <a:bodyPr/>
          <a:lstStyle/>
          <a:p>
            <a:r>
              <a:rPr lang="en-US" dirty="0" smtClean="0"/>
              <a:t>          </a:t>
            </a:r>
            <a:r>
              <a:rPr lang="en-US" dirty="0" err="1" smtClean="0"/>
              <a:t>Conexion</a:t>
            </a:r>
            <a:r>
              <a:rPr lang="en-US" dirty="0" smtClean="0"/>
              <a:t> </a:t>
            </a:r>
            <a:r>
              <a:rPr lang="en-US" dirty="0" err="1" smtClean="0"/>
              <a:t>Tematica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2450" y="1175766"/>
            <a:ext cx="7772400" cy="987552"/>
          </a:xfrm>
        </p:spPr>
        <p:txBody>
          <a:bodyPr>
            <a:noAutofit/>
          </a:bodyPr>
          <a:lstStyle/>
          <a:p>
            <a:pPr marL="342900" indent="-342900">
              <a:buFont typeface="Wingdings" charset="2"/>
              <a:buChar char="u"/>
            </a:pPr>
            <a:r>
              <a:rPr lang="en-US" sz="4000" dirty="0" smtClean="0">
                <a:latin typeface="Apple Chancery"/>
                <a:cs typeface="Apple Chancery"/>
              </a:rPr>
              <a:t>La sociedad en </a:t>
            </a:r>
            <a:r>
              <a:rPr lang="en-US" sz="4000" dirty="0" err="1" smtClean="0">
                <a:latin typeface="Apple Chancery"/>
                <a:cs typeface="Apple Chancery"/>
              </a:rPr>
              <a:t>contacto</a:t>
            </a:r>
            <a:r>
              <a:rPr lang="en-US" sz="4000" dirty="0" smtClean="0">
                <a:latin typeface="Apple Chancery"/>
                <a:cs typeface="Apple Chancery"/>
              </a:rPr>
              <a:t>.</a:t>
            </a:r>
          </a:p>
          <a:p>
            <a:pPr marL="342900" indent="-342900">
              <a:buFont typeface="Wingdings" charset="2"/>
              <a:buChar char="u"/>
            </a:pPr>
            <a:r>
              <a:rPr lang="en-US" sz="4000" dirty="0" smtClean="0">
                <a:latin typeface="Apple Chancery"/>
                <a:cs typeface="Apple Chancery"/>
              </a:rPr>
              <a:t>Las </a:t>
            </a:r>
            <a:r>
              <a:rPr lang="en-US" sz="4000" dirty="0" err="1" smtClean="0">
                <a:latin typeface="Apple Chancery"/>
                <a:cs typeface="Apple Chancery"/>
              </a:rPr>
              <a:t>relaciones</a:t>
            </a:r>
            <a:r>
              <a:rPr lang="en-US" sz="4000" dirty="0" smtClean="0">
                <a:latin typeface="Apple Chancery"/>
                <a:cs typeface="Apple Chancery"/>
              </a:rPr>
              <a:t> </a:t>
            </a:r>
            <a:r>
              <a:rPr lang="en-US" sz="4000" dirty="0" err="1" smtClean="0">
                <a:latin typeface="Apple Chancery"/>
                <a:cs typeface="Apple Chancery"/>
              </a:rPr>
              <a:t>interpersonales</a:t>
            </a:r>
            <a:r>
              <a:rPr lang="en-US" sz="4000" dirty="0" smtClean="0">
                <a:latin typeface="Apple Chancery"/>
                <a:cs typeface="Apple Chancery"/>
              </a:rPr>
              <a:t>.</a:t>
            </a:r>
            <a:endParaRPr lang="en-US" sz="4000" dirty="0">
              <a:latin typeface="Apple Chancery"/>
              <a:cs typeface="Apple Chancery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84" y="4751917"/>
            <a:ext cx="2233083" cy="1674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417" y="4198409"/>
            <a:ext cx="2407355" cy="18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18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1038"/>
            <a:ext cx="7772400" cy="1362075"/>
          </a:xfrm>
        </p:spPr>
        <p:txBody>
          <a:bodyPr/>
          <a:lstStyle/>
          <a:p>
            <a:r>
              <a:rPr lang="en-US" dirty="0" smtClean="0"/>
              <a:t>       </a:t>
            </a:r>
            <a:r>
              <a:rPr lang="en-US" dirty="0" err="1" smtClean="0"/>
              <a:t>Conexion</a:t>
            </a:r>
            <a:r>
              <a:rPr lang="en-US" dirty="0" smtClean="0"/>
              <a:t> con </a:t>
            </a:r>
            <a:r>
              <a:rPr lang="en-US" dirty="0" err="1" smtClean="0"/>
              <a:t>subtema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4683"/>
            <a:ext cx="7772400" cy="5078984"/>
          </a:xfrm>
        </p:spPr>
        <p:txBody>
          <a:bodyPr>
            <a:normAutofit/>
          </a:bodyPr>
          <a:lstStyle/>
          <a:p>
            <a:pPr marL="571500" indent="-571500">
              <a:buFont typeface="Wingdings" charset="2"/>
              <a:buChar char="u"/>
            </a:pPr>
            <a:r>
              <a:rPr lang="en-US" sz="3200" dirty="0" smtClean="0">
                <a:latin typeface="Apple Chancery"/>
                <a:cs typeface="Apple Chancery"/>
              </a:rPr>
              <a:t>La </a:t>
            </a:r>
            <a:r>
              <a:rPr lang="en-US" sz="3200" dirty="0" err="1" smtClean="0">
                <a:latin typeface="Apple Chancery"/>
                <a:cs typeface="Apple Chancery"/>
              </a:rPr>
              <a:t>asimilacion</a:t>
            </a:r>
            <a:r>
              <a:rPr lang="en-US" sz="3200" dirty="0" smtClean="0">
                <a:latin typeface="Apple Chancery"/>
                <a:cs typeface="Apple Chancery"/>
              </a:rPr>
              <a:t> y la </a:t>
            </a:r>
            <a:r>
              <a:rPr lang="en-US" sz="3200" dirty="0" err="1" smtClean="0">
                <a:latin typeface="Apple Chancery"/>
                <a:cs typeface="Apple Chancery"/>
              </a:rPr>
              <a:t>marginacion</a:t>
            </a:r>
            <a:endParaRPr lang="en-US" sz="3200" dirty="0">
              <a:latin typeface="Apple Chancery"/>
              <a:cs typeface="Apple Chancery"/>
            </a:endParaRPr>
          </a:p>
          <a:p>
            <a:pPr marL="571500" indent="-571500">
              <a:buFont typeface="Wingdings" charset="2"/>
              <a:buChar char="u"/>
            </a:pPr>
            <a:r>
              <a:rPr lang="en-US" sz="3200" dirty="0" smtClean="0">
                <a:latin typeface="Apple Chancery"/>
                <a:cs typeface="Apple Chancery"/>
              </a:rPr>
              <a:t>Las </a:t>
            </a:r>
            <a:r>
              <a:rPr lang="en-US" sz="3200" dirty="0" err="1" smtClean="0">
                <a:latin typeface="Apple Chancery"/>
                <a:cs typeface="Apple Chancery"/>
              </a:rPr>
              <a:t>divisiones</a:t>
            </a:r>
            <a:r>
              <a:rPr lang="en-US" sz="3200" dirty="0" smtClean="0">
                <a:latin typeface="Apple Chancery"/>
                <a:cs typeface="Apple Chancery"/>
              </a:rPr>
              <a:t> </a:t>
            </a:r>
            <a:r>
              <a:rPr lang="en-US" sz="3200" dirty="0" err="1" smtClean="0">
                <a:latin typeface="Apple Chancery"/>
                <a:cs typeface="Apple Chancery"/>
              </a:rPr>
              <a:t>socioeconomicas</a:t>
            </a:r>
            <a:endParaRPr lang="en-US" sz="3200" dirty="0" smtClean="0">
              <a:latin typeface="Apple Chancery"/>
              <a:cs typeface="Apple Chancery"/>
            </a:endParaRPr>
          </a:p>
          <a:p>
            <a:pPr marL="571500" indent="-571500">
              <a:buFont typeface="Wingdings" charset="2"/>
              <a:buChar char="u"/>
            </a:pPr>
            <a:r>
              <a:rPr lang="en-US" sz="3200" dirty="0" smtClean="0">
                <a:latin typeface="Apple Chancery"/>
                <a:cs typeface="Apple Chancery"/>
              </a:rPr>
              <a:t>El </a:t>
            </a:r>
            <a:r>
              <a:rPr lang="en-US" sz="3200" dirty="0" err="1" smtClean="0">
                <a:latin typeface="Apple Chancery"/>
                <a:cs typeface="Apple Chancery"/>
              </a:rPr>
              <a:t>amor</a:t>
            </a:r>
            <a:r>
              <a:rPr lang="en-US" sz="3200" dirty="0" smtClean="0">
                <a:latin typeface="Apple Chancery"/>
                <a:cs typeface="Apple Chancery"/>
              </a:rPr>
              <a:t> y el </a:t>
            </a:r>
            <a:r>
              <a:rPr lang="en-US" sz="3200" dirty="0" err="1" smtClean="0">
                <a:latin typeface="Apple Chancery"/>
                <a:cs typeface="Apple Chancery"/>
              </a:rPr>
              <a:t>desprecio</a:t>
            </a:r>
            <a:endParaRPr lang="en-US" sz="3200" dirty="0" smtClean="0">
              <a:latin typeface="Apple Chancery"/>
              <a:cs typeface="Apple Chancery"/>
            </a:endParaRPr>
          </a:p>
          <a:p>
            <a:pPr marL="571500" indent="-571500">
              <a:buFont typeface="Wingdings" charset="2"/>
              <a:buChar char="u"/>
            </a:pPr>
            <a:r>
              <a:rPr lang="en-US" sz="3200" dirty="0" smtClean="0">
                <a:latin typeface="Apple Chancery"/>
                <a:cs typeface="Apple Chancery"/>
              </a:rPr>
              <a:t>La </a:t>
            </a:r>
            <a:r>
              <a:rPr lang="en-US" sz="3200" dirty="0" err="1" smtClean="0">
                <a:latin typeface="Apple Chancery"/>
                <a:cs typeface="Apple Chancery"/>
              </a:rPr>
              <a:t>comunicacion</a:t>
            </a:r>
            <a:r>
              <a:rPr lang="en-US" sz="3200" dirty="0" smtClean="0">
                <a:latin typeface="Apple Chancery"/>
                <a:cs typeface="Apple Chancery"/>
              </a:rPr>
              <a:t> o </a:t>
            </a:r>
            <a:r>
              <a:rPr lang="en-US" sz="3200" dirty="0" err="1" smtClean="0">
                <a:latin typeface="Apple Chancery"/>
                <a:cs typeface="Apple Chancery"/>
              </a:rPr>
              <a:t>falta</a:t>
            </a:r>
            <a:r>
              <a:rPr lang="en-US" sz="3200" dirty="0" smtClean="0">
                <a:latin typeface="Apple Chancery"/>
                <a:cs typeface="Apple Chancery"/>
              </a:rPr>
              <a:t> de </a:t>
            </a:r>
            <a:r>
              <a:rPr lang="en-US" sz="3200" dirty="0" err="1" smtClean="0">
                <a:latin typeface="Apple Chancery"/>
                <a:cs typeface="Apple Chancery"/>
              </a:rPr>
              <a:t>comunicacion</a:t>
            </a:r>
            <a:endParaRPr lang="en-US" sz="3200" dirty="0" smtClean="0">
              <a:latin typeface="Apple Chancery"/>
              <a:cs typeface="Apple Chancery"/>
            </a:endParaRPr>
          </a:p>
          <a:p>
            <a:pPr marL="571500" indent="-571500">
              <a:buFont typeface="Wingdings" charset="2"/>
              <a:buChar char="u"/>
            </a:pPr>
            <a:r>
              <a:rPr lang="en-US" sz="3200" dirty="0" smtClean="0">
                <a:latin typeface="Apple Chancery"/>
                <a:cs typeface="Apple Chancery"/>
              </a:rPr>
              <a:t>El </a:t>
            </a:r>
            <a:r>
              <a:rPr lang="en-US" sz="3200" dirty="0" err="1" smtClean="0">
                <a:latin typeface="Apple Chancery"/>
                <a:cs typeface="Apple Chancery"/>
              </a:rPr>
              <a:t>indivdo</a:t>
            </a:r>
            <a:r>
              <a:rPr lang="en-US" sz="3200" dirty="0" smtClean="0">
                <a:latin typeface="Apple Chancery"/>
                <a:cs typeface="Apple Chancery"/>
              </a:rPr>
              <a:t> y la </a:t>
            </a:r>
            <a:r>
              <a:rPr lang="en-US" sz="3200" dirty="0" err="1" smtClean="0">
                <a:latin typeface="Apple Chancery"/>
                <a:cs typeface="Apple Chancery"/>
              </a:rPr>
              <a:t>comunidad</a:t>
            </a:r>
            <a:endParaRPr lang="en-US" sz="3200" dirty="0" smtClean="0">
              <a:latin typeface="Apple Chancery"/>
              <a:cs typeface="Apple Chancery"/>
            </a:endParaRPr>
          </a:p>
          <a:p>
            <a:pPr marL="571500" indent="-571500">
              <a:buFont typeface="Wingdings" charset="2"/>
              <a:buChar char="u"/>
            </a:pPr>
            <a:r>
              <a:rPr lang="en-US" sz="3200" dirty="0" smtClean="0">
                <a:latin typeface="Apple Chancery"/>
                <a:cs typeface="Apple Chancery"/>
              </a:rPr>
              <a:t>La </a:t>
            </a:r>
            <a:r>
              <a:rPr lang="en-US" sz="3200" dirty="0" err="1" smtClean="0">
                <a:latin typeface="Apple Chancery"/>
                <a:cs typeface="Apple Chancery"/>
              </a:rPr>
              <a:t>intertexualidad</a:t>
            </a:r>
            <a:endParaRPr lang="en-US" sz="3200" dirty="0" smtClean="0">
              <a:latin typeface="Apple Chancery"/>
              <a:cs typeface="Apple Chancery"/>
            </a:endParaRPr>
          </a:p>
          <a:p>
            <a:pPr marL="571500" indent="-571500">
              <a:buFont typeface="Wingdings" charset="2"/>
              <a:buChar char="u"/>
            </a:pPr>
            <a:r>
              <a:rPr lang="en-US" sz="3200" dirty="0" smtClean="0">
                <a:latin typeface="Apple Chancery"/>
                <a:cs typeface="Apple Chancery"/>
              </a:rPr>
              <a:t>El </a:t>
            </a:r>
            <a:r>
              <a:rPr lang="en-US" sz="3200" dirty="0" err="1" smtClean="0">
                <a:latin typeface="Apple Chancery"/>
                <a:cs typeface="Apple Chancery"/>
              </a:rPr>
              <a:t>texto</a:t>
            </a:r>
            <a:r>
              <a:rPr lang="en-US" sz="3200" dirty="0" smtClean="0">
                <a:latin typeface="Apple Chancery"/>
                <a:cs typeface="Apple Chancery"/>
              </a:rPr>
              <a:t> y </a:t>
            </a:r>
            <a:r>
              <a:rPr lang="en-US" sz="3200" dirty="0" err="1" smtClean="0">
                <a:latin typeface="Apple Chancery"/>
                <a:cs typeface="Apple Chancery"/>
              </a:rPr>
              <a:t>sus</a:t>
            </a:r>
            <a:r>
              <a:rPr lang="en-US" sz="3200" dirty="0" smtClean="0">
                <a:latin typeface="Apple Chancery"/>
                <a:cs typeface="Apple Chancery"/>
              </a:rPr>
              <a:t> </a:t>
            </a:r>
            <a:r>
              <a:rPr lang="en-US" sz="3200" dirty="0" err="1" smtClean="0">
                <a:latin typeface="Apple Chancery"/>
                <a:cs typeface="Apple Chancery"/>
              </a:rPr>
              <a:t>contextos</a:t>
            </a:r>
            <a:endParaRPr lang="en-US" sz="3200" dirty="0" smtClean="0">
              <a:latin typeface="Apple Chancery"/>
              <a:cs typeface="Apple Chancery"/>
            </a:endParaRPr>
          </a:p>
          <a:p>
            <a:pPr marL="571500" indent="-571500">
              <a:buFont typeface="Wingdings" charset="2"/>
              <a:buChar char="u"/>
            </a:pPr>
            <a:r>
              <a:rPr lang="en-US" sz="3200" dirty="0" smtClean="0">
                <a:latin typeface="Apple Chancery"/>
                <a:cs typeface="Apple Chancery"/>
              </a:rPr>
              <a:t>Las </a:t>
            </a:r>
            <a:r>
              <a:rPr lang="en-US" sz="3200" dirty="0" err="1" smtClean="0">
                <a:latin typeface="Apple Chancery"/>
                <a:cs typeface="Apple Chancery"/>
              </a:rPr>
              <a:t>elaciones</a:t>
            </a:r>
            <a:r>
              <a:rPr lang="en-US" sz="3200" dirty="0" smtClean="0">
                <a:latin typeface="Apple Chancery"/>
                <a:cs typeface="Apple Chancery"/>
              </a:rPr>
              <a:t> </a:t>
            </a:r>
            <a:r>
              <a:rPr lang="en-US" sz="3200" dirty="0" err="1" smtClean="0">
                <a:latin typeface="Apple Chancery"/>
                <a:cs typeface="Apple Chancery"/>
              </a:rPr>
              <a:t>familiares</a:t>
            </a:r>
            <a:endParaRPr lang="en-US" sz="32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37073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30107"/>
            <a:ext cx="7772400" cy="1362075"/>
          </a:xfrm>
        </p:spPr>
        <p:txBody>
          <a:bodyPr/>
          <a:lstStyle/>
          <a:p>
            <a:r>
              <a:rPr lang="en-US" dirty="0" smtClean="0"/>
              <a:t>               </a:t>
            </a:r>
            <a:r>
              <a:rPr lang="en-US" dirty="0" err="1" smtClean="0"/>
              <a:t>Resumen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283" y="1196932"/>
            <a:ext cx="7772400" cy="508956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pple Chancery"/>
                <a:cs typeface="Apple Chancery"/>
              </a:rPr>
              <a:t>La </a:t>
            </a:r>
            <a:r>
              <a:rPr lang="en-US" sz="2800" dirty="0" err="1" smtClean="0">
                <a:latin typeface="Apple Chancery"/>
                <a:cs typeface="Apple Chancery"/>
              </a:rPr>
              <a:t>historia</a:t>
            </a:r>
            <a:r>
              <a:rPr lang="en-US" sz="2800" dirty="0" smtClean="0">
                <a:latin typeface="Apple Chancery"/>
                <a:cs typeface="Apple Chancery"/>
              </a:rPr>
              <a:t> se </a:t>
            </a:r>
            <a:r>
              <a:rPr lang="en-US" sz="2800" dirty="0" err="1" smtClean="0">
                <a:latin typeface="Apple Chancery"/>
                <a:cs typeface="Apple Chancery"/>
              </a:rPr>
              <a:t>trata</a:t>
            </a:r>
            <a:r>
              <a:rPr lang="en-US" sz="2800" dirty="0" smtClean="0">
                <a:latin typeface="Apple Chancery"/>
                <a:cs typeface="Apple Chancery"/>
              </a:rPr>
              <a:t> de </a:t>
            </a:r>
            <a:r>
              <a:rPr lang="en-US" sz="2800" dirty="0" err="1" smtClean="0">
                <a:latin typeface="Apple Chancery"/>
                <a:cs typeface="Apple Chancery"/>
              </a:rPr>
              <a:t>una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familia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pobre</a:t>
            </a:r>
            <a:r>
              <a:rPr lang="en-US" sz="2800" dirty="0" smtClean="0">
                <a:latin typeface="Apple Chancery"/>
                <a:cs typeface="Apple Chancery"/>
              </a:rPr>
              <a:t>, y los papas no </a:t>
            </a:r>
            <a:r>
              <a:rPr lang="en-US" sz="2800" dirty="0" err="1" smtClean="0">
                <a:latin typeface="Apple Chancery"/>
                <a:cs typeface="Apple Chancery"/>
              </a:rPr>
              <a:t>pueden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comprar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regalos</a:t>
            </a:r>
            <a:r>
              <a:rPr lang="en-US" sz="2800" dirty="0" smtClean="0">
                <a:latin typeface="Apple Chancery"/>
                <a:cs typeface="Apple Chancery"/>
              </a:rPr>
              <a:t> par los </a:t>
            </a:r>
            <a:r>
              <a:rPr lang="en-US" sz="2800" dirty="0" err="1" smtClean="0">
                <a:latin typeface="Apple Chancery"/>
                <a:cs typeface="Apple Chancery"/>
              </a:rPr>
              <a:t>ninos</a:t>
            </a:r>
            <a:r>
              <a:rPr lang="en-US" sz="2800" dirty="0" smtClean="0">
                <a:latin typeface="Apple Chancery"/>
                <a:cs typeface="Apple Chancery"/>
              </a:rPr>
              <a:t>. La mama le dice al padre </a:t>
            </a:r>
            <a:r>
              <a:rPr lang="en-US" sz="2800" dirty="0" err="1" smtClean="0">
                <a:latin typeface="Apple Chancery"/>
                <a:cs typeface="Apple Chancery"/>
              </a:rPr>
              <a:t>que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este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ano</a:t>
            </a:r>
            <a:r>
              <a:rPr lang="en-US" sz="2800" dirty="0" smtClean="0">
                <a:latin typeface="Apple Chancery"/>
                <a:cs typeface="Apple Chancery"/>
              </a:rPr>
              <a:t> les </a:t>
            </a:r>
            <a:r>
              <a:rPr lang="en-US" sz="2800" dirty="0" err="1" smtClean="0">
                <a:latin typeface="Apple Chancery"/>
                <a:cs typeface="Apple Chancery"/>
              </a:rPr>
              <a:t>tienen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que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comprar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regalos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porque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cada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ano</a:t>
            </a:r>
            <a:r>
              <a:rPr lang="en-US" sz="2800" dirty="0" smtClean="0">
                <a:latin typeface="Apple Chancery"/>
                <a:cs typeface="Apple Chancery"/>
              </a:rPr>
              <a:t> les </a:t>
            </a:r>
            <a:r>
              <a:rPr lang="en-US" sz="2800" dirty="0" err="1" smtClean="0">
                <a:latin typeface="Apple Chancery"/>
                <a:cs typeface="Apple Chancery"/>
              </a:rPr>
              <a:t>dicen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que</a:t>
            </a:r>
            <a:r>
              <a:rPr lang="en-US" sz="2800" dirty="0" smtClean="0">
                <a:latin typeface="Apple Chancery"/>
                <a:cs typeface="Apple Chancery"/>
              </a:rPr>
              <a:t> se </a:t>
            </a:r>
            <a:r>
              <a:rPr lang="en-US" sz="2800" dirty="0" err="1" smtClean="0">
                <a:latin typeface="Apple Chancery"/>
                <a:cs typeface="Apple Chancery"/>
              </a:rPr>
              <a:t>esperen</a:t>
            </a:r>
            <a:r>
              <a:rPr lang="en-US" sz="2800" dirty="0" smtClean="0">
                <a:latin typeface="Apple Chancery"/>
                <a:cs typeface="Apple Chancery"/>
              </a:rPr>
              <a:t> a los </a:t>
            </a:r>
            <a:r>
              <a:rPr lang="en-US" sz="2800" dirty="0" err="1" smtClean="0">
                <a:latin typeface="Apple Chancery"/>
                <a:cs typeface="Apple Chancery"/>
              </a:rPr>
              <a:t>reyes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magos</a:t>
            </a:r>
            <a:r>
              <a:rPr lang="en-US" sz="2800" dirty="0" smtClean="0">
                <a:latin typeface="Apple Chancery"/>
                <a:cs typeface="Apple Chancery"/>
              </a:rPr>
              <a:t>. Y </a:t>
            </a:r>
            <a:r>
              <a:rPr lang="en-US" sz="2800" dirty="0" err="1" smtClean="0">
                <a:latin typeface="Apple Chancery"/>
                <a:cs typeface="Apple Chancery"/>
              </a:rPr>
              <a:t>para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ese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tiempo</a:t>
            </a:r>
            <a:r>
              <a:rPr lang="en-US" sz="2800" dirty="0" smtClean="0">
                <a:latin typeface="Apple Chancery"/>
                <a:cs typeface="Apple Chancery"/>
              </a:rPr>
              <a:t> los </a:t>
            </a:r>
            <a:r>
              <a:rPr lang="en-US" sz="2800" dirty="0" err="1" smtClean="0">
                <a:latin typeface="Apple Chancery"/>
                <a:cs typeface="Apple Chancery"/>
              </a:rPr>
              <a:t>ninos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ya</a:t>
            </a:r>
            <a:r>
              <a:rPr lang="en-US" sz="2800" dirty="0" smtClean="0">
                <a:latin typeface="Apple Chancery"/>
                <a:cs typeface="Apple Chancery"/>
              </a:rPr>
              <a:t> no </a:t>
            </a:r>
            <a:r>
              <a:rPr lang="en-US" sz="2800" dirty="0" err="1" smtClean="0">
                <a:latin typeface="Apple Chancery"/>
                <a:cs typeface="Apple Chancery"/>
              </a:rPr>
              <a:t>recurdan</a:t>
            </a:r>
            <a:r>
              <a:rPr lang="en-US" sz="2800" dirty="0" smtClean="0">
                <a:latin typeface="Apple Chancery"/>
                <a:cs typeface="Apple Chancery"/>
              </a:rPr>
              <a:t> los </a:t>
            </a:r>
            <a:r>
              <a:rPr lang="en-US" sz="2800" dirty="0" err="1" smtClean="0">
                <a:latin typeface="Apple Chancery"/>
                <a:cs typeface="Apple Chancery"/>
              </a:rPr>
              <a:t>regalos</a:t>
            </a:r>
            <a:r>
              <a:rPr lang="en-US" sz="2800" dirty="0" smtClean="0">
                <a:latin typeface="Apple Chancery"/>
                <a:cs typeface="Apple Chancery"/>
              </a:rPr>
              <a:t>. La </a:t>
            </a:r>
            <a:r>
              <a:rPr lang="en-US" sz="2800" dirty="0" err="1" smtClean="0">
                <a:latin typeface="Apple Chancery"/>
                <a:cs typeface="Apple Chancery"/>
              </a:rPr>
              <a:t>madra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va</a:t>
            </a:r>
            <a:r>
              <a:rPr lang="en-US" sz="2800" dirty="0" smtClean="0">
                <a:latin typeface="Apple Chancery"/>
                <a:cs typeface="Apple Chancery"/>
              </a:rPr>
              <a:t> al </a:t>
            </a:r>
            <a:r>
              <a:rPr lang="en-US" sz="2800" dirty="0" err="1" smtClean="0">
                <a:latin typeface="Apple Chancery"/>
                <a:cs typeface="Apple Chancery"/>
              </a:rPr>
              <a:t>centro</a:t>
            </a:r>
            <a:r>
              <a:rPr lang="en-US" sz="2800" dirty="0" smtClean="0">
                <a:latin typeface="Apple Chancery"/>
                <a:cs typeface="Apple Chancery"/>
              </a:rPr>
              <a:t> y se </a:t>
            </a:r>
            <a:r>
              <a:rPr lang="en-US" sz="2800" dirty="0" err="1" smtClean="0">
                <a:latin typeface="Apple Chancery"/>
                <a:cs typeface="Apple Chancery"/>
              </a:rPr>
              <a:t>pierde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porue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nunca</a:t>
            </a:r>
            <a:r>
              <a:rPr lang="en-US" sz="2800" dirty="0" smtClean="0">
                <a:latin typeface="Apple Chancery"/>
                <a:cs typeface="Apple Chancery"/>
              </a:rPr>
              <a:t> sale de la casa. Y la </a:t>
            </a:r>
            <a:r>
              <a:rPr lang="en-US" sz="2800" dirty="0" err="1" smtClean="0">
                <a:latin typeface="Apple Chancery"/>
                <a:cs typeface="Apple Chancery"/>
              </a:rPr>
              <a:t>policia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piensa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que</a:t>
            </a:r>
            <a:r>
              <a:rPr lang="en-US" sz="2800" dirty="0" smtClean="0">
                <a:latin typeface="Apple Chancery"/>
                <a:cs typeface="Apple Chancery"/>
              </a:rPr>
              <a:t> se </a:t>
            </a:r>
            <a:r>
              <a:rPr lang="en-US" sz="2800" dirty="0" err="1" smtClean="0">
                <a:latin typeface="Apple Chancery"/>
                <a:cs typeface="Apple Chancery"/>
              </a:rPr>
              <a:t>llevo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algo</a:t>
            </a:r>
            <a:r>
              <a:rPr lang="en-US" sz="2800" dirty="0" smtClean="0">
                <a:latin typeface="Apple Chancery"/>
                <a:cs typeface="Apple Chancery"/>
              </a:rPr>
              <a:t> y </a:t>
            </a:r>
            <a:r>
              <a:rPr lang="en-US" sz="2800" dirty="0" err="1" smtClean="0">
                <a:latin typeface="Apple Chancery"/>
                <a:cs typeface="Apple Chancery"/>
              </a:rPr>
              <a:t>va</a:t>
            </a:r>
            <a:r>
              <a:rPr lang="en-US" sz="2800" dirty="0" smtClean="0">
                <a:latin typeface="Apple Chancery"/>
                <a:cs typeface="Apple Chancery"/>
              </a:rPr>
              <a:t> a la </a:t>
            </a:r>
            <a:r>
              <a:rPr lang="en-US" sz="2800" dirty="0" err="1" smtClean="0">
                <a:latin typeface="Apple Chancery"/>
                <a:cs typeface="Apple Chancery"/>
              </a:rPr>
              <a:t>carcel</a:t>
            </a:r>
            <a:r>
              <a:rPr lang="en-US" sz="2800" dirty="0" smtClean="0">
                <a:latin typeface="Apple Chancery"/>
                <a:cs typeface="Apple Chancery"/>
              </a:rPr>
              <a:t> per un </a:t>
            </a:r>
            <a:r>
              <a:rPr lang="en-US" sz="2800" dirty="0" err="1" smtClean="0">
                <a:latin typeface="Apple Chancery"/>
                <a:cs typeface="Apple Chancery"/>
              </a:rPr>
              <a:t>compadra</a:t>
            </a:r>
            <a:r>
              <a:rPr lang="en-US" sz="2800" dirty="0" smtClean="0">
                <a:latin typeface="Apple Chancery"/>
                <a:cs typeface="Apple Chancery"/>
              </a:rPr>
              <a:t> la </a:t>
            </a:r>
            <a:r>
              <a:rPr lang="en-US" sz="2800" dirty="0" err="1" smtClean="0">
                <a:latin typeface="Apple Chancery"/>
                <a:cs typeface="Apple Chancery"/>
              </a:rPr>
              <a:t>salva</a:t>
            </a:r>
            <a:r>
              <a:rPr lang="en-US" sz="2800" dirty="0" smtClean="0">
                <a:latin typeface="Apple Chancery"/>
                <a:cs typeface="Apple Chancery"/>
              </a:rPr>
              <a:t> y se </a:t>
            </a:r>
            <a:r>
              <a:rPr lang="en-US" sz="2800" dirty="0" err="1" smtClean="0">
                <a:latin typeface="Apple Chancery"/>
                <a:cs typeface="Apple Chancery"/>
              </a:rPr>
              <a:t>regresa</a:t>
            </a:r>
            <a:r>
              <a:rPr lang="en-US" sz="2800" dirty="0" smtClean="0">
                <a:latin typeface="Apple Chancery"/>
                <a:cs typeface="Apple Chancery"/>
              </a:rPr>
              <a:t> a </a:t>
            </a:r>
            <a:r>
              <a:rPr lang="en-US" sz="2800" dirty="0" err="1" smtClean="0">
                <a:latin typeface="Apple Chancery"/>
                <a:cs typeface="Apple Chancery"/>
              </a:rPr>
              <a:t>su</a:t>
            </a:r>
            <a:r>
              <a:rPr lang="en-US" sz="2800" dirty="0" smtClean="0">
                <a:latin typeface="Apple Chancery"/>
                <a:cs typeface="Apple Chancery"/>
              </a:rPr>
              <a:t> casa. </a:t>
            </a:r>
            <a:r>
              <a:rPr lang="en-US" sz="2800" dirty="0" err="1" smtClean="0">
                <a:latin typeface="Apple Chancery"/>
                <a:cs typeface="Apple Chancery"/>
              </a:rPr>
              <a:t>Pero</a:t>
            </a:r>
            <a:r>
              <a:rPr lang="en-US" sz="2800" dirty="0" smtClean="0">
                <a:latin typeface="Apple Chancery"/>
                <a:cs typeface="Apple Chancery"/>
              </a:rPr>
              <a:t> sin </a:t>
            </a:r>
            <a:r>
              <a:rPr lang="en-US" sz="2800" dirty="0" err="1" smtClean="0">
                <a:latin typeface="Apple Chancery"/>
                <a:cs typeface="Apple Chancery"/>
              </a:rPr>
              <a:t>uno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regalo</a:t>
            </a:r>
            <a:r>
              <a:rPr lang="en-US" sz="2800" dirty="0" smtClean="0">
                <a:latin typeface="Apple Chancery"/>
                <a:cs typeface="Apple Chancery"/>
              </a:rPr>
              <a:t> par los </a:t>
            </a:r>
            <a:r>
              <a:rPr lang="en-US" sz="2800" dirty="0" err="1" smtClean="0">
                <a:latin typeface="Apple Chancery"/>
                <a:cs typeface="Apple Chancery"/>
              </a:rPr>
              <a:t>ninos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otra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ves</a:t>
            </a:r>
            <a:r>
              <a:rPr lang="en-US" sz="2800" dirty="0" smtClean="0">
                <a:latin typeface="Apple Chancery"/>
                <a:cs typeface="Apple Chancery"/>
              </a:rPr>
              <a:t>.</a:t>
            </a:r>
            <a:endParaRPr lang="en-US" sz="28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40330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1038"/>
            <a:ext cx="7772400" cy="1362075"/>
          </a:xfrm>
        </p:spPr>
        <p:txBody>
          <a:bodyPr/>
          <a:lstStyle/>
          <a:p>
            <a:r>
              <a:rPr lang="en-US" dirty="0" smtClean="0"/>
              <a:t>                  </a:t>
            </a:r>
            <a:r>
              <a:rPr lang="en-US" dirty="0" err="1" smtClean="0"/>
              <a:t>Preguntas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53729"/>
            <a:ext cx="7772400" cy="516969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Apple Chancery"/>
                <a:cs typeface="Apple Chancery"/>
              </a:rPr>
              <a:t>Que</a:t>
            </a:r>
            <a:r>
              <a:rPr lang="en-US" sz="3600" dirty="0" smtClean="0">
                <a:latin typeface="Apple Chancery"/>
                <a:cs typeface="Apple Chancery"/>
              </a:rPr>
              <a:t> </a:t>
            </a:r>
            <a:r>
              <a:rPr lang="en-US" sz="3600" dirty="0" err="1" smtClean="0">
                <a:latin typeface="Apple Chancery"/>
                <a:cs typeface="Apple Chancery"/>
              </a:rPr>
              <a:t>crees</a:t>
            </a:r>
            <a:r>
              <a:rPr lang="en-US" sz="3600" dirty="0" smtClean="0">
                <a:latin typeface="Apple Chancery"/>
                <a:cs typeface="Apple Chancery"/>
              </a:rPr>
              <a:t> </a:t>
            </a:r>
            <a:r>
              <a:rPr lang="en-US" sz="3600" dirty="0" err="1" smtClean="0">
                <a:latin typeface="Apple Chancery"/>
                <a:cs typeface="Apple Chancery"/>
              </a:rPr>
              <a:t>tu</a:t>
            </a:r>
            <a:r>
              <a:rPr lang="en-US" sz="3600" dirty="0" smtClean="0">
                <a:latin typeface="Apple Chancery"/>
                <a:cs typeface="Apple Chancery"/>
              </a:rPr>
              <a:t>, era la </a:t>
            </a:r>
            <a:r>
              <a:rPr lang="en-US" sz="3600" dirty="0" err="1" smtClean="0">
                <a:latin typeface="Apple Chancery"/>
                <a:cs typeface="Apple Chancery"/>
              </a:rPr>
              <a:t>motivacion</a:t>
            </a:r>
            <a:r>
              <a:rPr lang="en-US" sz="3600" dirty="0" smtClean="0">
                <a:latin typeface="Apple Chancery"/>
                <a:cs typeface="Apple Chancery"/>
              </a:rPr>
              <a:t> de la </a:t>
            </a:r>
            <a:r>
              <a:rPr lang="en-US" sz="3600" dirty="0" err="1" smtClean="0">
                <a:latin typeface="Apple Chancery"/>
                <a:cs typeface="Apple Chancery"/>
              </a:rPr>
              <a:t>madre</a:t>
            </a:r>
            <a:r>
              <a:rPr lang="en-US" sz="3600" dirty="0" smtClean="0">
                <a:latin typeface="Apple Chancery"/>
                <a:cs typeface="Apple Chancery"/>
              </a:rPr>
              <a:t> </a:t>
            </a:r>
            <a:r>
              <a:rPr lang="en-US" sz="3600" dirty="0" err="1" smtClean="0">
                <a:latin typeface="Apple Chancery"/>
                <a:cs typeface="Apple Chancery"/>
              </a:rPr>
              <a:t>para</a:t>
            </a:r>
            <a:r>
              <a:rPr lang="en-US" sz="3600" dirty="0" smtClean="0">
                <a:latin typeface="Apple Chancery"/>
                <a:cs typeface="Apple Chancery"/>
              </a:rPr>
              <a:t> </a:t>
            </a:r>
            <a:r>
              <a:rPr lang="en-US" sz="3600" dirty="0" err="1" smtClean="0">
                <a:latin typeface="Apple Chancery"/>
                <a:cs typeface="Apple Chancery"/>
              </a:rPr>
              <a:t>comprarles</a:t>
            </a:r>
            <a:r>
              <a:rPr lang="en-US" sz="3600" dirty="0" smtClean="0">
                <a:latin typeface="Apple Chancery"/>
                <a:cs typeface="Apple Chancery"/>
              </a:rPr>
              <a:t> </a:t>
            </a:r>
            <a:r>
              <a:rPr lang="en-US" sz="3600" dirty="0" err="1" smtClean="0">
                <a:latin typeface="Apple Chancery"/>
                <a:cs typeface="Apple Chancery"/>
              </a:rPr>
              <a:t>regalos</a:t>
            </a:r>
            <a:r>
              <a:rPr lang="en-US" sz="3600" dirty="0" smtClean="0">
                <a:latin typeface="Apple Chancery"/>
                <a:cs typeface="Apple Chancery"/>
              </a:rPr>
              <a:t> a los </a:t>
            </a:r>
            <a:r>
              <a:rPr lang="en-US" sz="3600" dirty="0" err="1" smtClean="0">
                <a:latin typeface="Apple Chancery"/>
                <a:cs typeface="Apple Chancery"/>
              </a:rPr>
              <a:t>ninos</a:t>
            </a:r>
            <a:r>
              <a:rPr lang="en-US" sz="3600" dirty="0" smtClean="0">
                <a:latin typeface="Apple Chancery"/>
                <a:cs typeface="Apple Chancery"/>
              </a:rPr>
              <a:t> </a:t>
            </a:r>
            <a:r>
              <a:rPr lang="en-US" sz="3600" dirty="0" err="1" smtClean="0">
                <a:latin typeface="Apple Chancery"/>
                <a:cs typeface="Apple Chancery"/>
              </a:rPr>
              <a:t>para</a:t>
            </a:r>
            <a:r>
              <a:rPr lang="en-US" sz="3600" dirty="0" smtClean="0">
                <a:latin typeface="Apple Chancery"/>
                <a:cs typeface="Apple Chancery"/>
              </a:rPr>
              <a:t> </a:t>
            </a:r>
            <a:r>
              <a:rPr lang="en-US" sz="3600" dirty="0" err="1" smtClean="0">
                <a:latin typeface="Apple Chancery"/>
                <a:cs typeface="Apple Chancery"/>
              </a:rPr>
              <a:t>navidad</a:t>
            </a:r>
            <a:r>
              <a:rPr lang="en-US" sz="3600" dirty="0" smtClean="0">
                <a:latin typeface="Apple Chancery"/>
                <a:cs typeface="Apple Chancery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Apple Chancery"/>
                <a:cs typeface="Apple Chancery"/>
              </a:rPr>
              <a:t>Crees</a:t>
            </a:r>
            <a:r>
              <a:rPr lang="en-US" sz="3600" dirty="0" smtClean="0">
                <a:latin typeface="Apple Chancery"/>
                <a:cs typeface="Apple Chancery"/>
              </a:rPr>
              <a:t> </a:t>
            </a:r>
            <a:r>
              <a:rPr lang="en-US" sz="3600" dirty="0" err="1" smtClean="0">
                <a:latin typeface="Apple Chancery"/>
                <a:cs typeface="Apple Chancery"/>
              </a:rPr>
              <a:t>tu</a:t>
            </a:r>
            <a:r>
              <a:rPr lang="en-US" sz="3600" dirty="0" smtClean="0">
                <a:latin typeface="Apple Chancery"/>
                <a:cs typeface="Apple Chancery"/>
              </a:rPr>
              <a:t> </a:t>
            </a:r>
            <a:r>
              <a:rPr lang="en-US" sz="3600" dirty="0" err="1" smtClean="0">
                <a:latin typeface="Apple Chancery"/>
                <a:cs typeface="Apple Chancery"/>
              </a:rPr>
              <a:t>que</a:t>
            </a:r>
            <a:r>
              <a:rPr lang="en-US" sz="3600" dirty="0" smtClean="0">
                <a:latin typeface="Apple Chancery"/>
                <a:cs typeface="Apple Chancery"/>
              </a:rPr>
              <a:t> la </a:t>
            </a:r>
            <a:r>
              <a:rPr lang="en-US" sz="3600" dirty="0" err="1" smtClean="0">
                <a:latin typeface="Apple Chancery"/>
                <a:cs typeface="Apple Chancery"/>
              </a:rPr>
              <a:t>navidad</a:t>
            </a:r>
            <a:r>
              <a:rPr lang="en-US" sz="3600" dirty="0" smtClean="0">
                <a:latin typeface="Apple Chancery"/>
                <a:cs typeface="Apple Chancery"/>
              </a:rPr>
              <a:t> </a:t>
            </a:r>
            <a:r>
              <a:rPr lang="en-US" sz="3600" dirty="0" err="1" smtClean="0">
                <a:latin typeface="Apple Chancery"/>
                <a:cs typeface="Apple Chancery"/>
              </a:rPr>
              <a:t>es</a:t>
            </a:r>
            <a:r>
              <a:rPr lang="en-US" sz="3600" dirty="0" smtClean="0">
                <a:latin typeface="Apple Chancery"/>
                <a:cs typeface="Apple Chancery"/>
              </a:rPr>
              <a:t> </a:t>
            </a:r>
            <a:r>
              <a:rPr lang="en-US" sz="3600" dirty="0" err="1" smtClean="0">
                <a:latin typeface="Apple Chancery"/>
                <a:cs typeface="Apple Chancery"/>
              </a:rPr>
              <a:t>importante</a:t>
            </a:r>
            <a:r>
              <a:rPr lang="en-US" sz="3600" dirty="0" smtClean="0">
                <a:latin typeface="Apple Chancery"/>
                <a:cs typeface="Apple Chancery"/>
              </a:rPr>
              <a:t> par los padres, o en </a:t>
            </a:r>
            <a:r>
              <a:rPr lang="en-US" sz="3600" dirty="0" err="1" smtClean="0">
                <a:latin typeface="Apple Chancery"/>
                <a:cs typeface="Apple Chancery"/>
              </a:rPr>
              <a:t>realidad</a:t>
            </a:r>
            <a:r>
              <a:rPr lang="en-US" sz="3600" dirty="0" smtClean="0">
                <a:latin typeface="Apple Chancery"/>
                <a:cs typeface="Apple Chancery"/>
              </a:rPr>
              <a:t> no </a:t>
            </a:r>
            <a:r>
              <a:rPr lang="en-US" sz="3600" dirty="0" err="1" smtClean="0">
                <a:latin typeface="Apple Chancery"/>
                <a:cs typeface="Apple Chancery"/>
              </a:rPr>
              <a:t>tienen</a:t>
            </a:r>
            <a:r>
              <a:rPr lang="en-US" sz="3600" dirty="0" smtClean="0">
                <a:latin typeface="Apple Chancery"/>
                <a:cs typeface="Apple Chancery"/>
              </a:rPr>
              <a:t> </a:t>
            </a:r>
            <a:r>
              <a:rPr lang="en-US" sz="3600" dirty="0" err="1" smtClean="0">
                <a:latin typeface="Apple Chancery"/>
                <a:cs typeface="Apple Chancery"/>
              </a:rPr>
              <a:t>dinero</a:t>
            </a:r>
            <a:r>
              <a:rPr lang="en-US" sz="3600" dirty="0">
                <a:latin typeface="Apple Chancery"/>
                <a:cs typeface="Apple Chancery"/>
              </a:rPr>
              <a:t> </a:t>
            </a:r>
            <a:r>
              <a:rPr lang="en-US" sz="3600" dirty="0" err="1" smtClean="0">
                <a:latin typeface="Apple Chancery"/>
                <a:cs typeface="Apple Chancery"/>
              </a:rPr>
              <a:t>para</a:t>
            </a:r>
            <a:r>
              <a:rPr lang="en-US" sz="3600" dirty="0" smtClean="0">
                <a:latin typeface="Apple Chancery"/>
                <a:cs typeface="Apple Chancery"/>
              </a:rPr>
              <a:t> </a:t>
            </a:r>
            <a:r>
              <a:rPr lang="en-US" sz="3600" dirty="0" err="1" smtClean="0">
                <a:latin typeface="Apple Chancery"/>
                <a:cs typeface="Apple Chancery"/>
              </a:rPr>
              <a:t>comprar</a:t>
            </a:r>
            <a:r>
              <a:rPr lang="en-US" sz="3600" dirty="0" smtClean="0">
                <a:latin typeface="Apple Chancery"/>
                <a:cs typeface="Apple Chancery"/>
              </a:rPr>
              <a:t> </a:t>
            </a:r>
            <a:r>
              <a:rPr lang="en-US" sz="3600" dirty="0" err="1" smtClean="0">
                <a:latin typeface="Apple Chancery"/>
                <a:cs typeface="Apple Chancery"/>
              </a:rPr>
              <a:t>reglos</a:t>
            </a:r>
            <a:r>
              <a:rPr lang="en-US" sz="3600" dirty="0" smtClean="0">
                <a:latin typeface="Apple Chancery"/>
                <a:cs typeface="Apple Chancery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Apple Chancery"/>
                <a:cs typeface="Apple Chancery"/>
              </a:rPr>
              <a:t>Que</a:t>
            </a:r>
            <a:r>
              <a:rPr lang="en-US" sz="3600" dirty="0" smtClean="0">
                <a:latin typeface="Apple Chancery"/>
                <a:cs typeface="Apple Chancery"/>
              </a:rPr>
              <a:t> </a:t>
            </a:r>
            <a:r>
              <a:rPr lang="en-US" sz="3600" dirty="0" err="1" smtClean="0">
                <a:latin typeface="Apple Chancery"/>
                <a:cs typeface="Apple Chancery"/>
              </a:rPr>
              <a:t>desencanto</a:t>
            </a:r>
            <a:r>
              <a:rPr lang="en-US" sz="3600" dirty="0" smtClean="0">
                <a:latin typeface="Apple Chancery"/>
                <a:cs typeface="Apple Chancery"/>
              </a:rPr>
              <a:t> </a:t>
            </a:r>
            <a:r>
              <a:rPr lang="en-US" sz="3600" dirty="0" err="1" smtClean="0">
                <a:latin typeface="Apple Chancery"/>
                <a:cs typeface="Apple Chancery"/>
              </a:rPr>
              <a:t>tienen</a:t>
            </a:r>
            <a:r>
              <a:rPr lang="en-US" sz="3600" dirty="0" smtClean="0">
                <a:latin typeface="Apple Chancery"/>
                <a:cs typeface="Apple Chancery"/>
              </a:rPr>
              <a:t> los </a:t>
            </a:r>
            <a:r>
              <a:rPr lang="en-US" sz="3600" dirty="0" err="1" smtClean="0">
                <a:latin typeface="Apple Chancery"/>
                <a:cs typeface="Apple Chancery"/>
              </a:rPr>
              <a:t>ninos</a:t>
            </a:r>
            <a:r>
              <a:rPr lang="en-US" sz="3600" dirty="0">
                <a:latin typeface="Apple Chancery"/>
                <a:cs typeface="Apple Chancery"/>
              </a:rPr>
              <a:t> </a:t>
            </a:r>
            <a:r>
              <a:rPr lang="en-US" sz="3600" dirty="0" smtClean="0">
                <a:latin typeface="Apple Chancery"/>
                <a:cs typeface="Apple Chancery"/>
              </a:rPr>
              <a:t>con la </a:t>
            </a:r>
            <a:r>
              <a:rPr lang="en-US" sz="3600" dirty="0" err="1" smtClean="0">
                <a:latin typeface="Apple Chancery"/>
                <a:cs typeface="Apple Chancery"/>
              </a:rPr>
              <a:t>navidad</a:t>
            </a:r>
            <a:r>
              <a:rPr lang="en-US" sz="3600" dirty="0" smtClean="0">
                <a:latin typeface="Apple Chancery"/>
                <a:cs typeface="Apple Chancery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24560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39</TotalTime>
  <Words>287</Words>
  <Application>Microsoft Macintosh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Inkwell</vt:lpstr>
      <vt:lpstr>“La Buena Noche”</vt:lpstr>
      <vt:lpstr>           Mas de el Autor..</vt:lpstr>
      <vt:lpstr>          Conexion Tematica…</vt:lpstr>
      <vt:lpstr>       Conexion con subtema..</vt:lpstr>
      <vt:lpstr>               Resumen..</vt:lpstr>
      <vt:lpstr>                  Preguntas..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“La Buena Noche”</dc:title>
  <dc:creator>Pearl Granados</dc:creator>
  <cp:lastModifiedBy>Mayra L. Gutierrez</cp:lastModifiedBy>
  <cp:revision>5</cp:revision>
  <dcterms:created xsi:type="dcterms:W3CDTF">2013-05-10T05:17:35Z</dcterms:created>
  <dcterms:modified xsi:type="dcterms:W3CDTF">2013-05-10T19:13:42Z</dcterms:modified>
</cp:coreProperties>
</file>