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66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4" d="100"/>
          <a:sy n="94" d="100"/>
        </p:scale>
        <p:origin x="-47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8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B1EDE3AA-7765-45DA-984A-ADD07D4C4EC0}" type="datetimeFigureOut">
              <a:rPr lang="en-US" smtClean="0"/>
              <a:t>10/2/2012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909DB35-F94F-4C9C-8EF4-E3EE449E751C}"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E9D0FE-DC0C-4982-B35F-C6D9E0FC87D2}" type="datetimeFigureOut">
              <a:rPr lang="en-US" smtClean="0"/>
              <a:pPr/>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E9D0FE-DC0C-4982-B35F-C6D9E0FC87D2}" type="datetimeFigureOut">
              <a:rPr lang="en-US" smtClean="0"/>
              <a:pPr/>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E9D0FE-DC0C-4982-B35F-C6D9E0FC87D2}" type="datetimeFigureOut">
              <a:rPr lang="en-US" smtClean="0"/>
              <a:pPr/>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E9D0FE-DC0C-4982-B35F-C6D9E0FC87D2}" type="datetimeFigureOut">
              <a:rPr lang="en-US" smtClean="0"/>
              <a:pPr/>
              <a:t>10/2/2012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E9D0FE-DC0C-4982-B35F-C6D9E0FC87D2}" type="datetimeFigureOut">
              <a:rPr lang="en-US" smtClean="0"/>
              <a:pPr/>
              <a:t>10/2/2012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E9D0FE-DC0C-4982-B35F-C6D9E0FC87D2}" type="datetimeFigureOut">
              <a:rPr lang="en-US" smtClean="0"/>
              <a:pPr/>
              <a:t>10/2/2012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E9D0FE-DC0C-4982-B35F-C6D9E0FC87D2}" type="datetimeFigureOut">
              <a:rPr lang="en-US" smtClean="0"/>
              <a:pPr/>
              <a:t>10/2/2012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E9D0FE-DC0C-4982-B35F-C6D9E0FC87D2}" type="datetimeFigureOut">
              <a:rPr lang="en-US" smtClean="0"/>
              <a:pPr/>
              <a:t>10/2/2012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E9D0FE-DC0C-4982-B35F-C6D9E0FC87D2}" type="datetimeFigureOut">
              <a:rPr lang="en-US" smtClean="0"/>
              <a:pPr/>
              <a:t>10/2/2012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E9D0FE-DC0C-4982-B35F-C6D9E0FC87D2}" type="datetimeFigureOut">
              <a:rPr lang="en-US" smtClean="0"/>
              <a:pPr/>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E9D0FE-DC0C-4982-B35F-C6D9E0FC87D2}" type="datetimeFigureOut">
              <a:rPr lang="en-US" smtClean="0"/>
              <a:pPr/>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09021D-898F-4286-96EB-94FF7FE9199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9D0FE-DC0C-4982-B35F-C6D9E0FC87D2}" type="datetimeFigureOut">
              <a:rPr lang="en-US" smtClean="0"/>
              <a:pPr/>
              <a:t>10/2/2012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09021D-898F-4286-96EB-94FF7FE9199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audio" Target="../media/audio2.wav"/></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media/audio3.wav"/></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media/audio4.wav"/></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audio" Target="../media/audio5.wav"/></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audio" Target="../media/audio6.wav"/></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audio" Target="../media/audio7.wav"/></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audio" Target="../media/audio8.wav"/></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audio" Target="../media/audio9.wav"/></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10.wav"/></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11.wav"/></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12.wav"/></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13.wav"/></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14.wav"/></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15.wav"/></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16.wav"/></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17.wav"/></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18.wav"/></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19.wav"/></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20.wav"/></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21.wav"/></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media/audio22.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FF00"/>
                </a:solidFill>
              </a:rPr>
              <a:t>The </a:t>
            </a:r>
            <a:r>
              <a:rPr lang="en-US" i="1" dirty="0" smtClean="0">
                <a:solidFill>
                  <a:srgbClr val="FFFF00"/>
                </a:solidFill>
              </a:rPr>
              <a:t>Iliad</a:t>
            </a:r>
            <a:endParaRPr lang="en-US" i="1" dirty="0">
              <a:solidFill>
                <a:srgbClr val="FFFF00"/>
              </a:solidFill>
            </a:endParaRPr>
          </a:p>
        </p:txBody>
      </p:sp>
      <p:sp>
        <p:nvSpPr>
          <p:cNvPr id="3" name="Subtitle 2"/>
          <p:cNvSpPr>
            <a:spLocks noGrp="1"/>
          </p:cNvSpPr>
          <p:nvPr>
            <p:ph type="subTitle" idx="1"/>
          </p:nvPr>
        </p:nvSpPr>
        <p:spPr/>
        <p:txBody>
          <a:bodyPr/>
          <a:lstStyle/>
          <a:p>
            <a:r>
              <a:rPr lang="en-US" dirty="0" smtClean="0">
                <a:solidFill>
                  <a:srgbClr val="FFC000"/>
                </a:solidFill>
              </a:rPr>
              <a:t>An Epic Poem</a:t>
            </a:r>
          </a:p>
          <a:p>
            <a:r>
              <a:rPr lang="en-US" dirty="0">
                <a:solidFill>
                  <a:srgbClr val="FFC000"/>
                </a:solidFill>
              </a:rPr>
              <a:t>b</a:t>
            </a:r>
            <a:r>
              <a:rPr lang="en-US" dirty="0" smtClean="0">
                <a:solidFill>
                  <a:srgbClr val="FFC000"/>
                </a:solidFill>
              </a:rPr>
              <a:t>y </a:t>
            </a:r>
          </a:p>
          <a:p>
            <a:r>
              <a:rPr lang="en-US" dirty="0" smtClean="0">
                <a:solidFill>
                  <a:srgbClr val="FFC000"/>
                </a:solidFill>
              </a:rPr>
              <a:t>Homer</a:t>
            </a:r>
            <a:endParaRPr lang="en-US" dirty="0">
              <a:solidFill>
                <a:srgbClr val="FFC000"/>
              </a:solidFill>
            </a:endParaRPr>
          </a:p>
        </p:txBody>
      </p:sp>
      <p:pic>
        <p:nvPicPr>
          <p:cNvPr id="4" name="~PP1378.WAV">
            <a:hlinkClick r:id="" action="ppaction://media"/>
          </p:cNvPr>
          <p:cNvPicPr>
            <a:picLocks noRot="1" noChangeAspect="1"/>
          </p:cNvPicPr>
          <p:nvPr>
            <a:wavAudioFile r:embed="rId1" name="~PP1378.WAV"/>
          </p:nvPr>
        </p:nvPicPr>
        <p:blipFill>
          <a:blip r:embed="rId3" cstate="print"/>
          <a:stretch>
            <a:fillRect/>
          </a:stretch>
        </p:blipFill>
        <p:spPr>
          <a:xfrm>
            <a:off x="8656638" y="6370638"/>
            <a:ext cx="304800" cy="304800"/>
          </a:xfrm>
          <a:prstGeom prst="rect">
            <a:avLst/>
          </a:prstGeom>
        </p:spPr>
      </p:pic>
    </p:spTree>
  </p:cSld>
  <p:clrMapOvr>
    <a:masterClrMapping/>
  </p:clrMapOvr>
  <p:transition spd="med" advTm="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a:t>
            </a:r>
            <a:r>
              <a:rPr lang="en-US" i="1" dirty="0" smtClean="0">
                <a:solidFill>
                  <a:srgbClr val="FFFF00"/>
                </a:solidFill>
              </a:rPr>
              <a:t>Iliad</a:t>
            </a:r>
            <a:r>
              <a:rPr lang="en-US" dirty="0" smtClean="0">
                <a:solidFill>
                  <a:srgbClr val="FFFF00"/>
                </a:solidFill>
              </a:rPr>
              <a:t> - Background</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C000"/>
                </a:solidFill>
              </a:rPr>
              <a:t>The Epic Form</a:t>
            </a:r>
          </a:p>
          <a:p>
            <a:pPr lvl="1"/>
            <a:r>
              <a:rPr lang="en-US" dirty="0" smtClean="0">
                <a:solidFill>
                  <a:srgbClr val="66FF33"/>
                </a:solidFill>
              </a:rPr>
              <a:t>Oral tradition</a:t>
            </a:r>
          </a:p>
          <a:p>
            <a:pPr lvl="1"/>
            <a:r>
              <a:rPr lang="en-US" dirty="0" smtClean="0">
                <a:solidFill>
                  <a:srgbClr val="FFFF00"/>
                </a:solidFill>
              </a:rPr>
              <a:t>Provides form and structure to express the legend</a:t>
            </a:r>
          </a:p>
          <a:p>
            <a:pPr lvl="1"/>
            <a:r>
              <a:rPr lang="en-US" dirty="0" smtClean="0">
                <a:solidFill>
                  <a:srgbClr val="FFC000"/>
                </a:solidFill>
              </a:rPr>
              <a:t>Homer’s language, meter, and style are formulaic</a:t>
            </a:r>
          </a:p>
          <a:p>
            <a:pPr lvl="2"/>
            <a:r>
              <a:rPr lang="en-US" dirty="0" smtClean="0">
                <a:solidFill>
                  <a:srgbClr val="FFFF00"/>
                </a:solidFill>
              </a:rPr>
              <a:t>Over time, bards developed common expressions, phrases, and descriptions that fit the rhythms of the epic verse line.</a:t>
            </a:r>
          </a:p>
          <a:p>
            <a:pPr lvl="2"/>
            <a:r>
              <a:rPr lang="en-US" dirty="0" smtClean="0">
                <a:solidFill>
                  <a:srgbClr val="66FF33"/>
                </a:solidFill>
              </a:rPr>
              <a:t>These conventions became the building blocks of the epic genre.</a:t>
            </a:r>
            <a:endParaRPr lang="en-US" dirty="0">
              <a:solidFill>
                <a:srgbClr val="66FF33"/>
              </a:solidFill>
            </a:endParaRPr>
          </a:p>
        </p:txBody>
      </p:sp>
      <p:pic>
        <p:nvPicPr>
          <p:cNvPr id="4" name="~PP1563.WAV">
            <a:hlinkClick r:id="" action="ppaction://media"/>
          </p:cNvPr>
          <p:cNvPicPr>
            <a:picLocks noRot="1" noChangeAspect="1"/>
          </p:cNvPicPr>
          <p:nvPr>
            <a:wavAudioFile r:embed="rId1" name="~PP1563.WAV"/>
          </p:nvPr>
        </p:nvPicPr>
        <p:blipFill>
          <a:blip r:embed="rId3" cstate="print"/>
          <a:stretch>
            <a:fillRect/>
          </a:stretch>
        </p:blipFill>
        <p:spPr>
          <a:xfrm>
            <a:off x="8656638" y="6370638"/>
            <a:ext cx="304800" cy="304800"/>
          </a:xfrm>
          <a:prstGeom prst="rect">
            <a:avLst/>
          </a:prstGeom>
        </p:spPr>
      </p:pic>
    </p:spTree>
  </p:cSld>
  <p:clrMapOvr>
    <a:masterClrMapping/>
  </p:clrMapOvr>
  <p:transition advTm="3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Invocation</a:t>
            </a:r>
            <a:endParaRPr lang="en-US" i="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66FF33"/>
                </a:solidFill>
              </a:rPr>
              <a:t>Homer begins the Iliad powerfully by stating the</a:t>
            </a:r>
            <a:r>
              <a:rPr lang="en-US" dirty="0" smtClean="0"/>
              <a:t> </a:t>
            </a:r>
            <a:r>
              <a:rPr lang="en-US" dirty="0" smtClean="0">
                <a:solidFill>
                  <a:srgbClr val="FFFF00"/>
                </a:solidFill>
              </a:rPr>
              <a:t>epic’s theme </a:t>
            </a:r>
            <a:r>
              <a:rPr lang="en-US" dirty="0" smtClean="0">
                <a:solidFill>
                  <a:srgbClr val="66FF33"/>
                </a:solidFill>
              </a:rPr>
              <a:t>and invoking one of the </a:t>
            </a:r>
            <a:r>
              <a:rPr lang="en-US" dirty="0" smtClean="0">
                <a:solidFill>
                  <a:srgbClr val="FFC000"/>
                </a:solidFill>
              </a:rPr>
              <a:t>Muses.</a:t>
            </a:r>
          </a:p>
          <a:p>
            <a:pPr lvl="1"/>
            <a:r>
              <a:rPr lang="en-US" dirty="0" smtClean="0">
                <a:solidFill>
                  <a:srgbClr val="FFC000"/>
                </a:solidFill>
              </a:rPr>
              <a:t>The Muses </a:t>
            </a:r>
            <a:r>
              <a:rPr lang="en-US" dirty="0" smtClean="0"/>
              <a:t>are </a:t>
            </a:r>
            <a:r>
              <a:rPr lang="en-US" dirty="0" smtClean="0">
                <a:solidFill>
                  <a:srgbClr val="FFC000"/>
                </a:solidFill>
              </a:rPr>
              <a:t>nine goddesses </a:t>
            </a:r>
            <a:r>
              <a:rPr lang="en-US" dirty="0" smtClean="0">
                <a:solidFill>
                  <a:srgbClr val="FFFF00"/>
                </a:solidFill>
              </a:rPr>
              <a:t>in Greek Mythology who were believed to preside over all forms of art and science</a:t>
            </a:r>
            <a:r>
              <a:rPr lang="en-US" dirty="0" smtClean="0"/>
              <a:t>.</a:t>
            </a:r>
          </a:p>
          <a:p>
            <a:pPr lvl="1"/>
            <a:r>
              <a:rPr lang="en-US" dirty="0" smtClean="0">
                <a:solidFill>
                  <a:srgbClr val="FFFF00"/>
                </a:solidFill>
              </a:rPr>
              <a:t>Homer calls on the </a:t>
            </a:r>
            <a:r>
              <a:rPr lang="en-US" dirty="0" smtClean="0">
                <a:solidFill>
                  <a:srgbClr val="FFC000"/>
                </a:solidFill>
              </a:rPr>
              <a:t>Muse</a:t>
            </a:r>
            <a:r>
              <a:rPr lang="en-US" dirty="0" smtClean="0"/>
              <a:t> </a:t>
            </a:r>
            <a:r>
              <a:rPr lang="en-US" dirty="0" smtClean="0">
                <a:solidFill>
                  <a:srgbClr val="FFFF00"/>
                </a:solidFill>
              </a:rPr>
              <a:t>to inspire him with the material he needs to tell a story.</a:t>
            </a:r>
          </a:p>
          <a:p>
            <a:pPr lvl="1"/>
            <a:r>
              <a:rPr lang="en-US" dirty="0" smtClean="0">
                <a:solidFill>
                  <a:srgbClr val="FFFF00"/>
                </a:solidFill>
              </a:rPr>
              <a:t>This type of opening is one of the defining features of a Homeric Epic.</a:t>
            </a:r>
            <a:endParaRPr lang="en-US" dirty="0">
              <a:solidFill>
                <a:srgbClr val="FFFF00"/>
              </a:solidFill>
            </a:endParaRPr>
          </a:p>
        </p:txBody>
      </p:sp>
      <p:pic>
        <p:nvPicPr>
          <p:cNvPr id="4" name="~PP2329.WAV">
            <a:hlinkClick r:id="" action="ppaction://media"/>
          </p:cNvPr>
          <p:cNvPicPr>
            <a:picLocks noRot="1" noChangeAspect="1"/>
          </p:cNvPicPr>
          <p:nvPr>
            <a:wavAudioFile r:embed="rId1" name="~PP2329.WAV"/>
          </p:nvPr>
        </p:nvPicPr>
        <p:blipFill>
          <a:blip r:embed="rId3" cstate="print"/>
          <a:stretch>
            <a:fillRect/>
          </a:stretch>
        </p:blipFill>
        <p:spPr>
          <a:xfrm>
            <a:off x="8656638" y="6370638"/>
            <a:ext cx="304800" cy="304800"/>
          </a:xfrm>
          <a:prstGeom prst="rect">
            <a:avLst/>
          </a:prstGeom>
        </p:spPr>
      </p:pic>
    </p:spTree>
  </p:cSld>
  <p:clrMapOvr>
    <a:masterClrMapping/>
  </p:clrMapOvr>
  <p:transition advTm="2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rgbClr val="FFFF00"/>
                </a:solidFill>
              </a:rPr>
              <a:t>In Medias Res</a:t>
            </a:r>
            <a:endParaRPr lang="en-US" i="1"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66FF33"/>
                </a:solidFill>
              </a:rPr>
              <a:t>Homer observes another epic convention by beginning the story</a:t>
            </a:r>
            <a:r>
              <a:rPr lang="en-US" dirty="0" smtClean="0"/>
              <a:t> </a:t>
            </a:r>
            <a:r>
              <a:rPr lang="en-US" i="1" dirty="0" smtClean="0">
                <a:solidFill>
                  <a:srgbClr val="FFFF00"/>
                </a:solidFill>
              </a:rPr>
              <a:t>in medias res</a:t>
            </a:r>
            <a:r>
              <a:rPr lang="en-US" i="1" dirty="0" smtClean="0"/>
              <a:t>,</a:t>
            </a:r>
            <a:r>
              <a:rPr lang="en-US" dirty="0" smtClean="0"/>
              <a:t> </a:t>
            </a:r>
            <a:r>
              <a:rPr lang="en-US" dirty="0" smtClean="0">
                <a:solidFill>
                  <a:srgbClr val="66FF33"/>
                </a:solidFill>
              </a:rPr>
              <a:t>which is Latin for </a:t>
            </a:r>
            <a:r>
              <a:rPr lang="en-US" dirty="0" smtClean="0">
                <a:solidFill>
                  <a:srgbClr val="FFFF00"/>
                </a:solidFill>
              </a:rPr>
              <a:t>“in the middle of things.”</a:t>
            </a:r>
          </a:p>
          <a:p>
            <a:r>
              <a:rPr lang="en-US" dirty="0" smtClean="0">
                <a:solidFill>
                  <a:srgbClr val="FFFF00"/>
                </a:solidFill>
              </a:rPr>
              <a:t>Reading a Greek epic from the beginning is like tuning into a story already in progress.</a:t>
            </a:r>
          </a:p>
          <a:p>
            <a:pPr lvl="1"/>
            <a:r>
              <a:rPr lang="en-US" dirty="0" smtClean="0">
                <a:solidFill>
                  <a:srgbClr val="FFC000"/>
                </a:solidFill>
              </a:rPr>
              <a:t>Many of the story’s events have already taken place.</a:t>
            </a:r>
          </a:p>
          <a:p>
            <a:pPr lvl="2"/>
            <a:r>
              <a:rPr lang="en-US" dirty="0" smtClean="0">
                <a:solidFill>
                  <a:srgbClr val="FFC000"/>
                </a:solidFill>
              </a:rPr>
              <a:t>Information about those events is revealed later in the poem through flashbacks and other narrative devices.</a:t>
            </a:r>
          </a:p>
        </p:txBody>
      </p:sp>
      <p:pic>
        <p:nvPicPr>
          <p:cNvPr id="4" name="~PP2029.WAV">
            <a:hlinkClick r:id="" action="ppaction://media"/>
          </p:cNvPr>
          <p:cNvPicPr>
            <a:picLocks noRot="1" noChangeAspect="1"/>
          </p:cNvPicPr>
          <p:nvPr>
            <a:wavAudioFile r:embed="rId1" name="~PP2029.WAV"/>
          </p:nvPr>
        </p:nvPicPr>
        <p:blipFill>
          <a:blip r:embed="rId3" cstate="print"/>
          <a:stretch>
            <a:fillRect/>
          </a:stretch>
        </p:blipFill>
        <p:spPr>
          <a:xfrm>
            <a:off x="8656638" y="6370638"/>
            <a:ext cx="304800" cy="304800"/>
          </a:xfrm>
          <a:prstGeom prst="rect">
            <a:avLst/>
          </a:prstGeom>
        </p:spPr>
      </p:pic>
    </p:spTree>
  </p:cSld>
  <p:clrMapOvr>
    <a:masterClrMapping/>
  </p:clrMapOvr>
  <p:transition advTm="3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rgbClr val="FFFF00"/>
                </a:solidFill>
              </a:rPr>
              <a:t>In Medias Res (continued)</a:t>
            </a:r>
            <a:endParaRPr lang="en-US" i="1"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C000"/>
                </a:solidFill>
              </a:rPr>
              <a:t>Homer could begin his poems </a:t>
            </a:r>
            <a:r>
              <a:rPr lang="en-US" i="1" dirty="0" smtClean="0">
                <a:solidFill>
                  <a:srgbClr val="FFFF00"/>
                </a:solidFill>
              </a:rPr>
              <a:t>in medias res</a:t>
            </a:r>
            <a:r>
              <a:rPr lang="en-US" dirty="0" smtClean="0">
                <a:solidFill>
                  <a:srgbClr val="FFFF00"/>
                </a:solidFill>
              </a:rPr>
              <a:t> </a:t>
            </a:r>
            <a:r>
              <a:rPr lang="en-US" dirty="0" smtClean="0">
                <a:solidFill>
                  <a:srgbClr val="FFC000"/>
                </a:solidFill>
              </a:rPr>
              <a:t>because the general outline of the plot and the main characters were already familiar to his audience.</a:t>
            </a:r>
          </a:p>
          <a:p>
            <a:r>
              <a:rPr lang="en-US" dirty="0" smtClean="0">
                <a:solidFill>
                  <a:srgbClr val="FFFF00"/>
                </a:solidFill>
              </a:rPr>
              <a:t>The </a:t>
            </a:r>
            <a:r>
              <a:rPr lang="en-US" i="1" dirty="0" smtClean="0">
                <a:solidFill>
                  <a:srgbClr val="FFFF00"/>
                </a:solidFill>
              </a:rPr>
              <a:t>Iliad</a:t>
            </a:r>
            <a:r>
              <a:rPr lang="en-US" dirty="0" smtClean="0">
                <a:solidFill>
                  <a:srgbClr val="FFFF00"/>
                </a:solidFill>
              </a:rPr>
              <a:t>, like other epics, is a small fragment of a large body of legendary material that formed the cultural and historical heritage of its society.</a:t>
            </a:r>
            <a:endParaRPr lang="en-US" dirty="0">
              <a:solidFill>
                <a:srgbClr val="FFFF00"/>
              </a:solidFill>
            </a:endParaRPr>
          </a:p>
        </p:txBody>
      </p:sp>
      <p:pic>
        <p:nvPicPr>
          <p:cNvPr id="4" name="~PP3469.WAV">
            <a:hlinkClick r:id="" action="ppaction://media"/>
          </p:cNvPr>
          <p:cNvPicPr>
            <a:picLocks noRot="1" noChangeAspect="1"/>
          </p:cNvPicPr>
          <p:nvPr>
            <a:wavAudioFile r:embed="rId1" name="~PP3469.WAV"/>
          </p:nvPr>
        </p:nvPicPr>
        <p:blipFill>
          <a:blip r:embed="rId3" cstate="print"/>
          <a:stretch>
            <a:fillRect/>
          </a:stretch>
        </p:blipFill>
        <p:spPr>
          <a:xfrm>
            <a:off x="8656638" y="6370638"/>
            <a:ext cx="304800" cy="304800"/>
          </a:xfrm>
          <a:prstGeom prst="rect">
            <a:avLst/>
          </a:prstGeom>
        </p:spPr>
      </p:pic>
    </p:spTree>
  </p:cSld>
  <p:clrMapOvr>
    <a:masterClrMapping/>
  </p:clrMapOvr>
  <p:transition advTm="2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Homeric Epithets</a:t>
            </a:r>
            <a:endParaRPr lang="en-US"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Epithets</a:t>
            </a:r>
            <a:r>
              <a:rPr lang="en-US" dirty="0" smtClean="0"/>
              <a:t> </a:t>
            </a:r>
            <a:r>
              <a:rPr lang="en-US" dirty="0" smtClean="0">
                <a:solidFill>
                  <a:srgbClr val="FFFF00"/>
                </a:solidFill>
              </a:rPr>
              <a:t>– often </a:t>
            </a:r>
            <a:r>
              <a:rPr lang="en-US" dirty="0" smtClean="0">
                <a:solidFill>
                  <a:srgbClr val="FFC000"/>
                </a:solidFill>
              </a:rPr>
              <a:t>compound adjectives </a:t>
            </a:r>
            <a:r>
              <a:rPr lang="en-US" dirty="0" smtClean="0"/>
              <a:t>– </a:t>
            </a:r>
            <a:r>
              <a:rPr lang="en-US" dirty="0" smtClean="0">
                <a:solidFill>
                  <a:srgbClr val="FFFF00"/>
                </a:solidFill>
              </a:rPr>
              <a:t>came about as a result of composing and listening to  oral poetry</a:t>
            </a:r>
          </a:p>
          <a:p>
            <a:pPr lvl="1"/>
            <a:r>
              <a:rPr lang="en-US" dirty="0" smtClean="0">
                <a:solidFill>
                  <a:srgbClr val="FFFF00"/>
                </a:solidFill>
              </a:rPr>
              <a:t>Examples include  </a:t>
            </a:r>
            <a:r>
              <a:rPr lang="en-US" dirty="0" smtClean="0">
                <a:solidFill>
                  <a:srgbClr val="FFC000"/>
                </a:solidFill>
              </a:rPr>
              <a:t>“brilliant Achilles” </a:t>
            </a:r>
            <a:r>
              <a:rPr lang="en-US" dirty="0" smtClean="0">
                <a:solidFill>
                  <a:srgbClr val="FFFF00"/>
                </a:solidFill>
              </a:rPr>
              <a:t>or</a:t>
            </a:r>
            <a:r>
              <a:rPr lang="en-US" dirty="0" smtClean="0"/>
              <a:t> </a:t>
            </a:r>
            <a:r>
              <a:rPr lang="en-US" dirty="0" smtClean="0">
                <a:solidFill>
                  <a:srgbClr val="FFC000"/>
                </a:solidFill>
              </a:rPr>
              <a:t>“Hector breaker of horses”</a:t>
            </a:r>
            <a:r>
              <a:rPr lang="en-US" dirty="0" smtClean="0"/>
              <a:t> </a:t>
            </a:r>
            <a:r>
              <a:rPr lang="en-US" dirty="0" smtClean="0">
                <a:solidFill>
                  <a:srgbClr val="FFFF00"/>
                </a:solidFill>
              </a:rPr>
              <a:t>as well as </a:t>
            </a:r>
            <a:r>
              <a:rPr lang="en-US" dirty="0" smtClean="0">
                <a:solidFill>
                  <a:srgbClr val="FFC000"/>
                </a:solidFill>
              </a:rPr>
              <a:t>“blazing-eyed Athena.”</a:t>
            </a:r>
          </a:p>
          <a:p>
            <a:pPr lvl="1"/>
            <a:r>
              <a:rPr lang="en-US" dirty="0" smtClean="0">
                <a:solidFill>
                  <a:srgbClr val="66FF33"/>
                </a:solidFill>
              </a:rPr>
              <a:t>These epithets allowed the poet to describe a character  or object quickly and economically, in terms the audience would recognize.</a:t>
            </a:r>
            <a:endParaRPr lang="en-US" dirty="0">
              <a:solidFill>
                <a:srgbClr val="66FF33"/>
              </a:solidFill>
            </a:endParaRPr>
          </a:p>
        </p:txBody>
      </p:sp>
      <p:pic>
        <p:nvPicPr>
          <p:cNvPr id="4" name="~PP3906.WAV">
            <a:hlinkClick r:id="" action="ppaction://media"/>
          </p:cNvPr>
          <p:cNvPicPr>
            <a:picLocks noRot="1" noChangeAspect="1"/>
          </p:cNvPicPr>
          <p:nvPr>
            <a:wavAudioFile r:embed="rId1" name="~PP3906.WAV"/>
          </p:nvPr>
        </p:nvPicPr>
        <p:blipFill>
          <a:blip r:embed="rId3" cstate="print"/>
          <a:stretch>
            <a:fillRect/>
          </a:stretch>
        </p:blipFill>
        <p:spPr>
          <a:xfrm>
            <a:off x="8656638" y="6370638"/>
            <a:ext cx="304800" cy="304800"/>
          </a:xfrm>
          <a:prstGeom prst="rect">
            <a:avLst/>
          </a:prstGeom>
        </p:spPr>
      </p:pic>
    </p:spTree>
  </p:cSld>
  <p:clrMapOvr>
    <a:masterClrMapping/>
  </p:clrMapOvr>
  <p:transition advTm="2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Homeric Epithets (continued)</a:t>
            </a:r>
            <a:endParaRPr lang="en-US"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Homeric Epithets </a:t>
            </a:r>
            <a:r>
              <a:rPr lang="en-US" dirty="0" smtClean="0">
                <a:solidFill>
                  <a:srgbClr val="66FF33"/>
                </a:solidFill>
              </a:rPr>
              <a:t>and other formulaic language may have helped the poet shape his story and compose while reciting.</a:t>
            </a:r>
          </a:p>
          <a:p>
            <a:pPr lvl="1"/>
            <a:r>
              <a:rPr lang="en-US" dirty="0" smtClean="0">
                <a:solidFill>
                  <a:srgbClr val="FFC000"/>
                </a:solidFill>
              </a:rPr>
              <a:t>The repetition of familiar expressions also would have helped the audience follow the narrative.</a:t>
            </a:r>
            <a:endParaRPr lang="en-US" dirty="0">
              <a:solidFill>
                <a:srgbClr val="FFC000"/>
              </a:solidFill>
            </a:endParaRPr>
          </a:p>
        </p:txBody>
      </p:sp>
      <p:pic>
        <p:nvPicPr>
          <p:cNvPr id="4" name="~PP2817.WAV">
            <a:hlinkClick r:id="" action="ppaction://media"/>
          </p:cNvPr>
          <p:cNvPicPr>
            <a:picLocks noRot="1" noChangeAspect="1"/>
          </p:cNvPicPr>
          <p:nvPr>
            <a:wavAudioFile r:embed="rId1" name="~PP2817.WAV"/>
          </p:nvPr>
        </p:nvPicPr>
        <p:blipFill>
          <a:blip r:embed="rId3" cstate="print"/>
          <a:stretch>
            <a:fillRect/>
          </a:stretch>
        </p:blipFill>
        <p:spPr>
          <a:xfrm>
            <a:off x="8656638" y="6370638"/>
            <a:ext cx="304800" cy="304800"/>
          </a:xfrm>
          <a:prstGeom prst="rect">
            <a:avLst/>
          </a:prstGeom>
        </p:spPr>
      </p:pic>
    </p:spTree>
  </p:cSld>
  <p:clrMapOvr>
    <a:masterClrMapping/>
  </p:clrMapOvr>
  <p:transition advTm="1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FF33"/>
                </a:solidFill>
              </a:rPr>
              <a:t>More About Homer</a:t>
            </a:r>
            <a:endParaRPr lang="en-US" dirty="0">
              <a:solidFill>
                <a:srgbClr val="66FF33"/>
              </a:solidFill>
            </a:endParaRPr>
          </a:p>
        </p:txBody>
      </p:sp>
      <p:sp>
        <p:nvSpPr>
          <p:cNvPr id="3" name="Content Placeholder 2"/>
          <p:cNvSpPr>
            <a:spLocks noGrp="1"/>
          </p:cNvSpPr>
          <p:nvPr>
            <p:ph idx="1"/>
          </p:nvPr>
        </p:nvSpPr>
        <p:spPr/>
        <p:txBody>
          <a:bodyPr>
            <a:normAutofit fontScale="92500"/>
          </a:bodyPr>
          <a:lstStyle/>
          <a:p>
            <a:r>
              <a:rPr lang="en-US" dirty="0" smtClean="0">
                <a:solidFill>
                  <a:srgbClr val="66FF33"/>
                </a:solidFill>
              </a:rPr>
              <a:t>The conditions of Homer’s poems reveal his </a:t>
            </a:r>
            <a:r>
              <a:rPr lang="en-US" dirty="0" smtClean="0">
                <a:solidFill>
                  <a:srgbClr val="FFC000"/>
                </a:solidFill>
              </a:rPr>
              <a:t>unwavering commitment to humanity.</a:t>
            </a:r>
          </a:p>
          <a:p>
            <a:r>
              <a:rPr lang="en-US" dirty="0" smtClean="0">
                <a:solidFill>
                  <a:srgbClr val="66FF33"/>
                </a:solidFill>
              </a:rPr>
              <a:t>He had </a:t>
            </a:r>
            <a:r>
              <a:rPr lang="en-US" dirty="0" smtClean="0">
                <a:solidFill>
                  <a:srgbClr val="FFC000"/>
                </a:solidFill>
              </a:rPr>
              <a:t>a universal view of mankind</a:t>
            </a:r>
            <a:r>
              <a:rPr lang="en-US" dirty="0" smtClean="0">
                <a:solidFill>
                  <a:srgbClr val="66FF33"/>
                </a:solidFill>
              </a:rPr>
              <a:t>, as his unbiased portrayal of the Greeks and Trojans show in the </a:t>
            </a:r>
            <a:r>
              <a:rPr lang="en-US" i="1" dirty="0" smtClean="0">
                <a:solidFill>
                  <a:srgbClr val="66FF33"/>
                </a:solidFill>
              </a:rPr>
              <a:t>Iliad.</a:t>
            </a:r>
          </a:p>
          <a:p>
            <a:r>
              <a:rPr lang="en-US" dirty="0" smtClean="0">
                <a:solidFill>
                  <a:srgbClr val="FFC000"/>
                </a:solidFill>
              </a:rPr>
              <a:t>He uses no ethnic descriptions</a:t>
            </a:r>
            <a:r>
              <a:rPr lang="en-US" dirty="0" smtClean="0">
                <a:solidFill>
                  <a:srgbClr val="66FF33"/>
                </a:solidFill>
              </a:rPr>
              <a:t>; in fact</a:t>
            </a:r>
            <a:r>
              <a:rPr lang="en-US" dirty="0" smtClean="0"/>
              <a:t>, </a:t>
            </a:r>
            <a:r>
              <a:rPr lang="en-US" dirty="0" smtClean="0">
                <a:solidFill>
                  <a:srgbClr val="FFC000"/>
                </a:solidFill>
              </a:rPr>
              <a:t>he</a:t>
            </a:r>
            <a:r>
              <a:rPr lang="en-US" dirty="0" smtClean="0"/>
              <a:t> </a:t>
            </a:r>
            <a:r>
              <a:rPr lang="en-US" dirty="0" smtClean="0">
                <a:solidFill>
                  <a:srgbClr val="FFC000"/>
                </a:solidFill>
              </a:rPr>
              <a:t>bestows glorious epithets on both Greek and Trojan characters.</a:t>
            </a:r>
          </a:p>
          <a:p>
            <a:r>
              <a:rPr lang="en-US" dirty="0" smtClean="0">
                <a:solidFill>
                  <a:srgbClr val="FFC000"/>
                </a:solidFill>
              </a:rPr>
              <a:t>Greeks and Trojans are on the same human level.</a:t>
            </a:r>
          </a:p>
        </p:txBody>
      </p:sp>
      <p:pic>
        <p:nvPicPr>
          <p:cNvPr id="4" name="~PP1768.WAV">
            <a:hlinkClick r:id="" action="ppaction://media"/>
          </p:cNvPr>
          <p:cNvPicPr>
            <a:picLocks noRot="1" noChangeAspect="1"/>
          </p:cNvPicPr>
          <p:nvPr>
            <a:wavAudioFile r:embed="rId1" name="~PP1768.WAV"/>
          </p:nvPr>
        </p:nvPicPr>
        <p:blipFill>
          <a:blip r:embed="rId3" cstate="print"/>
          <a:stretch>
            <a:fillRect/>
          </a:stretch>
        </p:blipFill>
        <p:spPr>
          <a:xfrm>
            <a:off x="8656638" y="6370638"/>
            <a:ext cx="304800" cy="304800"/>
          </a:xfrm>
          <a:prstGeom prst="rect">
            <a:avLst/>
          </a:prstGeom>
        </p:spPr>
      </p:pic>
    </p:spTree>
  </p:cSld>
  <p:clrMapOvr>
    <a:masterClrMapping/>
  </p:clrMapOvr>
  <p:transition advTm="3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Epic Form</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The lengthy, formal speech is another typical element of the Homeric epic form</a:t>
            </a:r>
          </a:p>
          <a:p>
            <a:r>
              <a:rPr lang="en-US" dirty="0" smtClean="0">
                <a:solidFill>
                  <a:srgbClr val="FFC000"/>
                </a:solidFill>
              </a:rPr>
              <a:t>Homer’s characters commonly express thoughts and feelings by delivering long speeches addressed to other characters.</a:t>
            </a:r>
          </a:p>
          <a:p>
            <a:r>
              <a:rPr lang="en-US" dirty="0" smtClean="0">
                <a:solidFill>
                  <a:srgbClr val="FFC000"/>
                </a:solidFill>
              </a:rPr>
              <a:t>Especially at moments of crisis, characters </a:t>
            </a:r>
            <a:r>
              <a:rPr lang="en-US" dirty="0" smtClean="0">
                <a:solidFill>
                  <a:srgbClr val="FFFF00"/>
                </a:solidFill>
              </a:rPr>
              <a:t>deliver long monologues </a:t>
            </a:r>
            <a:r>
              <a:rPr lang="en-US" dirty="0" smtClean="0">
                <a:solidFill>
                  <a:srgbClr val="FFC000"/>
                </a:solidFill>
              </a:rPr>
              <a:t>in which they address their own souls or inner spirits.</a:t>
            </a:r>
            <a:endParaRPr lang="en-US" dirty="0">
              <a:solidFill>
                <a:srgbClr val="FFC000"/>
              </a:solidFill>
            </a:endParaRPr>
          </a:p>
        </p:txBody>
      </p:sp>
      <p:pic>
        <p:nvPicPr>
          <p:cNvPr id="4" name="~PP935.WAV">
            <a:hlinkClick r:id="" action="ppaction://media"/>
          </p:cNvPr>
          <p:cNvPicPr>
            <a:picLocks noRot="1" noChangeAspect="1"/>
          </p:cNvPicPr>
          <p:nvPr>
            <a:wavAudioFile r:embed="rId1" name="~PP935.WAV"/>
          </p:nvPr>
        </p:nvPicPr>
        <p:blipFill>
          <a:blip r:embed="rId3" cstate="print"/>
          <a:stretch>
            <a:fillRect/>
          </a:stretch>
        </p:blipFill>
        <p:spPr>
          <a:xfrm>
            <a:off x="8656638" y="6370638"/>
            <a:ext cx="304800" cy="304800"/>
          </a:xfrm>
          <a:prstGeom prst="rect">
            <a:avLst/>
          </a:prstGeom>
        </p:spPr>
      </p:pic>
    </p:spTree>
  </p:cSld>
  <p:clrMapOvr>
    <a:masterClrMapping/>
  </p:clrMapOvr>
  <p:transition advTm="3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Epic Form – (continued</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rgbClr val="FFC000"/>
                </a:solidFill>
              </a:rPr>
              <a:t>Homer’s characters neither speculate about their emotions nor analyze their thought processes.</a:t>
            </a:r>
          </a:p>
          <a:p>
            <a:r>
              <a:rPr lang="en-US" dirty="0" smtClean="0">
                <a:solidFill>
                  <a:srgbClr val="66FF33"/>
                </a:solidFill>
              </a:rPr>
              <a:t>Nor does the poet directly reveal the characters’ inner workings to his audience.</a:t>
            </a:r>
          </a:p>
          <a:p>
            <a:r>
              <a:rPr lang="en-US" dirty="0" smtClean="0">
                <a:solidFill>
                  <a:srgbClr val="FFC000"/>
                </a:solidFill>
              </a:rPr>
              <a:t>Later Greek and Roman authors, like modern writers, give us access to a character’s thoughts and feelings </a:t>
            </a:r>
            <a:r>
              <a:rPr lang="en-US" dirty="0" smtClean="0">
                <a:solidFill>
                  <a:srgbClr val="FFFF00"/>
                </a:solidFill>
              </a:rPr>
              <a:t>through interior monologues and soliloquies.</a:t>
            </a:r>
          </a:p>
          <a:p>
            <a:pPr lvl="1"/>
            <a:r>
              <a:rPr lang="en-US" dirty="0" smtClean="0">
                <a:solidFill>
                  <a:srgbClr val="FFFF00"/>
                </a:solidFill>
              </a:rPr>
              <a:t>Both of these forms are modeled on the long Homeric speech.</a:t>
            </a:r>
            <a:endParaRPr lang="en-US" dirty="0">
              <a:solidFill>
                <a:srgbClr val="FFFF00"/>
              </a:solidFill>
            </a:endParaRPr>
          </a:p>
        </p:txBody>
      </p:sp>
      <p:pic>
        <p:nvPicPr>
          <p:cNvPr id="4" name="~PP3464.WAV">
            <a:hlinkClick r:id="" action="ppaction://media"/>
          </p:cNvPr>
          <p:cNvPicPr>
            <a:picLocks noRot="1" noChangeAspect="1"/>
          </p:cNvPicPr>
          <p:nvPr>
            <a:wavAudioFile r:embed="rId1" name="~PP3464.WAV"/>
          </p:nvPr>
        </p:nvPicPr>
        <p:blipFill>
          <a:blip r:embed="rId3" cstate="print"/>
          <a:stretch>
            <a:fillRect/>
          </a:stretch>
        </p:blipFill>
        <p:spPr>
          <a:xfrm>
            <a:off x="8656638" y="6370638"/>
            <a:ext cx="304800" cy="304800"/>
          </a:xfrm>
          <a:prstGeom prst="rect">
            <a:avLst/>
          </a:prstGeom>
        </p:spPr>
      </p:pic>
    </p:spTree>
  </p:cSld>
  <p:clrMapOvr>
    <a:masterClrMapping/>
  </p:clrMapOvr>
  <p:transition advTm="3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Homer and Later Epics</a:t>
            </a:r>
            <a:endParaRPr lang="en-US" dirty="0">
              <a:solidFill>
                <a:srgbClr val="FFC000"/>
              </a:solidFill>
            </a:endParaRPr>
          </a:p>
        </p:txBody>
      </p:sp>
      <p:sp>
        <p:nvSpPr>
          <p:cNvPr id="3" name="Content Placeholder 2"/>
          <p:cNvSpPr>
            <a:spLocks noGrp="1"/>
          </p:cNvSpPr>
          <p:nvPr>
            <p:ph idx="1"/>
          </p:nvPr>
        </p:nvSpPr>
        <p:spPr/>
        <p:txBody>
          <a:bodyPr>
            <a:normAutofit fontScale="85000" lnSpcReduction="20000"/>
          </a:bodyPr>
          <a:lstStyle/>
          <a:p>
            <a:r>
              <a:rPr lang="en-US" dirty="0" smtClean="0">
                <a:solidFill>
                  <a:srgbClr val="FFFF00"/>
                </a:solidFill>
              </a:rPr>
              <a:t>The building blocks of the epic genre – the invocation, </a:t>
            </a:r>
            <a:r>
              <a:rPr lang="en-US" i="1" dirty="0" smtClean="0">
                <a:solidFill>
                  <a:srgbClr val="FFFF00"/>
                </a:solidFill>
              </a:rPr>
              <a:t>in medias res</a:t>
            </a:r>
            <a:r>
              <a:rPr lang="en-US" dirty="0" smtClean="0">
                <a:solidFill>
                  <a:srgbClr val="FFFF00"/>
                </a:solidFill>
              </a:rPr>
              <a:t>, stock epithets, fixed formulas, and long speeches – were commonly used by bards of oral tradition.</a:t>
            </a:r>
          </a:p>
          <a:p>
            <a:r>
              <a:rPr lang="en-US" dirty="0" smtClean="0">
                <a:solidFill>
                  <a:srgbClr val="66FF33"/>
                </a:solidFill>
              </a:rPr>
              <a:t>Because Homer was so influential in Western literature, these same features were imitated in later epics, even though they no longer served the same purposes.</a:t>
            </a:r>
          </a:p>
          <a:p>
            <a:r>
              <a:rPr lang="en-US" dirty="0" smtClean="0">
                <a:solidFill>
                  <a:srgbClr val="FFC000"/>
                </a:solidFill>
              </a:rPr>
              <a:t>Among the greatest epic poets who adopted Homer as a model were the Roman writer Virgil, the Florentine medieval poet Dante Alighieri, and the seventeenth-century English poet, John Milton.</a:t>
            </a:r>
            <a:endParaRPr lang="en-US" dirty="0">
              <a:solidFill>
                <a:srgbClr val="FFC000"/>
              </a:solidFill>
            </a:endParaRPr>
          </a:p>
        </p:txBody>
      </p:sp>
      <p:pic>
        <p:nvPicPr>
          <p:cNvPr id="4" name="~PP2223.WAV">
            <a:hlinkClick r:id="" action="ppaction://media"/>
          </p:cNvPr>
          <p:cNvPicPr>
            <a:picLocks noRot="1" noChangeAspect="1"/>
          </p:cNvPicPr>
          <p:nvPr>
            <a:wavAudioFile r:embed="rId1" name="~PP2223.WAV"/>
          </p:nvPr>
        </p:nvPicPr>
        <p:blipFill>
          <a:blip r:embed="rId3" cstate="print"/>
          <a:stretch>
            <a:fillRect/>
          </a:stretch>
        </p:blipFill>
        <p:spPr>
          <a:xfrm>
            <a:off x="8656638" y="6370638"/>
            <a:ext cx="304800" cy="304800"/>
          </a:xfrm>
          <a:prstGeom prst="rect">
            <a:avLst/>
          </a:prstGeom>
        </p:spPr>
      </p:pic>
    </p:spTree>
  </p:cSld>
  <p:clrMapOvr>
    <a:masterClrMapping/>
  </p:clrMapOvr>
  <p:transition advTm="3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FF33"/>
                </a:solidFill>
              </a:rPr>
              <a:t>How the Trojan War Began</a:t>
            </a:r>
            <a:endParaRPr lang="en-US" dirty="0">
              <a:solidFill>
                <a:srgbClr val="66FF33"/>
              </a:solidFill>
            </a:endParaRPr>
          </a:p>
        </p:txBody>
      </p:sp>
      <p:sp>
        <p:nvSpPr>
          <p:cNvPr id="3" name="Content Placeholder 2"/>
          <p:cNvSpPr>
            <a:spLocks noGrp="1"/>
          </p:cNvSpPr>
          <p:nvPr>
            <p:ph idx="1"/>
          </p:nvPr>
        </p:nvSpPr>
        <p:spPr/>
        <p:txBody>
          <a:bodyPr/>
          <a:lstStyle/>
          <a:p>
            <a:r>
              <a:rPr lang="en-US" dirty="0" smtClean="0">
                <a:solidFill>
                  <a:srgbClr val="66FF33"/>
                </a:solidFill>
              </a:rPr>
              <a:t>The </a:t>
            </a:r>
            <a:r>
              <a:rPr lang="en-US" i="1" dirty="0" smtClean="0">
                <a:solidFill>
                  <a:srgbClr val="66FF33"/>
                </a:solidFill>
              </a:rPr>
              <a:t>Iliad</a:t>
            </a:r>
            <a:r>
              <a:rPr lang="en-US" dirty="0" smtClean="0">
                <a:solidFill>
                  <a:srgbClr val="66FF33"/>
                </a:solidFill>
              </a:rPr>
              <a:t> recounts only part of a long series of events in the Trojan War.</a:t>
            </a:r>
          </a:p>
          <a:p>
            <a:pPr lvl="1"/>
            <a:r>
              <a:rPr lang="en-US" dirty="0" smtClean="0">
                <a:solidFill>
                  <a:srgbClr val="FFFF00"/>
                </a:solidFill>
              </a:rPr>
              <a:t>The war was fought, according to legend, because of a quarrel among gods and the resulting incidents of betrayal among mortals.</a:t>
            </a:r>
          </a:p>
          <a:p>
            <a:pPr lvl="1">
              <a:buNone/>
            </a:pPr>
            <a:r>
              <a:rPr lang="en-US" dirty="0" smtClean="0">
                <a:solidFill>
                  <a:srgbClr val="FFC000"/>
                </a:solidFill>
              </a:rPr>
              <a:t>How did the War start?</a:t>
            </a:r>
          </a:p>
          <a:p>
            <a:pPr lvl="1">
              <a:buNone/>
            </a:pPr>
            <a:r>
              <a:rPr lang="en-US" dirty="0"/>
              <a:t>	</a:t>
            </a:r>
            <a:r>
              <a:rPr lang="en-US" dirty="0" smtClean="0">
                <a:solidFill>
                  <a:srgbClr val="66FF33"/>
                </a:solidFill>
              </a:rPr>
              <a:t>*  King </a:t>
            </a:r>
            <a:r>
              <a:rPr lang="en-US" dirty="0" err="1" smtClean="0">
                <a:solidFill>
                  <a:srgbClr val="66FF33"/>
                </a:solidFill>
              </a:rPr>
              <a:t>Peleus</a:t>
            </a:r>
            <a:r>
              <a:rPr lang="en-US" dirty="0" smtClean="0">
                <a:solidFill>
                  <a:srgbClr val="66FF33"/>
                </a:solidFill>
              </a:rPr>
              <a:t> and the sea-goddess Thetis were     the parents of Achilles, hero of the </a:t>
            </a:r>
            <a:r>
              <a:rPr lang="en-US" i="1" dirty="0" smtClean="0">
                <a:solidFill>
                  <a:srgbClr val="66FF33"/>
                </a:solidFill>
              </a:rPr>
              <a:t>Iliad.</a:t>
            </a:r>
          </a:p>
          <a:p>
            <a:pPr lvl="1">
              <a:buNone/>
            </a:pPr>
            <a:endParaRPr lang="en-US" i="1" dirty="0" smtClean="0"/>
          </a:p>
          <a:p>
            <a:pPr lvl="1">
              <a:buNone/>
            </a:pPr>
            <a:endParaRPr lang="en-US" i="1" dirty="0" smtClean="0"/>
          </a:p>
        </p:txBody>
      </p:sp>
      <p:pic>
        <p:nvPicPr>
          <p:cNvPr id="4" name="~PP1551.WAV">
            <a:hlinkClick r:id="" action="ppaction://media"/>
          </p:cNvPr>
          <p:cNvPicPr>
            <a:picLocks noRot="1" noChangeAspect="1"/>
          </p:cNvPicPr>
          <p:nvPr>
            <a:wavAudioFile r:embed="rId1" name="~PP1551.WAV"/>
          </p:nvPr>
        </p:nvPicPr>
        <p:blipFill>
          <a:blip r:embed="rId3" cstate="print"/>
          <a:stretch>
            <a:fillRect/>
          </a:stretch>
        </p:blipFill>
        <p:spPr>
          <a:xfrm>
            <a:off x="8656638" y="6370638"/>
            <a:ext cx="304800" cy="304800"/>
          </a:xfrm>
          <a:prstGeom prst="rect">
            <a:avLst/>
          </a:prstGeom>
        </p:spPr>
      </p:pic>
    </p:spTree>
  </p:cSld>
  <p:clrMapOvr>
    <a:masterClrMapping/>
  </p:clrMapOvr>
  <p:transition advTm="2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FF33"/>
                </a:solidFill>
              </a:rPr>
              <a:t>How Did the Trojan War Begin?</a:t>
            </a:r>
            <a:endParaRPr lang="en-US" dirty="0">
              <a:solidFill>
                <a:srgbClr val="66FF33"/>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C000"/>
                </a:solidFill>
              </a:rPr>
              <a:t>When </a:t>
            </a:r>
            <a:r>
              <a:rPr lang="en-US" dirty="0" err="1" smtClean="0">
                <a:solidFill>
                  <a:srgbClr val="FFC000"/>
                </a:solidFill>
              </a:rPr>
              <a:t>Peleus</a:t>
            </a:r>
            <a:r>
              <a:rPr lang="en-US" dirty="0" smtClean="0">
                <a:solidFill>
                  <a:srgbClr val="FFC000"/>
                </a:solidFill>
              </a:rPr>
              <a:t> and Thetis were married, all the gods were invited except Eris, the goddess of discord.</a:t>
            </a:r>
          </a:p>
          <a:p>
            <a:r>
              <a:rPr lang="en-US" dirty="0" smtClean="0">
                <a:solidFill>
                  <a:srgbClr val="FFFF00"/>
                </a:solidFill>
              </a:rPr>
              <a:t>Angry at being excluded, Eris tossed a golden apple among the guests.</a:t>
            </a:r>
          </a:p>
          <a:p>
            <a:pPr lvl="1"/>
            <a:r>
              <a:rPr lang="en-US" dirty="0" smtClean="0">
                <a:solidFill>
                  <a:srgbClr val="66FF33"/>
                </a:solidFill>
              </a:rPr>
              <a:t>On it was inscribed “for the fairest one.”</a:t>
            </a:r>
          </a:p>
          <a:p>
            <a:pPr lvl="2"/>
            <a:r>
              <a:rPr lang="en-US" dirty="0" smtClean="0">
                <a:solidFill>
                  <a:srgbClr val="FFC000"/>
                </a:solidFill>
              </a:rPr>
              <a:t>Hera, Athena, and Aphrodite each claimed the prize.</a:t>
            </a:r>
          </a:p>
          <a:p>
            <a:pPr lvl="2"/>
            <a:r>
              <a:rPr lang="en-US" dirty="0" smtClean="0">
                <a:solidFill>
                  <a:srgbClr val="FFFF00"/>
                </a:solidFill>
              </a:rPr>
              <a:t>They chose the Trojan prince Paris, a handsome and unworldly man, to decide which goddess was the fairest.</a:t>
            </a:r>
            <a:endParaRPr lang="en-US" dirty="0">
              <a:solidFill>
                <a:srgbClr val="FFFF00"/>
              </a:solidFill>
            </a:endParaRPr>
          </a:p>
        </p:txBody>
      </p:sp>
      <p:pic>
        <p:nvPicPr>
          <p:cNvPr id="4" name="~PP2838.WAV">
            <a:hlinkClick r:id="" action="ppaction://media"/>
          </p:cNvPr>
          <p:cNvPicPr>
            <a:picLocks noRot="1" noChangeAspect="1"/>
          </p:cNvPicPr>
          <p:nvPr>
            <a:wavAudioFile r:embed="rId1" name="~PP2838.WAV"/>
          </p:nvPr>
        </p:nvPicPr>
        <p:blipFill>
          <a:blip r:embed="rId3" cstate="print"/>
          <a:stretch>
            <a:fillRect/>
          </a:stretch>
        </p:blipFill>
        <p:spPr>
          <a:xfrm>
            <a:off x="8656638" y="6370638"/>
            <a:ext cx="304800" cy="304800"/>
          </a:xfrm>
          <a:prstGeom prst="rect">
            <a:avLst/>
          </a:prstGeom>
        </p:spPr>
      </p:pic>
    </p:spTree>
  </p:cSld>
  <p:clrMapOvr>
    <a:masterClrMapping/>
  </p:clrMapOvr>
  <p:transition advTm="4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FF33"/>
                </a:solidFill>
              </a:rPr>
              <a:t>How the Trojan War Began</a:t>
            </a:r>
            <a:endParaRPr lang="en-US" dirty="0">
              <a:solidFill>
                <a:srgbClr val="66FF33"/>
              </a:solidFill>
            </a:endParaRPr>
          </a:p>
        </p:txBody>
      </p:sp>
      <p:sp>
        <p:nvSpPr>
          <p:cNvPr id="3" name="Content Placeholder 2"/>
          <p:cNvSpPr>
            <a:spLocks noGrp="1"/>
          </p:cNvSpPr>
          <p:nvPr>
            <p:ph idx="1"/>
          </p:nvPr>
        </p:nvSpPr>
        <p:spPr/>
        <p:txBody>
          <a:bodyPr/>
          <a:lstStyle/>
          <a:p>
            <a:r>
              <a:rPr lang="en-US" dirty="0" smtClean="0">
                <a:solidFill>
                  <a:srgbClr val="FFC000"/>
                </a:solidFill>
              </a:rPr>
              <a:t>Each goddess offered Paris a bribe, and Paris chose Aphrodite’s bribe.</a:t>
            </a:r>
          </a:p>
          <a:p>
            <a:r>
              <a:rPr lang="en-US" dirty="0" smtClean="0">
                <a:solidFill>
                  <a:srgbClr val="FFFF00"/>
                </a:solidFill>
              </a:rPr>
              <a:t>Aphrodite promised to give Paris the most beautiful woman alive (Helen) who was already married to Menelaus, King of Sparta</a:t>
            </a:r>
            <a:r>
              <a:rPr lang="en-US" dirty="0" smtClean="0"/>
              <a:t>.</a:t>
            </a:r>
          </a:p>
          <a:p>
            <a:r>
              <a:rPr lang="en-US" dirty="0" smtClean="0">
                <a:solidFill>
                  <a:srgbClr val="66FF33"/>
                </a:solidFill>
              </a:rPr>
              <a:t>Paris violated the sacred bond of hospitality when he went to Menelaus’ court as a guest and abducted the host’s wife.</a:t>
            </a:r>
            <a:endParaRPr lang="en-US" dirty="0">
              <a:solidFill>
                <a:srgbClr val="66FF33"/>
              </a:solidFill>
            </a:endParaRPr>
          </a:p>
        </p:txBody>
      </p:sp>
      <p:pic>
        <p:nvPicPr>
          <p:cNvPr id="4" name="~PP1271.WAV">
            <a:hlinkClick r:id="" action="ppaction://media"/>
          </p:cNvPr>
          <p:cNvPicPr>
            <a:picLocks noRot="1" noChangeAspect="1"/>
          </p:cNvPicPr>
          <p:nvPr>
            <a:wavAudioFile r:embed="rId1" name="~PP1271.WAV"/>
          </p:nvPr>
        </p:nvPicPr>
        <p:blipFill>
          <a:blip r:embed="rId3" cstate="print"/>
          <a:stretch>
            <a:fillRect/>
          </a:stretch>
        </p:blipFill>
        <p:spPr>
          <a:xfrm>
            <a:off x="8656638" y="6370638"/>
            <a:ext cx="304800" cy="304800"/>
          </a:xfrm>
          <a:prstGeom prst="rect">
            <a:avLst/>
          </a:prstGeom>
        </p:spPr>
      </p:pic>
    </p:spTree>
  </p:cSld>
  <p:clrMapOvr>
    <a:masterClrMapping/>
  </p:clrMapOvr>
  <p:transition advTm="3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FF33"/>
                </a:solidFill>
              </a:rPr>
              <a:t>How the Trojan War Began</a:t>
            </a:r>
            <a:endParaRPr lang="en-US" dirty="0">
              <a:solidFill>
                <a:srgbClr val="66FF33"/>
              </a:solidFill>
            </a:endParaRPr>
          </a:p>
        </p:txBody>
      </p:sp>
      <p:sp>
        <p:nvSpPr>
          <p:cNvPr id="3" name="Content Placeholder 2"/>
          <p:cNvSpPr>
            <a:spLocks noGrp="1"/>
          </p:cNvSpPr>
          <p:nvPr>
            <p:ph idx="1"/>
          </p:nvPr>
        </p:nvSpPr>
        <p:spPr/>
        <p:txBody>
          <a:bodyPr/>
          <a:lstStyle/>
          <a:p>
            <a:r>
              <a:rPr lang="en-US" dirty="0" smtClean="0">
                <a:solidFill>
                  <a:srgbClr val="FFC000"/>
                </a:solidFill>
              </a:rPr>
              <a:t>Menelaus sought the help of his brother, Agamemnon, King of Mycenae and the most powerful ruler of his time.</a:t>
            </a:r>
          </a:p>
          <a:p>
            <a:r>
              <a:rPr lang="en-US" dirty="0" smtClean="0">
                <a:solidFill>
                  <a:srgbClr val="FFFF00"/>
                </a:solidFill>
              </a:rPr>
              <a:t>Together with other kings, they mounted an expedition against Troy to reclaim Helen and to sack a city for its opulence</a:t>
            </a:r>
            <a:r>
              <a:rPr lang="en-US" dirty="0" smtClean="0"/>
              <a:t>.</a:t>
            </a:r>
          </a:p>
          <a:p>
            <a:r>
              <a:rPr lang="en-US" dirty="0" smtClean="0">
                <a:solidFill>
                  <a:srgbClr val="66FF33"/>
                </a:solidFill>
              </a:rPr>
              <a:t>The war lasted ten years until Troy was finally taken.</a:t>
            </a:r>
            <a:endParaRPr lang="en-US" dirty="0">
              <a:solidFill>
                <a:srgbClr val="66FF33"/>
              </a:solidFill>
            </a:endParaRPr>
          </a:p>
        </p:txBody>
      </p:sp>
      <p:pic>
        <p:nvPicPr>
          <p:cNvPr id="4" name="~PP99.WAV">
            <a:hlinkClick r:id="" action="ppaction://media"/>
          </p:cNvPr>
          <p:cNvPicPr>
            <a:picLocks noRot="1" noChangeAspect="1"/>
          </p:cNvPicPr>
          <p:nvPr>
            <a:wavAudioFile r:embed="rId1" name="~PP99.WAV"/>
          </p:nvPr>
        </p:nvPicPr>
        <p:blipFill>
          <a:blip r:embed="rId3" cstate="print"/>
          <a:stretch>
            <a:fillRect/>
          </a:stretch>
        </p:blipFill>
        <p:spPr>
          <a:xfrm>
            <a:off x="8656638" y="6370638"/>
            <a:ext cx="304800" cy="304800"/>
          </a:xfrm>
          <a:prstGeom prst="rect">
            <a:avLst/>
          </a:prstGeom>
        </p:spPr>
      </p:pic>
    </p:spTree>
  </p:cSld>
  <p:clrMapOvr>
    <a:masterClrMapping/>
  </p:clrMapOvr>
  <p:transition advTm="2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66FF33"/>
                </a:solidFill>
              </a:rPr>
              <a:t>How the Trojan War Began</a:t>
            </a:r>
            <a:endParaRPr lang="en-US" dirty="0">
              <a:solidFill>
                <a:srgbClr val="66FF33"/>
              </a:solidFill>
            </a:endParaRPr>
          </a:p>
        </p:txBody>
      </p:sp>
      <p:sp>
        <p:nvSpPr>
          <p:cNvPr id="3" name="Content Placeholder 2"/>
          <p:cNvSpPr>
            <a:spLocks noGrp="1"/>
          </p:cNvSpPr>
          <p:nvPr>
            <p:ph idx="1"/>
          </p:nvPr>
        </p:nvSpPr>
        <p:spPr/>
        <p:txBody>
          <a:bodyPr/>
          <a:lstStyle/>
          <a:p>
            <a:r>
              <a:rPr lang="en-US" dirty="0" smtClean="0">
                <a:solidFill>
                  <a:srgbClr val="FFC000"/>
                </a:solidFill>
              </a:rPr>
              <a:t>Out of a vast body of material that his audience already knew, Homer chose to focus on a period of less than two months in the tenth year of the war.</a:t>
            </a:r>
          </a:p>
          <a:p>
            <a:r>
              <a:rPr lang="en-US" dirty="0" smtClean="0">
                <a:solidFill>
                  <a:srgbClr val="FFFF00"/>
                </a:solidFill>
              </a:rPr>
              <a:t>Homer did not concentrate on the war as such, but on the Greek warrior Achilles and the consequences of his rage (wrath).</a:t>
            </a:r>
            <a:endParaRPr lang="en-US" dirty="0">
              <a:solidFill>
                <a:srgbClr val="FFFF00"/>
              </a:solidFill>
            </a:endParaRPr>
          </a:p>
        </p:txBody>
      </p:sp>
      <p:pic>
        <p:nvPicPr>
          <p:cNvPr id="4" name="~PP492.WAV">
            <a:hlinkClick r:id="" action="ppaction://media"/>
          </p:cNvPr>
          <p:cNvPicPr>
            <a:picLocks noRot="1" noChangeAspect="1"/>
          </p:cNvPicPr>
          <p:nvPr>
            <a:wavAudioFile r:embed="rId1" name="~PP492.WAV"/>
          </p:nvPr>
        </p:nvPicPr>
        <p:blipFill>
          <a:blip r:embed="rId3" cstate="print"/>
          <a:stretch>
            <a:fillRect/>
          </a:stretch>
        </p:blipFill>
        <p:spPr>
          <a:xfrm>
            <a:off x="8656638" y="6370638"/>
            <a:ext cx="304800" cy="304800"/>
          </a:xfrm>
          <a:prstGeom prst="rect">
            <a:avLst/>
          </a:prstGeom>
        </p:spPr>
      </p:pic>
    </p:spTree>
  </p:cSld>
  <p:clrMapOvr>
    <a:masterClrMapping/>
  </p:clrMapOvr>
  <p:transition advTm="2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a:t>
            </a:r>
            <a:r>
              <a:rPr lang="en-US" i="1" dirty="0" smtClean="0">
                <a:solidFill>
                  <a:srgbClr val="FFFF00"/>
                </a:solidFill>
              </a:rPr>
              <a:t>Iliad</a:t>
            </a:r>
            <a:r>
              <a:rPr lang="en-US" dirty="0" smtClean="0">
                <a:solidFill>
                  <a:srgbClr val="FFFF00"/>
                </a:solidFill>
              </a:rPr>
              <a:t> – Literary Analysis</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C000"/>
                </a:solidFill>
              </a:rPr>
              <a:t>As you read excerpt from Homer’s </a:t>
            </a:r>
            <a:r>
              <a:rPr lang="en-US" i="1" dirty="0" smtClean="0">
                <a:solidFill>
                  <a:srgbClr val="FFC000"/>
                </a:solidFill>
              </a:rPr>
              <a:t>Iliad</a:t>
            </a:r>
            <a:r>
              <a:rPr lang="en-US" dirty="0" smtClean="0">
                <a:solidFill>
                  <a:srgbClr val="FFC000"/>
                </a:solidFill>
              </a:rPr>
              <a:t>, you will focus on the theme, an important insight into life that  is usually conveyed indirectly in a literary work.</a:t>
            </a:r>
          </a:p>
          <a:p>
            <a:r>
              <a:rPr lang="en-US" dirty="0" smtClean="0">
                <a:solidFill>
                  <a:srgbClr val="66FF33"/>
                </a:solidFill>
              </a:rPr>
              <a:t>The theme of a literary work is its central idea, concern, or message.</a:t>
            </a:r>
          </a:p>
          <a:p>
            <a:r>
              <a:rPr lang="en-US" dirty="0" smtClean="0">
                <a:solidFill>
                  <a:srgbClr val="FFFF00"/>
                </a:solidFill>
              </a:rPr>
              <a:t>Long works, such as novels and epics, often contain more than one major theme</a:t>
            </a:r>
            <a:r>
              <a:rPr lang="en-US" dirty="0" smtClean="0"/>
              <a:t>.</a:t>
            </a:r>
            <a:endParaRPr lang="en-US" dirty="0"/>
          </a:p>
        </p:txBody>
      </p:sp>
      <p:pic>
        <p:nvPicPr>
          <p:cNvPr id="4" name="~PP1382.WAV">
            <a:hlinkClick r:id="" action="ppaction://media"/>
          </p:cNvPr>
          <p:cNvPicPr>
            <a:picLocks noRot="1" noChangeAspect="1"/>
          </p:cNvPicPr>
          <p:nvPr>
            <a:wavAudioFile r:embed="rId1" name="~PP1382.WAV"/>
          </p:nvPr>
        </p:nvPicPr>
        <p:blipFill>
          <a:blip r:embed="rId3" cstate="print"/>
          <a:stretch>
            <a:fillRect/>
          </a:stretch>
        </p:blipFill>
        <p:spPr>
          <a:xfrm>
            <a:off x="8656638" y="6370638"/>
            <a:ext cx="304800" cy="304800"/>
          </a:xfrm>
          <a:prstGeom prst="rect">
            <a:avLst/>
          </a:prstGeom>
        </p:spPr>
      </p:pic>
    </p:spTree>
  </p:cSld>
  <p:clrMapOvr>
    <a:masterClrMapping/>
  </p:clrMapOvr>
  <p:transition advTm="2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Theme</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C000"/>
                </a:solidFill>
              </a:rPr>
              <a:t>The theme stated at the beginning of the </a:t>
            </a:r>
            <a:r>
              <a:rPr lang="en-US" i="1" dirty="0" smtClean="0">
                <a:solidFill>
                  <a:srgbClr val="FFC000"/>
                </a:solidFill>
              </a:rPr>
              <a:t>Iliad</a:t>
            </a:r>
            <a:r>
              <a:rPr lang="en-US" dirty="0" smtClean="0">
                <a:solidFill>
                  <a:srgbClr val="FFC000"/>
                </a:solidFill>
              </a:rPr>
              <a:t> is “the rage of </a:t>
            </a:r>
            <a:r>
              <a:rPr lang="en-US" dirty="0" err="1" smtClean="0">
                <a:solidFill>
                  <a:srgbClr val="FFC000"/>
                </a:solidFill>
              </a:rPr>
              <a:t>Peleus</a:t>
            </a:r>
            <a:r>
              <a:rPr lang="en-US" dirty="0" smtClean="0">
                <a:solidFill>
                  <a:srgbClr val="FFC000"/>
                </a:solidFill>
              </a:rPr>
              <a:t>’ son Achilles” and its consequences</a:t>
            </a:r>
            <a:r>
              <a:rPr lang="en-US" i="1" dirty="0" smtClean="0">
                <a:solidFill>
                  <a:srgbClr val="FFC000"/>
                </a:solidFill>
              </a:rPr>
              <a:t>.</a:t>
            </a:r>
          </a:p>
          <a:p>
            <a:r>
              <a:rPr lang="en-US" dirty="0" smtClean="0">
                <a:solidFill>
                  <a:srgbClr val="66FF33"/>
                </a:solidFill>
              </a:rPr>
              <a:t>The poem also contains profound insights about war and peace, honor, duty, compassion, and life and death.</a:t>
            </a:r>
            <a:endParaRPr lang="en-US" dirty="0">
              <a:solidFill>
                <a:srgbClr val="66FF33"/>
              </a:solidFill>
            </a:endParaRPr>
          </a:p>
        </p:txBody>
      </p:sp>
      <p:pic>
        <p:nvPicPr>
          <p:cNvPr id="4" name="~PP2074.WAV">
            <a:hlinkClick r:id="" action="ppaction://media"/>
          </p:cNvPr>
          <p:cNvPicPr>
            <a:picLocks noRot="1" noChangeAspect="1"/>
          </p:cNvPicPr>
          <p:nvPr>
            <a:wavAudioFile r:embed="rId1" name="~PP2074.WAV"/>
          </p:nvPr>
        </p:nvPicPr>
        <p:blipFill>
          <a:blip r:embed="rId3" cstate="print"/>
          <a:stretch>
            <a:fillRect/>
          </a:stretch>
        </p:blipFill>
        <p:spPr>
          <a:xfrm>
            <a:off x="8656638" y="6370638"/>
            <a:ext cx="304800" cy="304800"/>
          </a:xfrm>
          <a:prstGeom prst="rect">
            <a:avLst/>
          </a:prstGeom>
        </p:spPr>
      </p:pic>
    </p:spTree>
  </p:cSld>
  <p:clrMapOvr>
    <a:masterClrMapping/>
  </p:clrMapOvr>
  <p:transition advTm="2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Theme</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C000"/>
                </a:solidFill>
              </a:rPr>
              <a:t>Homer uses the following means to reveal the themes in his epic poem.</a:t>
            </a:r>
          </a:p>
          <a:p>
            <a:pPr lvl="1"/>
            <a:r>
              <a:rPr lang="en-US" dirty="0" smtClean="0">
                <a:solidFill>
                  <a:srgbClr val="66FF33"/>
                </a:solidFill>
              </a:rPr>
              <a:t>Characters’ statements and actions</a:t>
            </a:r>
          </a:p>
          <a:p>
            <a:pPr lvl="1"/>
            <a:r>
              <a:rPr lang="en-US" dirty="0" smtClean="0">
                <a:solidFill>
                  <a:srgbClr val="FFFF00"/>
                </a:solidFill>
              </a:rPr>
              <a:t>Events in the plot</a:t>
            </a:r>
          </a:p>
          <a:p>
            <a:pPr lvl="1"/>
            <a:r>
              <a:rPr lang="en-US" dirty="0" smtClean="0">
                <a:solidFill>
                  <a:srgbClr val="FFC000"/>
                </a:solidFill>
              </a:rPr>
              <a:t>Images and their associations</a:t>
            </a:r>
          </a:p>
          <a:p>
            <a:pPr lvl="1"/>
            <a:endParaRPr lang="en-US" dirty="0"/>
          </a:p>
          <a:p>
            <a:pPr lvl="1">
              <a:buNone/>
            </a:pPr>
            <a:r>
              <a:rPr lang="en-US" dirty="0" smtClean="0">
                <a:solidFill>
                  <a:srgbClr val="FFFF00"/>
                </a:solidFill>
              </a:rPr>
              <a:t>As you read, note the ideas and insights that the poem conveys.</a:t>
            </a:r>
            <a:endParaRPr lang="en-US" dirty="0">
              <a:solidFill>
                <a:srgbClr val="FFFF00"/>
              </a:solidFill>
            </a:endParaRPr>
          </a:p>
        </p:txBody>
      </p:sp>
      <p:pic>
        <p:nvPicPr>
          <p:cNvPr id="4" name="~PP2469.WAV">
            <a:hlinkClick r:id="" action="ppaction://media"/>
          </p:cNvPr>
          <p:cNvPicPr>
            <a:picLocks noRot="1" noChangeAspect="1"/>
          </p:cNvPicPr>
          <p:nvPr>
            <a:wavAudioFile r:embed="rId1" name="~PP2469.WAV"/>
          </p:nvPr>
        </p:nvPicPr>
        <p:blipFill>
          <a:blip r:embed="rId3" cstate="print"/>
          <a:stretch>
            <a:fillRect/>
          </a:stretch>
        </p:blipFill>
        <p:spPr>
          <a:xfrm>
            <a:off x="8656638" y="6370638"/>
            <a:ext cx="304800" cy="304800"/>
          </a:xfrm>
          <a:prstGeom prst="rect">
            <a:avLst/>
          </a:prstGeom>
        </p:spPr>
      </p:pic>
    </p:spTree>
  </p:cSld>
  <p:clrMapOvr>
    <a:masterClrMapping/>
  </p:clrMapOvr>
  <p:transition advTm="2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Foreshadowing</a:t>
            </a:r>
            <a:endParaRPr lang="en-US" dirty="0">
              <a:solidFill>
                <a:srgbClr val="FFC0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The </a:t>
            </a:r>
            <a:r>
              <a:rPr lang="en-US" i="1" dirty="0" smtClean="0">
                <a:solidFill>
                  <a:srgbClr val="FFFF00"/>
                </a:solidFill>
              </a:rPr>
              <a:t>Iliad’s </a:t>
            </a:r>
            <a:r>
              <a:rPr lang="en-US" dirty="0" smtClean="0">
                <a:solidFill>
                  <a:srgbClr val="FFFF00"/>
                </a:solidFill>
              </a:rPr>
              <a:t>opening statement of theme is also its first instance of </a:t>
            </a:r>
            <a:r>
              <a:rPr lang="en-US" b="1" i="1" dirty="0" smtClean="0">
                <a:solidFill>
                  <a:srgbClr val="FFFF00"/>
                </a:solidFill>
              </a:rPr>
              <a:t>foreshadowing</a:t>
            </a:r>
            <a:r>
              <a:rPr lang="en-US" dirty="0" smtClean="0">
                <a:solidFill>
                  <a:srgbClr val="FFFF00"/>
                </a:solidFill>
              </a:rPr>
              <a:t>, the use of clues to suggest future events in a literary work.</a:t>
            </a:r>
          </a:p>
          <a:p>
            <a:pPr lvl="1"/>
            <a:r>
              <a:rPr lang="en-US" dirty="0" smtClean="0">
                <a:solidFill>
                  <a:srgbClr val="66FF33"/>
                </a:solidFill>
              </a:rPr>
              <a:t>This technique creates suspense by building the audience’s anticipation.</a:t>
            </a:r>
          </a:p>
          <a:p>
            <a:pPr lvl="2"/>
            <a:r>
              <a:rPr lang="en-US" dirty="0" smtClean="0">
                <a:solidFill>
                  <a:srgbClr val="FFC000"/>
                </a:solidFill>
              </a:rPr>
              <a:t>For example, the </a:t>
            </a:r>
            <a:r>
              <a:rPr lang="en-US" i="1" dirty="0" smtClean="0">
                <a:solidFill>
                  <a:srgbClr val="FFC000"/>
                </a:solidFill>
              </a:rPr>
              <a:t>Iliad’s</a:t>
            </a:r>
            <a:r>
              <a:rPr lang="en-US" dirty="0" smtClean="0">
                <a:solidFill>
                  <a:srgbClr val="FFC000"/>
                </a:solidFill>
              </a:rPr>
              <a:t> opening lines leave the reader wondering why Achilles is enraged and what consequences might follow.  Look for other examples of foreshadowing as you read, and consider what effect the poet is trying to create.</a:t>
            </a:r>
            <a:endParaRPr lang="en-US" dirty="0">
              <a:solidFill>
                <a:srgbClr val="FFC000"/>
              </a:solidFill>
            </a:endParaRPr>
          </a:p>
        </p:txBody>
      </p:sp>
      <p:pic>
        <p:nvPicPr>
          <p:cNvPr id="4" name="~PP1980.WAV">
            <a:hlinkClick r:id="" action="ppaction://media"/>
          </p:cNvPr>
          <p:cNvPicPr>
            <a:picLocks noRot="1" noChangeAspect="1"/>
          </p:cNvPicPr>
          <p:nvPr>
            <a:wavAudioFile r:embed="rId1" name="~PP1980.WAV"/>
          </p:nvPr>
        </p:nvPicPr>
        <p:blipFill>
          <a:blip r:embed="rId3" cstate="print"/>
          <a:stretch>
            <a:fillRect/>
          </a:stretch>
        </p:blipFill>
        <p:spPr>
          <a:xfrm>
            <a:off x="8656638" y="6370638"/>
            <a:ext cx="304800" cy="304800"/>
          </a:xfrm>
          <a:prstGeom prst="rect">
            <a:avLst/>
          </a:prstGeom>
        </p:spPr>
      </p:pic>
    </p:spTree>
  </p:cSld>
  <p:clrMapOvr>
    <a:masterClrMapping/>
  </p:clrMapOvr>
  <p:transition advTm="3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66FF33"/>
                </a:solidFill>
              </a:rPr>
              <a:t>Reading Strategy</a:t>
            </a:r>
            <a:br>
              <a:rPr lang="en-US" dirty="0" smtClean="0">
                <a:solidFill>
                  <a:srgbClr val="66FF33"/>
                </a:solidFill>
              </a:rPr>
            </a:br>
            <a:r>
              <a:rPr lang="en-US" dirty="0" smtClean="0">
                <a:solidFill>
                  <a:srgbClr val="66FF33"/>
                </a:solidFill>
              </a:rPr>
              <a:t>Analyze Confusing  Sentences</a:t>
            </a:r>
            <a:endParaRPr lang="en-US" dirty="0">
              <a:solidFill>
                <a:srgbClr val="66FF33"/>
              </a:solidFill>
            </a:endParaRPr>
          </a:p>
        </p:txBody>
      </p:sp>
      <p:sp>
        <p:nvSpPr>
          <p:cNvPr id="3" name="Content Placeholder 2"/>
          <p:cNvSpPr>
            <a:spLocks noGrp="1"/>
          </p:cNvSpPr>
          <p:nvPr>
            <p:ph idx="1"/>
          </p:nvPr>
        </p:nvSpPr>
        <p:spPr/>
        <p:txBody>
          <a:bodyPr/>
          <a:lstStyle/>
          <a:p>
            <a:r>
              <a:rPr lang="en-US" dirty="0" smtClean="0">
                <a:solidFill>
                  <a:srgbClr val="FFFF00"/>
                </a:solidFill>
              </a:rPr>
              <a:t>Homer wove lines dense with images and other details.</a:t>
            </a:r>
          </a:p>
          <a:p>
            <a:r>
              <a:rPr lang="en-US" dirty="0" smtClean="0">
                <a:solidFill>
                  <a:srgbClr val="FFC000"/>
                </a:solidFill>
              </a:rPr>
              <a:t>To analyze confusing sentences, consider one section at a time.</a:t>
            </a:r>
          </a:p>
          <a:p>
            <a:pPr lvl="1"/>
            <a:r>
              <a:rPr lang="en-US" dirty="0" smtClean="0">
                <a:solidFill>
                  <a:srgbClr val="FFFF00"/>
                </a:solidFill>
              </a:rPr>
              <a:t>Look at a complex sentence and separate its essential parts (the who and what) from the difficult language until you get the main idea.</a:t>
            </a:r>
          </a:p>
          <a:p>
            <a:pPr lvl="1"/>
            <a:r>
              <a:rPr lang="en-US" dirty="0" smtClean="0">
                <a:solidFill>
                  <a:srgbClr val="FFC000"/>
                </a:solidFill>
              </a:rPr>
              <a:t>Use a chart like the one on page 362 to help you analyze and interpret confusing sentences.</a:t>
            </a:r>
            <a:endParaRPr lang="en-US" dirty="0">
              <a:solidFill>
                <a:srgbClr val="FFC000"/>
              </a:solidFill>
            </a:endParaRPr>
          </a:p>
        </p:txBody>
      </p:sp>
      <p:pic>
        <p:nvPicPr>
          <p:cNvPr id="4" name="~PP429.WAV">
            <a:hlinkClick r:id="" action="ppaction://media"/>
          </p:cNvPr>
          <p:cNvPicPr>
            <a:picLocks noRot="1" noChangeAspect="1"/>
          </p:cNvPicPr>
          <p:nvPr>
            <a:wavAudioFile r:embed="rId1" name="~PP429.WAV"/>
          </p:nvPr>
        </p:nvPicPr>
        <p:blipFill>
          <a:blip r:embed="rId3" cstate="print"/>
          <a:stretch>
            <a:fillRect/>
          </a:stretch>
        </p:blipFill>
        <p:spPr>
          <a:xfrm>
            <a:off x="8656638" y="6370638"/>
            <a:ext cx="304800" cy="304800"/>
          </a:xfrm>
          <a:prstGeom prst="rect">
            <a:avLst/>
          </a:prstGeom>
        </p:spPr>
      </p:pic>
    </p:spTree>
  </p:cSld>
  <p:clrMapOvr>
    <a:masterClrMapping/>
  </p:clrMapOvr>
  <p:transition advTm="3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Vocabulary</a:t>
            </a:r>
            <a:endParaRPr lang="en-US"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FF00"/>
                </a:solidFill>
              </a:rPr>
              <a:t>Incensed:  adj.  -- very angry; enraged</a:t>
            </a:r>
          </a:p>
          <a:p>
            <a:r>
              <a:rPr lang="en-US" dirty="0" smtClean="0">
                <a:solidFill>
                  <a:srgbClr val="66FF33"/>
                </a:solidFill>
              </a:rPr>
              <a:t>Plunder:  v. – to rob by force in warfare</a:t>
            </a:r>
          </a:p>
          <a:p>
            <a:r>
              <a:rPr lang="en-US" dirty="0" smtClean="0">
                <a:solidFill>
                  <a:srgbClr val="FFC000"/>
                </a:solidFill>
              </a:rPr>
              <a:t>Sacrosanct:  adj.  -- very holy; sacred</a:t>
            </a:r>
          </a:p>
          <a:p>
            <a:r>
              <a:rPr lang="en-US" dirty="0" smtClean="0">
                <a:solidFill>
                  <a:srgbClr val="FFFF00"/>
                </a:solidFill>
              </a:rPr>
              <a:t>Brazen:  adj. – literally, of brass; shamelessly bold</a:t>
            </a:r>
          </a:p>
          <a:p>
            <a:r>
              <a:rPr lang="en-US" dirty="0" smtClean="0">
                <a:solidFill>
                  <a:srgbClr val="66FF33"/>
                </a:solidFill>
              </a:rPr>
              <a:t>Harrowed:  v. – distressed; tormented</a:t>
            </a:r>
          </a:p>
          <a:p>
            <a:r>
              <a:rPr lang="en-US" dirty="0" smtClean="0">
                <a:solidFill>
                  <a:srgbClr val="FFC000"/>
                </a:solidFill>
              </a:rPr>
              <a:t>Bereft:  adj. – deprived or robbed</a:t>
            </a:r>
            <a:endParaRPr lang="en-US" dirty="0">
              <a:solidFill>
                <a:srgbClr val="FFC000"/>
              </a:solidFill>
            </a:endParaRPr>
          </a:p>
        </p:txBody>
      </p:sp>
      <p:pic>
        <p:nvPicPr>
          <p:cNvPr id="4" name="~PP1788.WAV">
            <a:hlinkClick r:id="" action="ppaction://media"/>
          </p:cNvPr>
          <p:cNvPicPr>
            <a:picLocks noRot="1" noChangeAspect="1"/>
          </p:cNvPicPr>
          <p:nvPr>
            <a:wavAudioFile r:embed="rId1" name="~PP1788.WAV"/>
          </p:nvPr>
        </p:nvPicPr>
        <p:blipFill>
          <a:blip r:embed="rId3" cstate="print"/>
          <a:stretch>
            <a:fillRect/>
          </a:stretch>
        </p:blipFill>
        <p:spPr>
          <a:xfrm>
            <a:off x="8656638" y="6370638"/>
            <a:ext cx="304800" cy="304800"/>
          </a:xfrm>
          <a:prstGeom prst="rect">
            <a:avLst/>
          </a:prstGeom>
        </p:spPr>
      </p:pic>
    </p:spTree>
  </p:cSld>
  <p:clrMapOvr>
    <a:masterClrMapping/>
  </p:clrMapOvr>
  <p:transition advTm="5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1008</TotalTime>
  <Words>1350</Words>
  <Application>Microsoft Office PowerPoint</Application>
  <PresentationFormat>On-screen Show (4:3)</PresentationFormat>
  <Paragraphs>101</Paragraphs>
  <Slides>22</Slides>
  <Notes>0</Notes>
  <HiddenSlides>0</HiddenSlides>
  <MMClips>22</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The Iliad</vt:lpstr>
      <vt:lpstr>The Iliad - Background</vt:lpstr>
      <vt:lpstr>The Invocation</vt:lpstr>
      <vt:lpstr>In Medias Res</vt:lpstr>
      <vt:lpstr>In Medias Res (continued)</vt:lpstr>
      <vt:lpstr>Homeric Epithets</vt:lpstr>
      <vt:lpstr>Homeric Epithets (continued)</vt:lpstr>
      <vt:lpstr>More About Homer</vt:lpstr>
      <vt:lpstr>The Epic Form</vt:lpstr>
      <vt:lpstr>The Epic Form – (continued)</vt:lpstr>
      <vt:lpstr>Homer and Later Epics</vt:lpstr>
      <vt:lpstr>How the Trojan War Began</vt:lpstr>
      <vt:lpstr>How Did the Trojan War Begin?</vt:lpstr>
      <vt:lpstr>How the Trojan War Began</vt:lpstr>
      <vt:lpstr>How the Trojan War Began</vt:lpstr>
      <vt:lpstr>How the Trojan War Began</vt:lpstr>
      <vt:lpstr>The Iliad – Literary Analysis</vt:lpstr>
      <vt:lpstr>Theme</vt:lpstr>
      <vt:lpstr>Theme</vt:lpstr>
      <vt:lpstr>Foreshadowing</vt:lpstr>
      <vt:lpstr>Reading Strategy Analyze Confusing  Sentences</vt:lpstr>
      <vt:lpstr>Vocabulary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Iliad</dc:title>
  <dc:creator>Mom</dc:creator>
  <cp:lastModifiedBy>kledbetter</cp:lastModifiedBy>
  <cp:revision>16</cp:revision>
  <dcterms:created xsi:type="dcterms:W3CDTF">2010-11-28T00:49:41Z</dcterms:created>
  <dcterms:modified xsi:type="dcterms:W3CDTF">2012-10-02T15:09:05Z</dcterms:modified>
</cp:coreProperties>
</file>