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5B655-84EB-4693-8402-FE6EFB475A51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81BF1-D9DE-4C18-A4A1-76AC14013B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ADD64-1699-4C87-87CB-69D07F2FA633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02539-2051-4AD8-9A0D-803D61187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1E851-B88D-43FD-90E0-8A11A48A61FB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5836A-60F7-401F-A25C-1E4B2DA2B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5AE30-97F7-4026-ADE0-10F9365E0FF1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82846-9E41-422C-9959-9CBEF7518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D4D13-4219-4794-ACEC-192AAAE61528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97892-57B9-4D6C-A034-FA67CD078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D800A-515E-4A89-AC4F-E9F7E2F44130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17C90-61C5-4D61-8B91-E523BC890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6A64E-0C04-4841-AFE8-8DD8246BE0A8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F03A8-726F-44FF-A273-A0F12F079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092D9-855E-4A46-94F5-8EA1EA9DB9E2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6027-8C9F-4B88-9D67-D42CDC303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0491C-0B70-4899-A108-4618D680B43E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CD98E-4462-4BAE-96B4-1A845D17C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13A47-9EC6-4B87-BA88-1343BC9B8487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B5C87-2781-40E9-8690-DE4458E48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B7773-3C36-46BD-89F5-3AAD6EF52845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1523F-659C-4CD6-AC09-98C6BFC58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596FC7-413D-4EDF-B0A2-8E96B54BA8D0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7986ED-A1C4-41E3-82CA-29000FA12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 Unions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20304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819400"/>
            <a:ext cx="1847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228600"/>
            <a:ext cx="21431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228600"/>
            <a:ext cx="19907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8400" y="3276600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39000" y="2667000"/>
            <a:ext cx="17145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76800" y="4933950"/>
            <a:ext cx="237172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600" smtClean="0"/>
              <a:t>Left side of notebook- </a:t>
            </a:r>
            <a:r>
              <a:rPr lang="en-US" sz="3600" b="1" i="1" u="sng" smtClean="0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How Best to Help Labor?</a:t>
            </a:r>
            <a:endParaRPr lang="en-US" sz="3600" u="sng" smtClean="0">
              <a:solidFill>
                <a:srgbClr val="0099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5867400"/>
          </a:xfrm>
        </p:spPr>
        <p:txBody>
          <a:bodyPr/>
          <a:lstStyle/>
          <a:p>
            <a:pPr eaLnBrk="1" hangingPunct="1"/>
            <a:r>
              <a:rPr lang="en-US" smtClean="0"/>
              <a:t>By the late 1880s, many workers in America were- </a:t>
            </a:r>
          </a:p>
          <a:p>
            <a:pPr lvl="1" eaLnBrk="1" hangingPunct="1"/>
            <a:r>
              <a:rPr lang="en-US" smtClean="0"/>
              <a:t>Unskilled: factories (such as steel, meatpacking, textiles), coal mines</a:t>
            </a:r>
          </a:p>
          <a:p>
            <a:pPr lvl="1" eaLnBrk="1" hangingPunct="1"/>
            <a:r>
              <a:rPr lang="en-US" smtClean="0"/>
              <a:t>Service industries: banks, department stores, secretaries, nurses</a:t>
            </a:r>
          </a:p>
          <a:p>
            <a:pPr lvl="1" eaLnBrk="1" hangingPunct="1"/>
            <a:r>
              <a:rPr lang="en-US" smtClean="0"/>
              <a:t>Skilled: for example- carpenters, bricklayers</a:t>
            </a:r>
          </a:p>
          <a:p>
            <a:pPr lvl="1" eaLnBrk="1" hangingPunct="1"/>
            <a:endParaRPr lang="en-US" i="1" smtClean="0"/>
          </a:p>
          <a:p>
            <a:pPr lvl="1" eaLnBrk="1" hangingPunct="1">
              <a:buFont typeface="Arial" charset="0"/>
              <a:buNone/>
            </a:pPr>
            <a:r>
              <a:rPr lang="en-US" i="1" smtClean="0"/>
              <a:t>Using the Decision Making Skills (notes behind your U.S. map)-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 rtlCol="0">
            <a:normAutofit fontScale="90000"/>
          </a:bodyPr>
          <a:lstStyle/>
          <a:p>
            <a:pPr lvl="1" algn="l" eaLnBrk="1" fontAlgn="auto" hangingPunct="1">
              <a:spcAft>
                <a:spcPts val="0"/>
              </a:spcAft>
              <a:defRPr/>
            </a:pPr>
            <a:r>
              <a:rPr lang="en-US" sz="3100" b="1" u="sn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a labor union leader during the late 1800s!</a:t>
            </a:r>
            <a:r>
              <a:rPr lang="en-US" sz="3600" b="1" dirty="0">
                <a:solidFill>
                  <a:srgbClr val="C00000"/>
                </a:solidFill>
              </a:rPr>
              <a:t/>
            </a:r>
            <a:br>
              <a:rPr lang="en-US" sz="3600" b="1" dirty="0">
                <a:solidFill>
                  <a:srgbClr val="C00000"/>
                </a:solidFill>
              </a:rPr>
            </a:br>
            <a:endParaRPr lang="en-US" sz="3600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686800" cy="5486400"/>
          </a:xfrm>
        </p:spPr>
        <p:txBody>
          <a:bodyPr/>
          <a:lstStyle/>
          <a:p>
            <a:pPr marL="971550" lvl="1" indent="-514350" eaLnBrk="1" hangingPunct="1">
              <a:buFont typeface="Arial" charset="0"/>
              <a:buNone/>
            </a:pPr>
            <a:r>
              <a:rPr lang="en-US" b="1" smtClean="0">
                <a:solidFill>
                  <a:srgbClr val="009999"/>
                </a:solidFill>
              </a:rPr>
              <a:t>*</a:t>
            </a:r>
            <a:r>
              <a:rPr lang="en-US" b="1" u="sng" smtClean="0">
                <a:solidFill>
                  <a:srgbClr val="009999"/>
                </a:solidFill>
              </a:rPr>
              <a:t>Problem:</a:t>
            </a:r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 b="1" smtClean="0">
                <a:solidFill>
                  <a:srgbClr val="009999"/>
                </a:solidFill>
              </a:rPr>
              <a:t>Who (which groups of people or types of workers) would you allow in or recruit for your union? </a:t>
            </a:r>
            <a:r>
              <a:rPr lang="en-US" sz="2400" b="1" i="1" smtClean="0">
                <a:solidFill>
                  <a:srgbClr val="002060"/>
                </a:solidFill>
              </a:rPr>
              <a:t>(Use from the list under “Groups” on the handout)</a:t>
            </a:r>
          </a:p>
          <a:p>
            <a:pPr marL="971550" lvl="1" indent="-514350" eaLnBrk="1" hangingPunct="1">
              <a:buFont typeface="Arial" charset="0"/>
              <a:buNone/>
            </a:pPr>
            <a:endParaRPr lang="en-US" sz="2400" b="1" smtClean="0">
              <a:solidFill>
                <a:srgbClr val="009999"/>
              </a:solidFill>
            </a:endParaRPr>
          </a:p>
          <a:p>
            <a:pPr marL="971550" lvl="1" indent="-514350" eaLnBrk="1" hangingPunct="1">
              <a:buFont typeface="Arial" charset="0"/>
              <a:buNone/>
            </a:pPr>
            <a:r>
              <a:rPr lang="en-US" b="1" smtClean="0">
                <a:solidFill>
                  <a:srgbClr val="009999"/>
                </a:solidFill>
              </a:rPr>
              <a:t>2. Which issues will you address as a labor union leader ? </a:t>
            </a:r>
            <a:r>
              <a:rPr lang="en-US" sz="2400" b="1" i="1" smtClean="0">
                <a:solidFill>
                  <a:srgbClr val="002060"/>
                </a:solidFill>
              </a:rPr>
              <a:t>(Refer to the list under “Issues” on the handout?</a:t>
            </a:r>
            <a:endParaRPr lang="en-US" sz="2400" b="1" smtClean="0">
              <a:solidFill>
                <a:srgbClr val="009999"/>
              </a:solidFill>
            </a:endParaRPr>
          </a:p>
          <a:p>
            <a:pPr marL="971550" lvl="1" indent="-514350" eaLnBrk="1" hangingPunct="1">
              <a:buFont typeface="Arial" charset="0"/>
              <a:buNone/>
            </a:pPr>
            <a:r>
              <a:rPr lang="en-US" b="1" smtClean="0">
                <a:solidFill>
                  <a:srgbClr val="009999"/>
                </a:solidFill>
              </a:rPr>
              <a:t>3. What assumptions do you have as a labor union leader? (About the people you represent, issues you want to change)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763000" cy="5821363"/>
          </a:xfrm>
        </p:spPr>
        <p:txBody>
          <a:bodyPr/>
          <a:lstStyle/>
          <a:p>
            <a:pPr marL="971550" lvl="1" indent="-514350" eaLnBrk="1" hangingPunct="1">
              <a:buFont typeface="Arial" charset="0"/>
              <a:buNone/>
            </a:pPr>
            <a:r>
              <a:rPr lang="en-US" b="1" smtClean="0">
                <a:solidFill>
                  <a:srgbClr val="009999"/>
                </a:solidFill>
              </a:rPr>
              <a:t>*</a:t>
            </a:r>
            <a:r>
              <a:rPr lang="en-US" b="1" u="sng" smtClean="0">
                <a:solidFill>
                  <a:srgbClr val="009999"/>
                </a:solidFill>
              </a:rPr>
              <a:t>Goals:</a:t>
            </a:r>
          </a:p>
          <a:p>
            <a:pPr marL="971550" lvl="1" indent="-514350" eaLnBrk="1" hangingPunct="1">
              <a:buFont typeface="Arial" charset="0"/>
              <a:buNone/>
            </a:pPr>
            <a:r>
              <a:rPr lang="en-US" b="1" smtClean="0">
                <a:solidFill>
                  <a:srgbClr val="009999"/>
                </a:solidFill>
              </a:rPr>
              <a:t>1. What strategies would you use to accomplish your goals as a labor union leader?</a:t>
            </a:r>
            <a:r>
              <a:rPr lang="en-US" sz="2400" b="1" smtClean="0">
                <a:solidFill>
                  <a:srgbClr val="009999"/>
                </a:solidFill>
              </a:rPr>
              <a:t> </a:t>
            </a:r>
            <a:r>
              <a:rPr lang="en-US" sz="2400" b="1" smtClean="0">
                <a:solidFill>
                  <a:srgbClr val="002060"/>
                </a:solidFill>
              </a:rPr>
              <a:t>(Top 3-Refer to the list under “Strategies”)</a:t>
            </a:r>
            <a:endParaRPr lang="en-US" sz="2400" b="1" smtClean="0">
              <a:solidFill>
                <a:srgbClr val="009999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r>
              <a:rPr lang="en-US" b="1" u="sng" smtClean="0">
                <a:solidFill>
                  <a:srgbClr val="009999"/>
                </a:solidFill>
              </a:rPr>
              <a:t>Effects: </a:t>
            </a:r>
            <a:endParaRPr lang="en-US" b="1" smtClean="0">
              <a:solidFill>
                <a:srgbClr val="009999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b="1" smtClean="0">
                <a:solidFill>
                  <a:srgbClr val="009999"/>
                </a:solidFill>
              </a:rPr>
              <a:t>1. Predict the unintended (unplanned) consequences of the choices you wrote under </a:t>
            </a:r>
            <a:r>
              <a:rPr lang="en-US" b="1" u="sng" smtClean="0">
                <a:solidFill>
                  <a:srgbClr val="009999"/>
                </a:solidFill>
              </a:rPr>
              <a:t>Problem</a:t>
            </a:r>
            <a:r>
              <a:rPr lang="en-US" b="1" smtClean="0">
                <a:solidFill>
                  <a:srgbClr val="009999"/>
                </a:solidFill>
              </a:rPr>
              <a:t> and </a:t>
            </a:r>
            <a:r>
              <a:rPr lang="en-US" b="1" u="sng" smtClean="0">
                <a:solidFill>
                  <a:srgbClr val="009999"/>
                </a:solidFill>
              </a:rPr>
              <a:t>Goals.</a:t>
            </a:r>
            <a:endParaRPr lang="en-US" u="sng" smtClean="0">
              <a:solidFill>
                <a:srgbClr val="00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Analysis- </a:t>
            </a:r>
            <a:r>
              <a:rPr lang="en-US" sz="36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at Handout 3</a:t>
            </a:r>
            <a:endParaRPr lang="en-US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9999"/>
                </a:solidFill>
              </a:rPr>
              <a:t>Which actual labor union came closest to your answers? </a:t>
            </a:r>
            <a:r>
              <a:rPr lang="en-US" smtClean="0"/>
              <a:t>Explain how you were close to the same strategies or far from their strategies.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002060"/>
                </a:solidFill>
              </a:rPr>
              <a:t>Right Side notes- </a:t>
            </a:r>
            <a:r>
              <a:rPr lang="en-US" sz="3200" dirty="0" smtClean="0">
                <a:solidFill>
                  <a:srgbClr val="002060"/>
                </a:solidFill>
              </a:rPr>
              <a:t>(use handout 3 to complete definitions)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b="1" u="sng" smtClean="0">
                <a:solidFill>
                  <a:srgbClr val="009999"/>
                </a:solidFill>
              </a:rPr>
              <a:t>Union: </a:t>
            </a:r>
            <a:r>
              <a:rPr lang="en-US" sz="3000" b="1" smtClean="0">
                <a:solidFill>
                  <a:srgbClr val="009999"/>
                </a:solidFill>
              </a:rPr>
              <a:t>a worker organization that aims to improve working conditions and wages ($).</a:t>
            </a:r>
            <a:endParaRPr lang="en-US" sz="3000" b="1" u="sng" smtClean="0">
              <a:solidFill>
                <a:srgbClr val="009999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00" b="1" u="sng" smtClean="0">
                <a:solidFill>
                  <a:srgbClr val="009999"/>
                </a:solidFill>
              </a:rPr>
              <a:t>Strike:</a:t>
            </a:r>
            <a:r>
              <a:rPr lang="en-US" sz="3000" b="1" smtClean="0">
                <a:solidFill>
                  <a:srgbClr val="009999"/>
                </a:solidFill>
              </a:rPr>
              <a:t> workers refuse to work until their demands are met.</a:t>
            </a:r>
            <a:endParaRPr lang="en-US" sz="3000" b="1" u="sng" smtClean="0">
              <a:solidFill>
                <a:srgbClr val="00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Strikes! 1877-1894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191000"/>
            <a:ext cx="3992563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8613" y="1066800"/>
            <a:ext cx="488156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754438"/>
            <a:ext cx="4143375" cy="310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2400"/>
            <a:ext cx="21431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3000" y="2012950"/>
            <a:ext cx="2971800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sz="3600" b="1" smtClean="0">
                <a:solidFill>
                  <a:srgbClr val="002060"/>
                </a:solidFill>
              </a:rPr>
              <a:t>Right Side of Notebook notes-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/>
          <a:lstStyle/>
          <a:p>
            <a:pPr eaLnBrk="1" hangingPunct="1"/>
            <a:r>
              <a:rPr lang="en-US" sz="2800" b="1" u="sng" smtClean="0">
                <a:solidFill>
                  <a:srgbClr val="009999"/>
                </a:solidFill>
              </a:rPr>
              <a:t>Strike:</a:t>
            </a:r>
            <a:r>
              <a:rPr lang="en-US" sz="2800" b="1" smtClean="0">
                <a:solidFill>
                  <a:srgbClr val="009999"/>
                </a:solidFill>
              </a:rPr>
              <a:t> workers refuse to work until their demands are met.</a:t>
            </a:r>
          </a:p>
          <a:p>
            <a:pPr eaLnBrk="1" hangingPunct="1"/>
            <a:r>
              <a:rPr lang="en-US" sz="2800" b="1" u="sng" smtClean="0">
                <a:solidFill>
                  <a:srgbClr val="009999"/>
                </a:solidFill>
              </a:rPr>
              <a:t>Strikebreaker/ Scab:</a:t>
            </a:r>
            <a:r>
              <a:rPr lang="en-US" sz="2800" b="1" smtClean="0">
                <a:solidFill>
                  <a:srgbClr val="009999"/>
                </a:solidFill>
              </a:rPr>
              <a:t> a worker hired to take a striker’s job during a strike.</a:t>
            </a:r>
          </a:p>
          <a:p>
            <a:pPr eaLnBrk="1" hangingPunct="1"/>
            <a:r>
              <a:rPr lang="en-US" sz="2800" b="1" u="sng" smtClean="0">
                <a:solidFill>
                  <a:srgbClr val="009999"/>
                </a:solidFill>
              </a:rPr>
              <a:t>Blacklist:</a:t>
            </a:r>
            <a:r>
              <a:rPr lang="en-US" sz="2800" b="1" smtClean="0">
                <a:solidFill>
                  <a:srgbClr val="009999"/>
                </a:solidFill>
              </a:rPr>
              <a:t> a list of workers not to be hired in an industry.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u="sng" smtClean="0">
                <a:solidFill>
                  <a:srgbClr val="009999"/>
                </a:solidFill>
              </a:rPr>
              <a:t>American Federation of Labor:</a:t>
            </a:r>
            <a:r>
              <a:rPr lang="en-US" sz="2800" b="1" smtClean="0">
                <a:solidFill>
                  <a:srgbClr val="009999"/>
                </a:solidFill>
              </a:rPr>
              <a:t> Union for skilled workers; led by Samuel Gompers. Issues they addressed: higher pay, better working conditions, shorter hours.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u="sng" smtClean="0">
                <a:solidFill>
                  <a:srgbClr val="009999"/>
                </a:solidFill>
              </a:rPr>
              <a:t>Eugene Debs</a:t>
            </a:r>
            <a:r>
              <a:rPr lang="en-US" sz="2800" b="1" smtClean="0">
                <a:solidFill>
                  <a:srgbClr val="009999"/>
                </a:solidFill>
              </a:rPr>
              <a:t>: led the American Railway Union, supported workers in the 1894 Pullman strike- lost.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800" b="1" smtClean="0">
              <a:solidFill>
                <a:srgbClr val="009999"/>
              </a:solidFill>
            </a:endParaRPr>
          </a:p>
          <a:p>
            <a:pPr eaLnBrk="1" hangingPunct="1"/>
            <a:endParaRPr lang="en-US" b="1" u="sng" smtClean="0">
              <a:solidFill>
                <a:srgbClr val="00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/>
          <a:lstStyle/>
          <a:p>
            <a:pPr marL="342900" indent="-342900" eaLnBrk="1" hangingPunct="1"/>
            <a:r>
              <a:rPr lang="en-US" sz="1600" i="1" smtClean="0">
                <a:solidFill>
                  <a:srgbClr val="000000"/>
                </a:solidFill>
              </a:rPr>
              <a:t/>
            </a:r>
            <a:br>
              <a:rPr lang="en-US" sz="1600" i="1" smtClean="0">
                <a:solidFill>
                  <a:srgbClr val="000000"/>
                </a:solidFill>
              </a:rPr>
            </a:br>
            <a:r>
              <a:rPr lang="en-US" sz="3200" b="1" i="1" u="sng" smtClean="0">
                <a:solidFill>
                  <a:srgbClr val="000000"/>
                </a:solidFill>
              </a:rPr>
              <a:t>Procedure For Making Decisions Today!</a:t>
            </a:r>
            <a:endParaRPr lang="en-US" sz="1600" b="1" u="sng" smtClean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We will read 4 different problems.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After each problem, you will have time to decide what you will do and write it down.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Then the class will vote on  whether to strike.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class will then find out the outcome of the strike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69" name="Group 41"/>
          <p:cNvGraphicFramePr>
            <a:graphicFrameLocks noGrp="1"/>
          </p:cNvGraphicFramePr>
          <p:nvPr/>
        </p:nvGraphicFramePr>
        <p:xfrm>
          <a:off x="152400" y="228600"/>
          <a:ext cx="8839200" cy="6630988"/>
        </p:xfrm>
        <a:graphic>
          <a:graphicData uri="http://schemas.openxmlformats.org/drawingml/2006/table">
            <a:tbl>
              <a:tblPr/>
              <a:tblGrid>
                <a:gridCol w="1768475"/>
                <a:gridCol w="1766888"/>
                <a:gridCol w="1768475"/>
                <a:gridCol w="1766887"/>
                <a:gridCol w="1768475"/>
              </a:tblGrid>
              <a:tr h="1157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Topic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1) My Decision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2) Real Decision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3) Why different or similar?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4) What I learned about P.A.G.E from this topic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Problem 1: 1877-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Problem 2: 1892-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Problem 3: 1892-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330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Problem 4: 1894-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Actual Outcomes- Problem 1 1877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763000" cy="5943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What actually happened</a:t>
            </a:r>
            <a:r>
              <a:rPr lang="en-US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 workers went on strike-&gt; Great Railroad Strike of 1877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Unintended Consequences</a:t>
            </a:r>
            <a:r>
              <a:rPr lang="en-US" dirty="0" smtClean="0"/>
              <a:t>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No union or strike committee= strike had no discipline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Strike spread to other railroads-&gt; mobs of strikers destroyed railroad cars, tracks, buildings. Strikers fought with police and soldiers-&gt; Army brought in to restore order.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100 people died, 500 wounded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 public first sympathized then was horrified at the violence, calling for stricter measures to prevent future strikes.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If you joined the strike, you probably didn’t die but you probably lost your job.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Actual Outcomes- Problem 2 1892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What actually happened: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This time, strikers had discipline and organization, however the strike was crushed by the governor. Workers had to accept: pay cut, ↑workday to 12 hrs. Many were fired &amp; blacklisted. Union membership ↓=24,000 in 1892 to 7,000in 1902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Unintended consequences: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Strikers used violence against detectives, killed 7-&gt; press reports &amp; public opinion ↓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Governor called in state militia to restore order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Attempted assassination on the governor-&gt; less public support for the strike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Actual Outcomes- Problem 3 1892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/>
          <a:lstStyle/>
          <a:p>
            <a:pPr eaLnBrk="1" hangingPunct="1"/>
            <a:r>
              <a:rPr lang="en-US" u="sng" smtClean="0"/>
              <a:t>What actually happened:</a:t>
            </a: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The strike led to violence in the mining district- miners had no union.</a:t>
            </a:r>
          </a:p>
          <a:p>
            <a:pPr eaLnBrk="1" hangingPunct="1"/>
            <a:r>
              <a:rPr lang="en-US" u="sng" smtClean="0"/>
              <a:t>Unintended consequences:</a:t>
            </a:r>
          </a:p>
          <a:p>
            <a:pPr lvl="1" eaLnBrk="1" hangingPunct="1"/>
            <a:r>
              <a:rPr lang="en-US" smtClean="0"/>
              <a:t>No discipline= miners attacked and killed several strikebreakers.</a:t>
            </a:r>
          </a:p>
          <a:p>
            <a:pPr lvl="1" eaLnBrk="1" hangingPunct="1"/>
            <a:r>
              <a:rPr lang="en-US" smtClean="0"/>
              <a:t>Public turned against the miners</a:t>
            </a:r>
          </a:p>
          <a:p>
            <a:pPr lvl="1" eaLnBrk="1" hangingPunct="1"/>
            <a:r>
              <a:rPr lang="en-US" smtClean="0"/>
              <a:t>Idaho governor ordered National Guard troops to restore order</a:t>
            </a:r>
          </a:p>
          <a:p>
            <a:pPr lvl="1" eaLnBrk="1" hangingPunct="1"/>
            <a:r>
              <a:rPr lang="en-US" smtClean="0"/>
              <a:t>Pay cut remained, many strikers fired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Actual Outcomes- Problem 4 1894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943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What actually happened: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 American Railway Union supported the strike and stopped rail traffic all across the Midwest. Strike affected every railroad in the region.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Unintended consequences: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Railroad owners pulled together with the fed. </a:t>
            </a:r>
            <a:r>
              <a:rPr lang="en-US" dirty="0" err="1" smtClean="0"/>
              <a:t>gov’t</a:t>
            </a:r>
            <a:r>
              <a:rPr lang="en-US" dirty="0" smtClean="0"/>
              <a:t> to continue mail delivery with trains.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Some strikers attacked deputies, destroyed railroad property= ↓ public opinion of strikers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Strikebreakers were plentiful, especially African-Americans because the union excluded blacks.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President Cleveland sent in troops, a judge ruled union leaders couldn’t ask workers not to work.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Union leaders were arrested and strike failed.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698</Words>
  <Application>Microsoft Office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Labor Unions</vt:lpstr>
      <vt:lpstr>Left side of notebook- How Best to Help Labor?</vt:lpstr>
      <vt:lpstr>You are a labor union leader during the late 1800s! </vt:lpstr>
      <vt:lpstr>Slide 4</vt:lpstr>
      <vt:lpstr>Analysis- look at Handout 3</vt:lpstr>
      <vt:lpstr>Right Side notes- (use handout 3 to complete definitions) </vt:lpstr>
      <vt:lpstr>Strikes! 1877-1894</vt:lpstr>
      <vt:lpstr>Right Side of Notebook notes-</vt:lpstr>
      <vt:lpstr> Procedure For Making Decisions Today!</vt:lpstr>
      <vt:lpstr>Slide 10</vt:lpstr>
      <vt:lpstr>Actual Outcomes- Problem 1 1877</vt:lpstr>
      <vt:lpstr>Actual Outcomes- Problem 2 1892</vt:lpstr>
      <vt:lpstr>Actual Outcomes- Problem 3 1892</vt:lpstr>
      <vt:lpstr>Actual Outcomes- Problem 4 1894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Unions</dc:title>
  <dc:creator>Janiak</dc:creator>
  <cp:lastModifiedBy>PLHS</cp:lastModifiedBy>
  <cp:revision>15</cp:revision>
  <dcterms:created xsi:type="dcterms:W3CDTF">2011-10-15T22:31:11Z</dcterms:created>
  <dcterms:modified xsi:type="dcterms:W3CDTF">2011-10-18T19:56:39Z</dcterms:modified>
</cp:coreProperties>
</file>