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Default Extension="png" ContentType="image/png"/>
  <Default Extension="jpeg" ContentType="image/jpeg"/>
  <Default Extension="xml" ContentType="application/xml"/>
  <Override PartName="/ppt/slides/slide9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notesSlides/notesSlide1.xml" ContentType="application/vnd.openxmlformats-officedocument.presentationml.notes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Default Extension="wmf" ContentType="image/x-wmf"/>
  <Override PartName="/ppt/theme/theme2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Default Extension="bin" ContentType="application/vnd.openxmlformats-officedocument.presentationml.printerSettings"/>
  <Override PartName="/ppt/slides/slide10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notesSlides/notesSlide2.xml" ContentType="application/vnd.openxmlformats-officedocument.presentationml.notesSlide+xml"/>
  <Override PartName="/ppt/handoutMasters/handoutMaster1.xml" ContentType="application/vnd.openxmlformats-officedocument.presentationml.handoutMaster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theme/theme3.xml" ContentType="application/vnd.openxmlformats-officedocument.theme+xml"/>
  <Override PartName="/ppt/notesMasters/notesMaster1.xml" ContentType="application/vnd.openxmlformats-officedocument.presentationml.notesMaster+xml"/>
  <Override PartName="/docProps/custom.xml" ContentType="application/vnd.openxmlformats-officedocument.custom-properties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>
  <p:sldMasterIdLst>
    <p:sldMasterId id="2147483700" r:id="rId1"/>
  </p:sldMasterIdLst>
  <p:notesMasterIdLst>
    <p:notesMasterId r:id="rId13"/>
  </p:notesMasterIdLst>
  <p:handoutMasterIdLst>
    <p:handoutMasterId r:id="rId14"/>
  </p:handoutMasterIdLst>
  <p:sldIdLst>
    <p:sldId id="256" r:id="rId2"/>
    <p:sldId id="264" r:id="rId3"/>
    <p:sldId id="265" r:id="rId4"/>
    <p:sldId id="257" r:id="rId5"/>
    <p:sldId id="258" r:id="rId6"/>
    <p:sldId id="266" r:id="rId7"/>
    <p:sldId id="267" r:id="rId8"/>
    <p:sldId id="268" r:id="rId9"/>
    <p:sldId id="260" r:id="rId10"/>
    <p:sldId id="261" r:id="rId11"/>
    <p:sldId id="263" r:id="rId12"/>
  </p:sldIdLst>
  <p:sldSz cx="9144000" cy="6858000" type="screen4x3"/>
  <p:notesSz cx="68580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5640" autoAdjust="0"/>
    <p:restoredTop sz="94728" autoAdjust="0"/>
  </p:normalViewPr>
  <p:slideViewPr>
    <p:cSldViewPr>
      <p:cViewPr varScale="1">
        <p:scale>
          <a:sx n="109" d="100"/>
          <a:sy n="109" d="100"/>
        </p:scale>
        <p:origin x="-872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handoutMaster" Target="handoutMasters/handoutMaster1.xml"/><Relationship Id="rId15" Type="http://schemas.openxmlformats.org/officeDocument/2006/relationships/printerSettings" Target="printerSettings/printerSettings1.bin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72421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027" y="0"/>
            <a:ext cx="2972421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 smtClean="0"/>
            </a:lvl1pPr>
          </a:lstStyle>
          <a:p>
            <a:pPr>
              <a:defRPr/>
            </a:pPr>
            <a:fld id="{0FB5C67B-1183-4727-8A1F-9D90637D96C4}" type="datetimeFigureOut">
              <a:rPr lang="en-US"/>
              <a:pPr>
                <a:defRPr/>
              </a:pPr>
              <a:t>9/27/10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29675"/>
            <a:ext cx="2972421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027" y="8829675"/>
            <a:ext cx="2972421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E216F874-40AE-4207-8AAE-1B7A51B95CD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72421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027" y="0"/>
            <a:ext cx="2972421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3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049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6421" y="4416426"/>
            <a:ext cx="5485158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84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8829675"/>
            <a:ext cx="2972421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4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027" y="8829675"/>
            <a:ext cx="2972421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0DE3B6CB-7F33-4310-9886-2EEACBF2AF2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68BA052-E4AC-4DFD-9F30-6D77964962C7}" type="slidenum">
              <a:rPr lang="en-US" smtClean="0"/>
              <a:pPr/>
              <a:t>5</a:t>
            </a:fld>
            <a:endParaRPr lang="en-US" smtClean="0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41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2F20065-FC7E-4D99-9D08-A961DB99054A}" type="slidenum">
              <a:rPr lang="en-US" smtClean="0"/>
              <a:pPr/>
              <a:t>6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991CAFB-9BB2-4293-8467-7632EE7923A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9C7FB8C-4B15-4E24-995A-2B7FD9AF535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09EE9B-76DF-4E5D-9BBC-47790886194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98FDD56-132F-4FEE-902F-4CECBC89CFA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FD1C797-5ED1-4240-B654-FD4A77B7D69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0E7D34B-7F6B-4F5D-9FD0-8B61D4D69CF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314BD5F-805F-4611-95E4-EAF72C3C6B5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CDF445-DBC8-40DE-A09E-AEEA865E4C7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pPr>
              <a:defRPr/>
            </a:pPr>
            <a:fld id="{D9359394-BEA6-4EDB-BB56-FF99339412A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A9A7F1A-4B1E-45FD-9A5B-5F0755B67BC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2F209E-99BC-4F55-8133-084F83DEA64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</a:lstStyle>
          <a:p>
            <a:pPr>
              <a:defRPr/>
            </a:pPr>
            <a:fld id="{B0AE3A5B-CDE5-4957-A752-E2F87AAF203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jpeg"/><Relationship Id="rId5" Type="http://schemas.openxmlformats.org/officeDocument/2006/relationships/image" Target="../media/image5.jpeg"/><Relationship Id="rId6" Type="http://schemas.openxmlformats.org/officeDocument/2006/relationships/image" Target="../media/image6.jpeg"/><Relationship Id="rId7" Type="http://schemas.openxmlformats.org/officeDocument/2006/relationships/image" Target="../media/image7.wmf"/><Relationship Id="rId8" Type="http://schemas.openxmlformats.org/officeDocument/2006/relationships/image" Target="../media/image8.jpeg"/><Relationship Id="rId9" Type="http://schemas.openxmlformats.org/officeDocument/2006/relationships/image" Target="../media/image9.jpeg"/><Relationship Id="rId10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13.jpeg"/><Relationship Id="rId5" Type="http://schemas.openxmlformats.org/officeDocument/2006/relationships/image" Target="../media/image14.jpeg"/><Relationship Id="rId6" Type="http://schemas.openxmlformats.org/officeDocument/2006/relationships/image" Target="../media/image15.jpeg"/><Relationship Id="rId7" Type="http://schemas.openxmlformats.org/officeDocument/2006/relationships/image" Target="../media/image16.jpeg"/><Relationship Id="rId8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iccumentor.org" TargetMode="External"/><Relationship Id="rId4" Type="http://schemas.openxmlformats.org/officeDocument/2006/relationships/image" Target="../media/image21.png"/><Relationship Id="rId5" Type="http://schemas.openxmlformats.org/officeDocument/2006/relationships/image" Target="../media/image22.wmf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Relationship Id="rId3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4" Type="http://schemas.openxmlformats.org/officeDocument/2006/relationships/image" Target="../media/image27.wmf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5.w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jpeg"/><Relationship Id="rId3" Type="http://schemas.openxmlformats.org/officeDocument/2006/relationships/image" Target="../media/image2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4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jpeg"/><Relationship Id="rId3" Type="http://schemas.openxmlformats.org/officeDocument/2006/relationships/image" Target="../media/image27.wmf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6" descr="GreekWee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39000" y="4800600"/>
            <a:ext cx="1600200" cy="1905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01" name="Picture 14" descr="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24400" y="3048000"/>
            <a:ext cx="2057400" cy="1905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02" name="Picture 15" descr="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5181600"/>
            <a:ext cx="2406650" cy="12430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03" name="Picture 20" descr="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90800" y="5257800"/>
            <a:ext cx="1938338" cy="12430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04" name="Picture 23" descr="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934200" y="3352800"/>
            <a:ext cx="2133600" cy="1422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Rectangle 8"/>
          <p:cNvSpPr/>
          <p:nvPr/>
        </p:nvSpPr>
        <p:spPr>
          <a:xfrm>
            <a:off x="0" y="914400"/>
            <a:ext cx="7467600" cy="104644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2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5000" endA="300" endPos="45500" dir="5400000" sy="-100000" algn="bl" rotWithShape="0"/>
                </a:effectLst>
                <a:latin typeface="Stencil" pitchFamily="82" charset="0"/>
              </a:rPr>
              <a:t>Senior Timeline</a:t>
            </a:r>
            <a:endParaRPr lang="en-US" sz="62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innerShdw blurRad="63500" dist="50800" dir="5400000">
                  <a:prstClr val="black">
                    <a:alpha val="50000"/>
                  </a:prstClr>
                </a:innerShdw>
                <a:reflection blurRad="6350" stA="55000" endA="300" endPos="45500" dir="5400000" sy="-100000" algn="bl" rotWithShape="0"/>
              </a:effectLst>
              <a:latin typeface="Stencil" pitchFamily="82" charset="0"/>
            </a:endParaRPr>
          </a:p>
        </p:txBody>
      </p:sp>
      <p:pic>
        <p:nvPicPr>
          <p:cNvPr id="1028" name="Picture 4" descr="C:\Documents and Settings\titanchoices\Local Settings\Temporary Internet Files\Content.IE5\5HN9U067\MCj04137100000[1].wm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934200" y="457200"/>
            <a:ext cx="1729549" cy="1752600"/>
          </a:xfrm>
          <a:prstGeom prst="rect">
            <a:avLst/>
          </a:prstGeom>
          <a:noFill/>
        </p:spPr>
      </p:pic>
      <p:pic>
        <p:nvPicPr>
          <p:cNvPr id="15" name="Picture 14" descr="asi_students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52400" y="4724400"/>
            <a:ext cx="2291729" cy="1524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Picture 15" descr="IMG_9318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2590800" y="3505200"/>
            <a:ext cx="2057400" cy="15430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Picture 16" descr="ECS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152400" y="3048000"/>
            <a:ext cx="2438400" cy="1447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381000" y="457200"/>
            <a:ext cx="7772400" cy="990600"/>
          </a:xfrm>
        </p:spPr>
        <p:txBody>
          <a:bodyPr/>
          <a:lstStyle/>
          <a:p>
            <a:pPr algn="l" eaLnBrk="1" hangingPunct="1"/>
            <a:r>
              <a:rPr lang="en-US" sz="3800" dirty="0" smtClean="0">
                <a:solidFill>
                  <a:srgbClr val="FFC000"/>
                </a:solidFill>
                <a:latin typeface="Stencil" pitchFamily="82" charset="0"/>
              </a:rPr>
              <a:t>It’s your senior year!</a:t>
            </a:r>
          </a:p>
        </p:txBody>
      </p:sp>
      <p:pic>
        <p:nvPicPr>
          <p:cNvPr id="5127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05600" y="3200400"/>
            <a:ext cx="2293964" cy="1676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" name="Rectangle 13"/>
          <p:cNvSpPr/>
          <p:nvPr/>
        </p:nvSpPr>
        <p:spPr>
          <a:xfrm rot="20801775">
            <a:off x="5566846" y="4865893"/>
            <a:ext cx="3421214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Class of </a:t>
            </a:r>
          </a:p>
          <a:p>
            <a:pPr algn="ctr">
              <a:defRPr/>
            </a:pPr>
            <a:r>
              <a:rPr lang="en-US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2011!</a:t>
            </a:r>
            <a:endParaRPr lang="en-US" sz="5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5124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524000"/>
            <a:ext cx="1787534" cy="18241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10" descr="act%20practice%20testing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400800" y="1600200"/>
            <a:ext cx="2425600" cy="14728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Picture 11" descr="IMG_4692-1.JPG"/>
          <p:cNvPicPr>
            <a:picLocks noChangeAspect="1"/>
          </p:cNvPicPr>
          <p:nvPr/>
        </p:nvPicPr>
        <p:blipFill>
          <a:blip r:embed="rId5" cstate="print"/>
          <a:srcRect l="2687" r="19375" b="37175"/>
          <a:stretch>
            <a:fillRect/>
          </a:stretch>
        </p:blipFill>
        <p:spPr>
          <a:xfrm>
            <a:off x="228600" y="5334000"/>
            <a:ext cx="2209800" cy="13715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Picture 12" descr="large_nazareth-fans-cheer.jpg"/>
          <p:cNvPicPr>
            <a:picLocks noChangeAspect="1"/>
          </p:cNvPicPr>
          <p:nvPr/>
        </p:nvPicPr>
        <p:blipFill>
          <a:blip r:embed="rId6" cstate="print"/>
          <a:srcRect r="7686"/>
          <a:stretch>
            <a:fillRect/>
          </a:stretch>
        </p:blipFill>
        <p:spPr>
          <a:xfrm>
            <a:off x="2971800" y="1752600"/>
            <a:ext cx="2819400" cy="20226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Picture 14" descr="lhs-homecoming-2008-king-111408.jpg"/>
          <p:cNvPicPr>
            <a:picLocks noChangeAspect="1"/>
          </p:cNvPicPr>
          <p:nvPr/>
        </p:nvPicPr>
        <p:blipFill>
          <a:blip r:embed="rId7" cstate="print"/>
          <a:srcRect l="5714" r="14286"/>
          <a:stretch>
            <a:fillRect/>
          </a:stretch>
        </p:blipFill>
        <p:spPr>
          <a:xfrm>
            <a:off x="304800" y="3352800"/>
            <a:ext cx="2133600" cy="20002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 descr="0607ji63232-0090pv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667000" y="3886200"/>
            <a:ext cx="3329906" cy="24888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2"/>
          <p:cNvSpPr>
            <a:spLocks noGrp="1" noChangeArrowheads="1"/>
          </p:cNvSpPr>
          <p:nvPr>
            <p:ph type="title"/>
          </p:nvPr>
        </p:nvSpPr>
        <p:spPr>
          <a:xfrm>
            <a:off x="914400" y="304800"/>
            <a:ext cx="7772400" cy="1143000"/>
          </a:xfrm>
        </p:spPr>
        <p:txBody>
          <a:bodyPr/>
          <a:lstStyle/>
          <a:p>
            <a:pPr eaLnBrk="1" hangingPunct="1"/>
            <a:r>
              <a:rPr lang="en-US" u="sng" dirty="0" smtClean="0">
                <a:latin typeface="Stencil" pitchFamily="82" charset="0"/>
              </a:rPr>
              <a:t>Make a Plan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1524000" y="2667000"/>
            <a:ext cx="6019800" cy="3429000"/>
          </a:xfrm>
        </p:spPr>
        <p:txBody>
          <a:bodyPr lIns="45720" rIns="45720"/>
          <a:lstStyle/>
          <a:p>
            <a:pPr eaLnBrk="1" hangingPunct="1">
              <a:lnSpc>
                <a:spcPct val="80000"/>
              </a:lnSpc>
              <a:spcBef>
                <a:spcPct val="0"/>
              </a:spcBef>
            </a:pPr>
            <a:r>
              <a:rPr lang="en-US" sz="2200" dirty="0" smtClean="0">
                <a:latin typeface="Arial" pitchFamily="34" charset="0"/>
                <a:cs typeface="Arial" pitchFamily="34" charset="0"/>
              </a:rPr>
              <a:t>Mark your calendar with important dates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en-US" sz="22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</a:pPr>
            <a:r>
              <a:rPr lang="en-US" sz="2200" dirty="0" smtClean="0">
                <a:latin typeface="Arial" pitchFamily="34" charset="0"/>
                <a:cs typeface="Arial" pitchFamily="34" charset="0"/>
              </a:rPr>
              <a:t>Be sure to stay on top of application and financial aid deadlines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 typeface="Wingdings" pitchFamily="2" charset="2"/>
              <a:buNone/>
            </a:pPr>
            <a:endParaRPr lang="en-US" sz="2200" dirty="0" smtClean="0">
              <a:latin typeface="Arial" pitchFamily="34" charset="0"/>
              <a:cs typeface="Arial" pitchFamily="34" charset="0"/>
            </a:endParaRPr>
          </a:p>
          <a:p>
            <a:pPr eaLnBrk="1" hangingPunct="1">
              <a:lnSpc>
                <a:spcPct val="80000"/>
              </a:lnSpc>
              <a:spcBef>
                <a:spcPct val="0"/>
              </a:spcBef>
            </a:pPr>
            <a:r>
              <a:rPr lang="en-US" sz="2200" dirty="0" smtClean="0">
                <a:latin typeface="Arial" pitchFamily="34" charset="0"/>
                <a:cs typeface="Arial" pitchFamily="34" charset="0"/>
              </a:rPr>
              <a:t>Talk to your counselor and CSUF Titan Choices Intern about college plans, financial aid options, and your transcript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2400" dirty="0" smtClean="0">
                <a:latin typeface="Arial" pitchFamily="34" charset="0"/>
                <a:cs typeface="Arial" pitchFamily="34" charset="0"/>
              </a:rPr>
            </a:br>
            <a:endParaRPr lang="en-US" sz="24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838200" y="2057400"/>
            <a:ext cx="74676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 i="1" dirty="0" smtClean="0">
                <a:solidFill>
                  <a:schemeClr val="tx2"/>
                </a:solidFill>
                <a:latin typeface="Bradley Hand ITC" pitchFamily="66" charset="0"/>
              </a:rPr>
              <a:t>“Any </a:t>
            </a:r>
            <a:r>
              <a:rPr lang="en-US" sz="2400" b="1" i="1" dirty="0">
                <a:solidFill>
                  <a:schemeClr val="tx2"/>
                </a:solidFill>
                <a:latin typeface="Bradley Hand ITC" pitchFamily="66" charset="0"/>
              </a:rPr>
              <a:t>Great Journey, big or small, begins with a </a:t>
            </a:r>
            <a:r>
              <a:rPr lang="en-US" sz="2400" b="1" i="1" dirty="0" smtClean="0">
                <a:solidFill>
                  <a:schemeClr val="tx2"/>
                </a:solidFill>
                <a:latin typeface="Bradley Hand ITC" pitchFamily="66" charset="0"/>
              </a:rPr>
              <a:t>Plan”</a:t>
            </a:r>
            <a:endParaRPr lang="en-US" sz="2400" b="1" i="1" dirty="0">
              <a:solidFill>
                <a:schemeClr val="tx2"/>
              </a:solidFill>
              <a:latin typeface="Bradley Hand ITC" pitchFamily="66" charset="0"/>
            </a:endParaRPr>
          </a:p>
        </p:txBody>
      </p:sp>
      <p:pic>
        <p:nvPicPr>
          <p:cNvPr id="6149" name="Picture 4" descr="C:\Documents and Settings\titanchoices\Local Settings\Temporary Internet Files\Content.IE5\97J7LLCU\MCj04347910000[1]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67600" y="152400"/>
            <a:ext cx="15240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2133600" y="304800"/>
            <a:ext cx="7010400" cy="1143000"/>
          </a:xfrm>
        </p:spPr>
        <p:txBody>
          <a:bodyPr/>
          <a:lstStyle/>
          <a:p>
            <a:pPr eaLnBrk="1" hangingPunct="1"/>
            <a:r>
              <a:rPr lang="en-US" sz="2800" dirty="0" smtClean="0">
                <a:solidFill>
                  <a:srgbClr val="FFC000"/>
                </a:solidFill>
                <a:latin typeface="Stencil" pitchFamily="82" charset="0"/>
              </a:rPr>
              <a:t>Every university has its own personality…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914400" y="1752600"/>
            <a:ext cx="77724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kern="0" dirty="0" smtClean="0">
                <a:latin typeface="Arial" pitchFamily="34" charset="0"/>
                <a:cs typeface="Arial" pitchFamily="34" charset="0"/>
              </a:rPr>
              <a:t>Get </a:t>
            </a:r>
            <a:r>
              <a:rPr lang="en-US" kern="0" dirty="0">
                <a:latin typeface="Arial" pitchFamily="34" charset="0"/>
                <a:cs typeface="Arial" pitchFamily="34" charset="0"/>
              </a:rPr>
              <a:t>a feel for the </a:t>
            </a:r>
            <a:r>
              <a:rPr lang="en-US" kern="0" dirty="0" smtClean="0">
                <a:latin typeface="Arial" pitchFamily="34" charset="0"/>
                <a:cs typeface="Arial" pitchFamily="34" charset="0"/>
              </a:rPr>
              <a:t>campus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kern="0" dirty="0"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Tx/>
              <a:buChar char="•"/>
              <a:defRPr/>
            </a:pPr>
            <a:r>
              <a:rPr lang="en-US" kern="0" dirty="0">
                <a:latin typeface="Arial" pitchFamily="34" charset="0"/>
                <a:cs typeface="Arial" pitchFamily="34" charset="0"/>
              </a:rPr>
              <a:t>Take a </a:t>
            </a:r>
            <a:r>
              <a:rPr lang="en-US" kern="0" dirty="0" smtClean="0">
                <a:latin typeface="Arial" pitchFamily="34" charset="0"/>
                <a:cs typeface="Arial" pitchFamily="34" charset="0"/>
              </a:rPr>
              <a:t>tour of the campus</a:t>
            </a:r>
          </a:p>
          <a:p>
            <a:pPr marL="800100" lvl="1" indent="-342900">
              <a:lnSpc>
                <a:spcPct val="80000"/>
              </a:lnSpc>
              <a:spcBef>
                <a:spcPct val="20000"/>
              </a:spcBef>
              <a:buFontTx/>
              <a:buChar char="•"/>
              <a:defRPr/>
            </a:pPr>
            <a:r>
              <a:rPr lang="en-US" dirty="0" smtClean="0">
                <a:latin typeface="Arial" charset="0"/>
              </a:rPr>
              <a:t>Go on a weekday when the campus is open and students are there</a:t>
            </a:r>
          </a:p>
          <a:p>
            <a:pPr marL="800100" lvl="1" indent="-342900">
              <a:lnSpc>
                <a:spcPct val="80000"/>
              </a:lnSpc>
              <a:spcBef>
                <a:spcPct val="20000"/>
              </a:spcBef>
              <a:buFontTx/>
              <a:buChar char="•"/>
              <a:defRPr/>
            </a:pPr>
            <a:r>
              <a:rPr lang="en-US" kern="0" dirty="0" smtClean="0">
                <a:latin typeface="Arial" pitchFamily="34" charset="0"/>
                <a:cs typeface="Arial" pitchFamily="34" charset="0"/>
              </a:rPr>
              <a:t>Schedule a tour at </a:t>
            </a:r>
            <a:r>
              <a:rPr lang="en-US" b="1" kern="0" dirty="0" smtClean="0">
                <a:latin typeface="Arial" pitchFamily="34" charset="0"/>
                <a:cs typeface="Arial" pitchFamily="34" charset="0"/>
              </a:rPr>
              <a:t>www.fullerton.edu/tours</a:t>
            </a:r>
          </a:p>
          <a:p>
            <a:pPr marL="800100" lvl="1" indent="-342900">
              <a:lnSpc>
                <a:spcPct val="80000"/>
              </a:lnSpc>
              <a:spcBef>
                <a:spcPct val="20000"/>
              </a:spcBef>
              <a:buFontTx/>
              <a:buChar char="•"/>
              <a:defRPr/>
            </a:pPr>
            <a:endParaRPr lang="en-US" kern="0" dirty="0" smtClean="0"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Tx/>
              <a:buChar char="•"/>
              <a:defRPr/>
            </a:pPr>
            <a:r>
              <a:rPr lang="en-US" dirty="0" smtClean="0">
                <a:latin typeface="Arial" charset="0"/>
              </a:rPr>
              <a:t>Attend campus-wide </a:t>
            </a:r>
          </a:p>
          <a:p>
            <a:pPr marL="800100" lvl="1" indent="-342900">
              <a:lnSpc>
                <a:spcPct val="80000"/>
              </a:lnSpc>
              <a:spcBef>
                <a:spcPct val="20000"/>
              </a:spcBef>
              <a:buFontTx/>
              <a:buChar char="•"/>
              <a:defRPr/>
            </a:pPr>
            <a:r>
              <a:rPr lang="en-US" dirty="0" smtClean="0">
                <a:latin typeface="Arial" charset="0"/>
              </a:rPr>
              <a:t>Welcome to CSUF Day – April 24, 2010</a:t>
            </a:r>
          </a:p>
          <a:p>
            <a:pPr marL="800100" lvl="1" indent="-342900">
              <a:lnSpc>
                <a:spcPct val="80000"/>
              </a:lnSpc>
              <a:spcBef>
                <a:spcPct val="20000"/>
              </a:spcBef>
              <a:buFontTx/>
              <a:buChar char="•"/>
              <a:defRPr/>
            </a:pPr>
            <a:r>
              <a:rPr lang="en-US" dirty="0" smtClean="0">
                <a:latin typeface="Arial" charset="0"/>
              </a:rPr>
              <a:t>Meet staff, faculty, and other students!</a:t>
            </a:r>
          </a:p>
          <a:p>
            <a:pPr marL="800100" lvl="1" indent="-342900">
              <a:lnSpc>
                <a:spcPct val="80000"/>
              </a:lnSpc>
              <a:spcBef>
                <a:spcPct val="20000"/>
              </a:spcBef>
              <a:buFontTx/>
              <a:buChar char="•"/>
              <a:defRPr/>
            </a:pPr>
            <a:endParaRPr lang="en-US" kern="0" dirty="0"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Tx/>
              <a:buChar char="•"/>
              <a:defRPr/>
            </a:pPr>
            <a:r>
              <a:rPr lang="en-US" kern="0" dirty="0" smtClean="0">
                <a:latin typeface="Arial" pitchFamily="34" charset="0"/>
                <a:cs typeface="Arial" pitchFamily="34" charset="0"/>
              </a:rPr>
              <a:t>Sit </a:t>
            </a:r>
            <a:r>
              <a:rPr lang="en-US" kern="0" dirty="0">
                <a:latin typeface="Arial" pitchFamily="34" charset="0"/>
                <a:cs typeface="Arial" pitchFamily="34" charset="0"/>
              </a:rPr>
              <a:t>in on a </a:t>
            </a:r>
            <a:r>
              <a:rPr lang="en-US" kern="0" dirty="0" smtClean="0">
                <a:latin typeface="Arial" pitchFamily="34" charset="0"/>
                <a:cs typeface="Arial" pitchFamily="34" charset="0"/>
              </a:rPr>
              <a:t>class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Tx/>
              <a:buChar char="•"/>
              <a:defRPr/>
            </a:pPr>
            <a:endParaRPr lang="en-US" kern="0" dirty="0"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Tx/>
              <a:buChar char="•"/>
              <a:defRPr/>
            </a:pPr>
            <a:r>
              <a:rPr lang="en-US" kern="0" dirty="0">
                <a:latin typeface="Arial" pitchFamily="34" charset="0"/>
                <a:cs typeface="Arial" pitchFamily="34" charset="0"/>
              </a:rPr>
              <a:t>Try to stay overnight in a </a:t>
            </a:r>
            <a:r>
              <a:rPr lang="en-US" kern="0" dirty="0" smtClean="0">
                <a:latin typeface="Arial" pitchFamily="34" charset="0"/>
                <a:cs typeface="Arial" pitchFamily="34" charset="0"/>
              </a:rPr>
              <a:t>residence hall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Tx/>
              <a:buChar char="•"/>
              <a:defRPr/>
            </a:pPr>
            <a:endParaRPr lang="en-US" kern="0" dirty="0"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Tx/>
              <a:buChar char="•"/>
              <a:defRPr/>
            </a:pPr>
            <a:r>
              <a:rPr lang="en-US" kern="0" dirty="0">
                <a:latin typeface="Arial" pitchFamily="34" charset="0"/>
                <a:cs typeface="Arial" pitchFamily="34" charset="0"/>
              </a:rPr>
              <a:t>If you plan to compete in Division I or Division II college sports and want to be eligible to be recruited by colleges, you must register with the NCAA</a:t>
            </a:r>
          </a:p>
        </p:txBody>
      </p:sp>
      <p:pic>
        <p:nvPicPr>
          <p:cNvPr id="7173" name="Picture 6" descr="wtcsufd00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881066">
            <a:off x="321091" y="383132"/>
            <a:ext cx="1599823" cy="105891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2133600" y="228600"/>
            <a:ext cx="6172200" cy="1252728"/>
          </a:xfrm>
        </p:spPr>
        <p:txBody>
          <a:bodyPr/>
          <a:lstStyle/>
          <a:p>
            <a:pPr eaLnBrk="1" hangingPunct="1"/>
            <a:r>
              <a:rPr lang="en-US" sz="3600" u="sng" dirty="0" smtClean="0">
                <a:solidFill>
                  <a:srgbClr val="FFC000"/>
                </a:solidFill>
                <a:latin typeface="Stencil" pitchFamily="82" charset="0"/>
              </a:rPr>
              <a:t>College Tours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114800"/>
          </a:xfrm>
        </p:spPr>
        <p:txBody>
          <a:bodyPr>
            <a:normAutofit fontScale="92500"/>
          </a:bodyPr>
          <a:lstStyle/>
          <a:p>
            <a:pPr algn="ctr" eaLnBrk="1" hangingPunct="1">
              <a:buFontTx/>
              <a:buNone/>
            </a:pPr>
            <a:r>
              <a:rPr lang="en-US" sz="2000" b="1" dirty="0" smtClean="0">
                <a:latin typeface="Arial" charset="0"/>
              </a:rPr>
              <a:t>What to ask</a:t>
            </a:r>
          </a:p>
          <a:p>
            <a:pPr algn="ctr" eaLnBrk="1" hangingPunct="1">
              <a:buFontTx/>
              <a:buNone/>
            </a:pPr>
            <a:endParaRPr lang="en-US" sz="1800" b="1" dirty="0" smtClean="0">
              <a:latin typeface="Arial" charset="0"/>
            </a:endParaRPr>
          </a:p>
          <a:p>
            <a:pPr eaLnBrk="1" hangingPunct="1"/>
            <a:r>
              <a:rPr lang="en-US" sz="1800" b="0" dirty="0" smtClean="0">
                <a:latin typeface="Arial" charset="0"/>
              </a:rPr>
              <a:t>Find out what department your major lies in</a:t>
            </a:r>
          </a:p>
          <a:p>
            <a:pPr lvl="1"/>
            <a:r>
              <a:rPr lang="en-US" sz="1600" b="0" dirty="0" smtClean="0">
                <a:latin typeface="Arial" charset="0"/>
              </a:rPr>
              <a:t> (ex. Liberal Studies is in the Humanities Department)</a:t>
            </a:r>
            <a:endParaRPr lang="en-US" sz="1600" dirty="0" smtClean="0">
              <a:latin typeface="Arial" charset="0"/>
            </a:endParaRPr>
          </a:p>
          <a:p>
            <a:pPr lvl="1"/>
            <a:r>
              <a:rPr lang="en-US" sz="1600" b="0" dirty="0" smtClean="0">
                <a:latin typeface="Arial" charset="0"/>
              </a:rPr>
              <a:t>Get brochures about your major and other majors your interested about</a:t>
            </a:r>
            <a:endParaRPr lang="en-US" sz="1600" dirty="0" smtClean="0">
              <a:latin typeface="Arial" charset="0"/>
            </a:endParaRPr>
          </a:p>
          <a:p>
            <a:pPr lvl="1"/>
            <a:endParaRPr lang="en-US" sz="1200" b="0" dirty="0" smtClean="0">
              <a:latin typeface="Arial" charset="0"/>
            </a:endParaRPr>
          </a:p>
          <a:p>
            <a:pPr eaLnBrk="1" hangingPunct="1"/>
            <a:r>
              <a:rPr lang="en-US" sz="1800" b="0" dirty="0" smtClean="0">
                <a:latin typeface="Arial" charset="0"/>
              </a:rPr>
              <a:t>Ask to see the classrooms and find out the ratio of students per teacher</a:t>
            </a:r>
          </a:p>
          <a:p>
            <a:pPr eaLnBrk="1" hangingPunct="1"/>
            <a:endParaRPr lang="en-US" sz="1800" b="0" dirty="0" smtClean="0">
              <a:latin typeface="Arial" charset="0"/>
            </a:endParaRPr>
          </a:p>
          <a:p>
            <a:pPr eaLnBrk="1" hangingPunct="1"/>
            <a:r>
              <a:rPr lang="en-US" sz="1800" b="0" dirty="0" smtClean="0">
                <a:latin typeface="Arial" charset="0"/>
              </a:rPr>
              <a:t>How many students attend this University?</a:t>
            </a:r>
          </a:p>
          <a:p>
            <a:pPr eaLnBrk="1" hangingPunct="1"/>
            <a:endParaRPr lang="en-US" sz="1800" b="0" dirty="0" smtClean="0">
              <a:latin typeface="Arial" charset="0"/>
            </a:endParaRPr>
          </a:p>
          <a:p>
            <a:pPr eaLnBrk="1" hangingPunct="1"/>
            <a:r>
              <a:rPr lang="en-US" sz="1800" dirty="0" smtClean="0">
                <a:latin typeface="Arial" charset="0"/>
              </a:rPr>
              <a:t>What student clubs and organizations are available to get involved with?</a:t>
            </a:r>
            <a:endParaRPr lang="en-US" sz="1800" b="0" dirty="0" smtClean="0">
              <a:latin typeface="Arial" charset="0"/>
            </a:endParaRPr>
          </a:p>
          <a:p>
            <a:pPr eaLnBrk="1" hangingPunct="1"/>
            <a:r>
              <a:rPr lang="en-US" sz="1800" b="0" dirty="0" smtClean="0">
                <a:latin typeface="Arial" charset="0"/>
              </a:rPr>
              <a:t>Do they have on-campus housing? Ask to see their housing.</a:t>
            </a:r>
          </a:p>
          <a:p>
            <a:pPr lvl="1"/>
            <a:r>
              <a:rPr lang="en-US" sz="1600" b="0" dirty="0" smtClean="0">
                <a:latin typeface="Arial" charset="0"/>
              </a:rPr>
              <a:t>Are meal plans available?</a:t>
            </a:r>
          </a:p>
          <a:p>
            <a:pPr lvl="1"/>
            <a:r>
              <a:rPr lang="en-US" sz="1600" b="0" dirty="0" smtClean="0">
                <a:latin typeface="Arial" charset="0"/>
              </a:rPr>
              <a:t>Do first time freshman have priority?</a:t>
            </a:r>
          </a:p>
          <a:p>
            <a:pPr lvl="1"/>
            <a:r>
              <a:rPr lang="en-US" sz="1600" b="0" dirty="0" smtClean="0">
                <a:latin typeface="Arial" charset="0"/>
              </a:rPr>
              <a:t>When should you apply for housing?</a:t>
            </a:r>
          </a:p>
          <a:p>
            <a:pPr eaLnBrk="1" hangingPunct="1">
              <a:buFontTx/>
              <a:buNone/>
            </a:pPr>
            <a:endParaRPr lang="en-US" sz="1800" b="0" dirty="0" smtClean="0">
              <a:latin typeface="Berlin Sans FB" pitchFamily="34" charset="0"/>
            </a:endParaRPr>
          </a:p>
          <a:p>
            <a:pPr eaLnBrk="1" hangingPunct="1">
              <a:buFontTx/>
              <a:buNone/>
            </a:pPr>
            <a:endParaRPr lang="en-US" sz="1800" b="0" dirty="0" smtClean="0">
              <a:latin typeface="Berlin Sans FB" pitchFamily="34" charset="0"/>
            </a:endParaRPr>
          </a:p>
        </p:txBody>
      </p:sp>
      <p:pic>
        <p:nvPicPr>
          <p:cNvPr id="11268" name="Picture 7" descr="wtcsufd00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-437651">
            <a:off x="406309" y="297346"/>
            <a:ext cx="1189677" cy="167485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524000"/>
            <a:ext cx="3733800" cy="46482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1400" dirty="0" smtClean="0">
                <a:latin typeface="Arial" charset="0"/>
              </a:rPr>
              <a:t>Register for the SAT I, ACT and SAT II </a:t>
            </a:r>
          </a:p>
          <a:p>
            <a:pPr lvl="1"/>
            <a:r>
              <a:rPr lang="en-US" sz="1000" dirty="0" smtClean="0">
                <a:latin typeface="Arial" charset="0"/>
              </a:rPr>
              <a:t>Colleges receive scores about three weeks after the test</a:t>
            </a:r>
          </a:p>
          <a:p>
            <a:pPr lvl="1"/>
            <a:endParaRPr lang="en-US" sz="1000" dirty="0" smtClean="0">
              <a:latin typeface="Arial" charset="0"/>
            </a:endParaRPr>
          </a:p>
          <a:p>
            <a:pPr eaLnBrk="1" hangingPunct="1"/>
            <a:r>
              <a:rPr lang="en-US" sz="1400" dirty="0" smtClean="0">
                <a:latin typeface="Arial" charset="0"/>
              </a:rPr>
              <a:t>Apply to Cal State Universities</a:t>
            </a:r>
          </a:p>
          <a:p>
            <a:pPr lvl="1"/>
            <a:r>
              <a:rPr lang="en-US" sz="1000" dirty="0" smtClean="0">
                <a:latin typeface="Arial" charset="0"/>
              </a:rPr>
              <a:t>October 1 – November 30</a:t>
            </a:r>
          </a:p>
          <a:p>
            <a:pPr lvl="1"/>
            <a:r>
              <a:rPr lang="en-US" sz="1000" dirty="0" smtClean="0">
                <a:latin typeface="Arial" charset="0"/>
              </a:rPr>
              <a:t>Apply for housing at CSUF</a:t>
            </a:r>
          </a:p>
          <a:p>
            <a:pPr lvl="1"/>
            <a:endParaRPr lang="en-US" sz="1000" dirty="0" smtClean="0">
              <a:latin typeface="Arial" charset="0"/>
            </a:endParaRPr>
          </a:p>
          <a:p>
            <a:pPr eaLnBrk="1" hangingPunct="1"/>
            <a:r>
              <a:rPr lang="en-US" sz="1400" dirty="0" smtClean="0">
                <a:latin typeface="Arial" charset="0"/>
              </a:rPr>
              <a:t>Use on-line College Search engines to explore campuses</a:t>
            </a:r>
          </a:p>
          <a:p>
            <a:pPr lvl="1"/>
            <a:r>
              <a:rPr lang="en-US" sz="1000" dirty="0" smtClean="0">
                <a:latin typeface="Arial" charset="0"/>
              </a:rPr>
              <a:t>www.csumentor.edu</a:t>
            </a:r>
          </a:p>
          <a:p>
            <a:pPr lvl="1"/>
            <a:endParaRPr lang="en-US" sz="1000" dirty="0" smtClean="0">
              <a:latin typeface="Arial" charset="0"/>
            </a:endParaRPr>
          </a:p>
          <a:p>
            <a:pPr eaLnBrk="1" hangingPunct="1"/>
            <a:r>
              <a:rPr lang="en-US" sz="1400" dirty="0" smtClean="0">
                <a:latin typeface="Arial" charset="0"/>
              </a:rPr>
              <a:t>Request brochures on admissions and financial aid</a:t>
            </a:r>
          </a:p>
          <a:p>
            <a:pPr eaLnBrk="1" hangingPunct="1"/>
            <a:endParaRPr lang="en-US" sz="1400" dirty="0" smtClean="0">
              <a:latin typeface="Arial" charset="0"/>
            </a:endParaRPr>
          </a:p>
          <a:p>
            <a:pPr eaLnBrk="1" hangingPunct="1"/>
            <a:r>
              <a:rPr lang="en-US" sz="1400" dirty="0" smtClean="0">
                <a:latin typeface="Arial" charset="0"/>
              </a:rPr>
              <a:t>Narrow your college list to about five to eight colleges </a:t>
            </a:r>
          </a:p>
          <a:p>
            <a:pPr lvl="1"/>
            <a:r>
              <a:rPr lang="en-US" sz="1000" dirty="0" smtClean="0">
                <a:latin typeface="Arial" charset="0"/>
              </a:rPr>
              <a:t>Create a Plan A and a Plan B</a:t>
            </a:r>
          </a:p>
          <a:p>
            <a:pPr lvl="1"/>
            <a:endParaRPr lang="en-US" sz="1000" dirty="0" smtClean="0">
              <a:latin typeface="Arial" charset="0"/>
            </a:endParaRPr>
          </a:p>
          <a:p>
            <a:pPr eaLnBrk="1" hangingPunct="1"/>
            <a:r>
              <a:rPr lang="en-US" sz="1400" dirty="0" smtClean="0">
                <a:latin typeface="Arial" charset="0"/>
              </a:rPr>
              <a:t>Get a head start on your personal statement</a:t>
            </a:r>
          </a:p>
          <a:p>
            <a:pPr eaLnBrk="1" hangingPunct="1"/>
            <a:endParaRPr lang="en-US" sz="1400" dirty="0" smtClean="0">
              <a:latin typeface="Arial" charset="0"/>
            </a:endParaRPr>
          </a:p>
          <a:p>
            <a:pPr eaLnBrk="1" hangingPunct="1">
              <a:buNone/>
            </a:pPr>
            <a:endParaRPr lang="en-US" dirty="0" smtClean="0"/>
          </a:p>
        </p:txBody>
      </p:sp>
      <p:sp>
        <p:nvSpPr>
          <p:cNvPr id="8195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3810000" cy="4419600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en-US" sz="1400" dirty="0" smtClean="0">
                <a:latin typeface="Arial" charset="0"/>
              </a:rPr>
              <a:t>Cal State Universities-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000" dirty="0" smtClean="0">
                <a:latin typeface="Arial" charset="0"/>
              </a:rPr>
              <a:t>Apply between October 1 – November 30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000" dirty="0" smtClean="0">
                <a:latin typeface="Arial" charset="0"/>
              </a:rPr>
              <a:t>www.csumentor.edu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400" dirty="0" smtClean="0">
              <a:latin typeface="Arial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1400" dirty="0" smtClean="0">
                <a:latin typeface="Arial" charset="0"/>
              </a:rPr>
              <a:t>University of California-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000" dirty="0" smtClean="0">
                <a:latin typeface="Arial" charset="0"/>
              </a:rPr>
              <a:t>Apply between November 1-November 30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000" dirty="0" smtClean="0">
                <a:latin typeface="Arial" charset="0"/>
              </a:rPr>
              <a:t>www.ucop.edu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400" dirty="0" smtClean="0">
              <a:latin typeface="Arial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1400" dirty="0" smtClean="0">
                <a:latin typeface="Arial" charset="0"/>
              </a:rPr>
              <a:t>Independent Colleges &amp; Universities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000" dirty="0" smtClean="0">
                <a:latin typeface="Arial" charset="0"/>
              </a:rPr>
              <a:t>Application deadlines vary, check with specific campuses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000" dirty="0" smtClean="0">
                <a:latin typeface="Arial" charset="0"/>
                <a:hlinkClick r:id="rId3"/>
              </a:rPr>
              <a:t>www.aiccumentor.org</a:t>
            </a:r>
            <a:endParaRPr lang="en-US" sz="1000" dirty="0" smtClean="0">
              <a:latin typeface="Arial" charset="0"/>
            </a:endParaRPr>
          </a:p>
          <a:p>
            <a:pPr lvl="1" eaLnBrk="1" hangingPunct="1">
              <a:lnSpc>
                <a:spcPct val="80000"/>
              </a:lnSpc>
            </a:pPr>
            <a:endParaRPr lang="en-US" sz="1000" dirty="0" smtClean="0">
              <a:latin typeface="Arial" charset="0"/>
            </a:endParaRPr>
          </a:p>
          <a:p>
            <a:pPr marL="292100" lvl="1" indent="-292100">
              <a:lnSpc>
                <a:spcPct val="80000"/>
              </a:lnSpc>
              <a:spcBef>
                <a:spcPts val="0"/>
              </a:spcBef>
              <a:buClr>
                <a:schemeClr val="accent1"/>
              </a:buClr>
              <a:buSzPct val="70000"/>
              <a:buFont typeface="Wingdings 2"/>
              <a:buChar char=""/>
            </a:pPr>
            <a:r>
              <a:rPr lang="en-US" sz="1400" dirty="0" smtClean="0">
                <a:latin typeface="Arial" charset="0"/>
              </a:rPr>
              <a:t>Ensure your application is complete</a:t>
            </a:r>
          </a:p>
          <a:p>
            <a:pPr lvl="1">
              <a:lnSpc>
                <a:spcPct val="80000"/>
              </a:lnSpc>
            </a:pPr>
            <a:r>
              <a:rPr lang="en-US" sz="1000" dirty="0" smtClean="0">
                <a:latin typeface="Arial" charset="0"/>
              </a:rPr>
              <a:t>All schools received official SAT/ACT scores and high school transcripts</a:t>
            </a:r>
          </a:p>
          <a:p>
            <a:pPr lvl="1">
              <a:lnSpc>
                <a:spcPct val="80000"/>
              </a:lnSpc>
            </a:pPr>
            <a:endParaRPr lang="en-US" sz="1000" dirty="0" smtClean="0">
              <a:latin typeface="Arial" charset="0"/>
            </a:endParaRPr>
          </a:p>
          <a:p>
            <a:pPr marL="292100" lvl="1" indent="-292100">
              <a:lnSpc>
                <a:spcPct val="80000"/>
              </a:lnSpc>
              <a:spcBef>
                <a:spcPts val="0"/>
              </a:spcBef>
              <a:buClr>
                <a:schemeClr val="accent1"/>
              </a:buClr>
              <a:buSzPct val="70000"/>
              <a:buFont typeface="Wingdings 2"/>
              <a:buChar char=""/>
            </a:pPr>
            <a:r>
              <a:rPr lang="en-US" sz="1400" dirty="0" smtClean="0">
                <a:latin typeface="Arial" charset="0"/>
              </a:rPr>
              <a:t>CHECK YOUR PORTAL!</a:t>
            </a:r>
          </a:p>
          <a:p>
            <a:pPr eaLnBrk="1" hangingPunct="1">
              <a:buNone/>
            </a:pPr>
            <a:endParaRPr lang="en-US" dirty="0" smtClean="0"/>
          </a:p>
        </p:txBody>
      </p:sp>
      <p:sp>
        <p:nvSpPr>
          <p:cNvPr id="5" name="Rectangle 4"/>
          <p:cNvSpPr/>
          <p:nvPr/>
        </p:nvSpPr>
        <p:spPr>
          <a:xfrm>
            <a:off x="2222500" y="2967038"/>
            <a:ext cx="184150" cy="9239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endParaRPr lang="en-US" sz="5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99830" y="838200"/>
            <a:ext cx="3559628" cy="477054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/>
          <a:p>
            <a:pPr marL="54864" algn="r">
              <a:defRPr/>
            </a:pPr>
            <a:r>
              <a:rPr lang="en-US" sz="2500" u="sng" dirty="0">
                <a:solidFill>
                  <a:srgbClr val="FFC000"/>
                </a:solidFill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  <a:latin typeface="Stencil" pitchFamily="82" charset="0"/>
                <a:ea typeface="+mj-ea"/>
                <a:cs typeface="+mj-cs"/>
              </a:rPr>
              <a:t>September-October</a:t>
            </a:r>
          </a:p>
        </p:txBody>
      </p:sp>
      <p:cxnSp>
        <p:nvCxnSpPr>
          <p:cNvPr id="8" name="Straight Connector 7"/>
          <p:cNvCxnSpPr/>
          <p:nvPr/>
        </p:nvCxnSpPr>
        <p:spPr>
          <a:xfrm rot="5400000">
            <a:off x="1828801" y="3429000"/>
            <a:ext cx="5486400" cy="317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4793778" y="838200"/>
            <a:ext cx="3808094" cy="4770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54864" algn="r">
              <a:defRPr/>
            </a:pPr>
            <a:r>
              <a:rPr lang="en-US" sz="2500" u="sng" dirty="0">
                <a:solidFill>
                  <a:srgbClr val="FFC000"/>
                </a:solidFill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  <a:latin typeface="Stencil" pitchFamily="82" charset="0"/>
                <a:ea typeface="+mj-ea"/>
                <a:cs typeface="+mj-cs"/>
              </a:rPr>
              <a:t>November - December</a:t>
            </a:r>
          </a:p>
        </p:txBody>
      </p:sp>
      <p:pic>
        <p:nvPicPr>
          <p:cNvPr id="8200" name="Picture 3" descr="C:\Documents and Settings\titanchoices\Local Settings\Temporary Internet Files\Content.IE5\EBK7RW1K\MCj04391480000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8200" y="5334000"/>
            <a:ext cx="381000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1" name="Picture 5" descr="C:\Documents and Settings\titanchoices\Local Settings\Temporary Internet Files\Content.IE5\9FF1A1M9\MCj03981290000[1].wm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81400" y="5486400"/>
            <a:ext cx="914400" cy="989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752600"/>
            <a:ext cx="7693025" cy="4267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1800" dirty="0" smtClean="0">
                <a:latin typeface="Arial" charset="0"/>
              </a:rPr>
              <a:t>Submit FAFSA between January 1 and March 2 of your senior year</a:t>
            </a:r>
          </a:p>
          <a:p>
            <a:pPr lvl="1">
              <a:lnSpc>
                <a:spcPct val="80000"/>
              </a:lnSpc>
            </a:pPr>
            <a:r>
              <a:rPr lang="en-US" sz="1600" i="1" u="sng" dirty="0" smtClean="0">
                <a:latin typeface="Arial" charset="0"/>
              </a:rPr>
              <a:t>www.fafsa.ed.gov</a:t>
            </a:r>
          </a:p>
          <a:p>
            <a:pPr eaLnBrk="1" hangingPunct="1">
              <a:lnSpc>
                <a:spcPct val="80000"/>
              </a:lnSpc>
            </a:pPr>
            <a:endParaRPr lang="en-US" sz="1800" dirty="0" smtClean="0">
              <a:latin typeface="Arial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1800" dirty="0" smtClean="0">
                <a:latin typeface="Arial" charset="0"/>
              </a:rPr>
              <a:t>Attend a Financial Aid Night with your parents at a school in your area</a:t>
            </a:r>
          </a:p>
          <a:p>
            <a:pPr lvl="1">
              <a:lnSpc>
                <a:spcPct val="80000"/>
              </a:lnSpc>
            </a:pPr>
            <a:r>
              <a:rPr lang="en-US" sz="1600" dirty="0" smtClean="0">
                <a:latin typeface="Arial" charset="0"/>
              </a:rPr>
              <a:t>About four weeks after submitting your FAFSA, review your SAR (Student Aid Report) for accuracy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dirty="0" smtClean="0">
                <a:latin typeface="Arial" charset="0"/>
              </a:rPr>
              <a:t> </a:t>
            </a:r>
          </a:p>
          <a:p>
            <a:pPr eaLnBrk="1" hangingPunct="1">
              <a:lnSpc>
                <a:spcPct val="80000"/>
              </a:lnSpc>
            </a:pPr>
            <a:r>
              <a:rPr lang="en-US" sz="1800" dirty="0" smtClean="0">
                <a:latin typeface="Arial" charset="0"/>
              </a:rPr>
              <a:t>Most private universities like USC require the CSS/Financial Aid PROFILE in addition to FAFSA</a:t>
            </a:r>
          </a:p>
          <a:p>
            <a:pPr eaLnBrk="1" hangingPunct="1">
              <a:lnSpc>
                <a:spcPct val="80000"/>
              </a:lnSpc>
            </a:pPr>
            <a:endParaRPr lang="en-US" sz="1800" dirty="0" smtClean="0">
              <a:latin typeface="Arial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1800" dirty="0" smtClean="0">
                <a:latin typeface="Arial" charset="0"/>
              </a:rPr>
              <a:t>Apply for scholarships</a:t>
            </a:r>
          </a:p>
          <a:p>
            <a:pPr lvl="1">
              <a:lnSpc>
                <a:spcPct val="80000"/>
              </a:lnSpc>
            </a:pPr>
            <a:r>
              <a:rPr lang="en-US" sz="1600" dirty="0" smtClean="0">
                <a:latin typeface="Arial" charset="0"/>
              </a:rPr>
              <a:t>www.fastweb.com</a:t>
            </a:r>
          </a:p>
          <a:p>
            <a:pPr lvl="1">
              <a:lnSpc>
                <a:spcPct val="80000"/>
              </a:lnSpc>
            </a:pPr>
            <a:endParaRPr lang="en-US" sz="1600" dirty="0" smtClean="0">
              <a:latin typeface="Arial" charset="0"/>
            </a:endParaRPr>
          </a:p>
          <a:p>
            <a:pPr>
              <a:lnSpc>
                <a:spcPct val="80000"/>
              </a:lnSpc>
            </a:pPr>
            <a:r>
              <a:rPr lang="en-US" sz="2000" dirty="0" smtClean="0">
                <a:latin typeface="Arial" charset="0"/>
              </a:rPr>
              <a:t>Register for placement exams (if required)</a:t>
            </a:r>
          </a:p>
          <a:p>
            <a:pPr>
              <a:lnSpc>
                <a:spcPct val="80000"/>
              </a:lnSpc>
            </a:pPr>
            <a:endParaRPr lang="en-US" sz="2000" dirty="0" smtClean="0">
              <a:latin typeface="Arial" charset="0"/>
            </a:endParaRPr>
          </a:p>
          <a:p>
            <a:pPr>
              <a:lnSpc>
                <a:spcPct val="80000"/>
              </a:lnSpc>
            </a:pPr>
            <a:r>
              <a:rPr lang="en-US" sz="2000" dirty="0" smtClean="0">
                <a:latin typeface="Arial" charset="0"/>
              </a:rPr>
              <a:t>Submit 7</a:t>
            </a:r>
            <a:r>
              <a:rPr lang="en-US" sz="2000" baseline="30000" dirty="0" smtClean="0">
                <a:latin typeface="Arial" charset="0"/>
              </a:rPr>
              <a:t>th</a:t>
            </a:r>
            <a:r>
              <a:rPr lang="en-US" sz="2000" dirty="0" smtClean="0">
                <a:latin typeface="Arial" charset="0"/>
              </a:rPr>
              <a:t> semester transcripts (if required)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2000" dirty="0" smtClean="0"/>
          </a:p>
          <a:p>
            <a:pPr eaLnBrk="1" hangingPunct="1">
              <a:lnSpc>
                <a:spcPct val="80000"/>
              </a:lnSpc>
            </a:pPr>
            <a:endParaRPr lang="en-US" sz="2000" dirty="0" smtClean="0"/>
          </a:p>
        </p:txBody>
      </p:sp>
      <p:sp>
        <p:nvSpPr>
          <p:cNvPr id="5" name="Rectangle 4"/>
          <p:cNvSpPr/>
          <p:nvPr/>
        </p:nvSpPr>
        <p:spPr>
          <a:xfrm>
            <a:off x="2664742" y="685800"/>
            <a:ext cx="397961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4864" algn="r">
              <a:defRPr/>
            </a:pPr>
            <a:r>
              <a:rPr lang="en-US" sz="3600" u="sng" dirty="0" smtClean="0">
                <a:solidFill>
                  <a:srgbClr val="FFC000"/>
                </a:solidFill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  <a:latin typeface="Stencil" pitchFamily="82" charset="0"/>
                <a:ea typeface="+mj-ea"/>
                <a:cs typeface="+mj-cs"/>
              </a:rPr>
              <a:t>January-March</a:t>
            </a:r>
            <a:endParaRPr lang="en-US" sz="3600" u="sng" dirty="0">
              <a:solidFill>
                <a:srgbClr val="FFC000"/>
              </a:solidFill>
              <a:effectLst>
                <a:outerShdw blurRad="38100" dist="25500" dir="5400000" algn="tl" rotWithShape="0">
                  <a:srgbClr val="000000">
                    <a:satMod val="180000"/>
                    <a:alpha val="75000"/>
                  </a:srgbClr>
                </a:outerShdw>
              </a:effectLst>
              <a:latin typeface="Stencil" pitchFamily="82" charset="0"/>
              <a:ea typeface="+mj-ea"/>
              <a:cs typeface="+mj-cs"/>
            </a:endParaRPr>
          </a:p>
        </p:txBody>
      </p:sp>
      <p:pic>
        <p:nvPicPr>
          <p:cNvPr id="2050" name="Picture 2" descr="C:\Documents and Settings\titanchoices\Local Settings\Temporary Internet Files\Content.IE5\XILDX8R8\MCj04413150000[1]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7086600" y="4800600"/>
            <a:ext cx="1143000" cy="1371600"/>
          </a:xfrm>
          <a:prstGeom prst="rect">
            <a:avLst/>
          </a:prstGeom>
          <a:noFill/>
        </p:spPr>
      </p:pic>
      <p:pic>
        <p:nvPicPr>
          <p:cNvPr id="2051" name="Picture 3" descr="C:\Documents and Settings\titanchoices\Local Settings\Temporary Internet Files\Content.IE5\3EM1GRCQ\MCj04316310000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381000"/>
            <a:ext cx="990600" cy="990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828800"/>
            <a:ext cx="3810000" cy="4267200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en-US" sz="1400" dirty="0" smtClean="0">
                <a:latin typeface="Arial" charset="0"/>
              </a:rPr>
              <a:t>Attend Welcome to Cal State Fullerton Day</a:t>
            </a:r>
          </a:p>
          <a:p>
            <a:pPr lvl="1">
              <a:lnSpc>
                <a:spcPct val="80000"/>
              </a:lnSpc>
            </a:pPr>
            <a:r>
              <a:rPr lang="en-US" sz="1000" dirty="0" smtClean="0">
                <a:latin typeface="Arial" charset="0"/>
              </a:rPr>
              <a:t>April 24, 2010</a:t>
            </a:r>
          </a:p>
          <a:p>
            <a:pPr lvl="1">
              <a:lnSpc>
                <a:spcPct val="80000"/>
              </a:lnSpc>
            </a:pPr>
            <a:endParaRPr lang="en-US" sz="1000" dirty="0" smtClean="0">
              <a:latin typeface="Arial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1400" dirty="0" smtClean="0">
                <a:latin typeface="Arial" charset="0"/>
              </a:rPr>
              <a:t>Review admission decisions and financial aid award packages </a:t>
            </a:r>
          </a:p>
          <a:p>
            <a:pPr lvl="1">
              <a:lnSpc>
                <a:spcPct val="80000"/>
              </a:lnSpc>
            </a:pPr>
            <a:r>
              <a:rPr lang="en-US" sz="1000" dirty="0" smtClean="0">
                <a:latin typeface="Arial" charset="0"/>
              </a:rPr>
              <a:t>Read each carefully and note all reply deadlines</a:t>
            </a:r>
            <a:br>
              <a:rPr lang="en-US" sz="1000" dirty="0" smtClean="0">
                <a:latin typeface="Arial" charset="0"/>
              </a:rPr>
            </a:br>
            <a:endParaRPr lang="en-US" sz="1000" dirty="0" smtClean="0">
              <a:latin typeface="Arial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400" dirty="0" smtClean="0">
              <a:latin typeface="Arial" charset="0"/>
            </a:endParaRPr>
          </a:p>
          <a:p>
            <a:pPr marL="292100" lvl="1" indent="-292100">
              <a:lnSpc>
                <a:spcPct val="80000"/>
              </a:lnSpc>
              <a:spcBef>
                <a:spcPts val="0"/>
              </a:spcBef>
              <a:buClr>
                <a:schemeClr val="accent1"/>
              </a:buClr>
              <a:buSzPct val="70000"/>
              <a:buFont typeface="Wingdings 2"/>
              <a:buChar char=""/>
            </a:pPr>
            <a:r>
              <a:rPr lang="en-US" sz="1400" dirty="0" smtClean="0">
                <a:latin typeface="Arial" charset="0"/>
              </a:rPr>
              <a:t>Register for New Student Orientation</a:t>
            </a:r>
          </a:p>
          <a:p>
            <a:pPr lvl="1">
              <a:lnSpc>
                <a:spcPct val="80000"/>
              </a:lnSpc>
            </a:pPr>
            <a:r>
              <a:rPr lang="en-US" sz="1000" dirty="0" smtClean="0">
                <a:latin typeface="Arial" charset="0"/>
              </a:rPr>
              <a:t>Send the enrollment form and deposit check to the college of your choice </a:t>
            </a:r>
            <a:r>
              <a:rPr lang="en-US" sz="1000" i="1" dirty="0" smtClean="0">
                <a:latin typeface="Arial" charset="0"/>
              </a:rPr>
              <a:t>(if needed)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400" dirty="0" smtClean="0">
              <a:latin typeface="Arial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1400" dirty="0" smtClean="0">
                <a:latin typeface="Arial" charset="0"/>
              </a:rPr>
              <a:t>If you're waitlisted by a college, contact the admission department to inquire about next steps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400" dirty="0" smtClean="0">
              <a:latin typeface="Arial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1400" dirty="0" smtClean="0">
                <a:latin typeface="Arial" charset="0"/>
              </a:rPr>
              <a:t>If you're not admitted to any of the colleges to which you applied, find out what colleges are still accepting admission applications and speak with a counselor to review all options.</a:t>
            </a:r>
          </a:p>
          <a:p>
            <a:pPr eaLnBrk="1" hangingPunct="1"/>
            <a:endParaRPr lang="en-US" dirty="0" smtClean="0"/>
          </a:p>
        </p:txBody>
      </p:sp>
      <p:sp>
        <p:nvSpPr>
          <p:cNvPr id="10243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05000"/>
            <a:ext cx="3810000" cy="2286000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en-US" sz="1400" dirty="0" smtClean="0">
                <a:latin typeface="Arial" charset="0"/>
              </a:rPr>
              <a:t>Send your final official transcripts to the college of your choice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400" dirty="0" smtClean="0">
              <a:latin typeface="Arial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1400" dirty="0" smtClean="0">
                <a:latin typeface="Arial" charset="0"/>
              </a:rPr>
              <a:t>Finalize your summer plans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400" dirty="0" smtClean="0">
              <a:latin typeface="Arial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1400" dirty="0" smtClean="0">
                <a:latin typeface="Arial" charset="0"/>
              </a:rPr>
              <a:t>Send thank-you notes to teachers, mentors, counselors and anyone else who has helped you in your college process</a:t>
            </a:r>
          </a:p>
          <a:p>
            <a:pPr eaLnBrk="1" hangingPunct="1">
              <a:lnSpc>
                <a:spcPct val="80000"/>
              </a:lnSpc>
            </a:pPr>
            <a:endParaRPr lang="en-US" sz="1400" dirty="0" smtClean="0">
              <a:latin typeface="Arial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sz="1400" dirty="0" smtClean="0">
              <a:latin typeface="Arial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 rot="5400000">
            <a:off x="2324101" y="4000500"/>
            <a:ext cx="4495800" cy="317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1600200" y="609600"/>
            <a:ext cx="16764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4864" algn="r">
              <a:defRPr/>
            </a:pPr>
            <a:r>
              <a:rPr lang="en-US" sz="3600" u="sng" dirty="0">
                <a:solidFill>
                  <a:srgbClr val="FFC000"/>
                </a:solidFill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  <a:latin typeface="Stencil" pitchFamily="82" charset="0"/>
                <a:ea typeface="+mj-ea"/>
                <a:cs typeface="+mj-cs"/>
              </a:rPr>
              <a:t>April</a:t>
            </a:r>
          </a:p>
        </p:txBody>
      </p:sp>
      <p:sp>
        <p:nvSpPr>
          <p:cNvPr id="8" name="Rectangle 7"/>
          <p:cNvSpPr/>
          <p:nvPr/>
        </p:nvSpPr>
        <p:spPr>
          <a:xfrm>
            <a:off x="5791200" y="609600"/>
            <a:ext cx="1371600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54864" algn="r">
              <a:defRPr/>
            </a:pPr>
            <a:r>
              <a:rPr lang="en-US" sz="3600" u="sng" dirty="0">
                <a:solidFill>
                  <a:srgbClr val="FFC000"/>
                </a:solidFill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  <a:latin typeface="Stencil" pitchFamily="82" charset="0"/>
                <a:ea typeface="+mj-ea"/>
                <a:cs typeface="+mj-cs"/>
              </a:rPr>
              <a:t>June</a:t>
            </a:r>
          </a:p>
        </p:txBody>
      </p:sp>
      <p:pic>
        <p:nvPicPr>
          <p:cNvPr id="10247" name="Picture 2" descr="C:\Documents and Settings\titanchoices\Local Settings\Temporary Internet Files\Content.IE5\Q1C321CT\MCj04374690000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533400"/>
            <a:ext cx="914400" cy="744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8" name="Picture 3" descr="C:\Documents and Settings\titanchoices\Local Settings\Temporary Internet Files\Content.IE5\97J7LLCU\MCj04324910000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304800"/>
            <a:ext cx="831850" cy="1125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9" name="Picture 6" descr="C:\Documents and Settings\titanchoices\Local Settings\Temporary Internet Files\Content.IE5\QL1MVA90\MCj03983550000[1]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62600" y="3962400"/>
            <a:ext cx="2138363" cy="2213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dirty="0" smtClean="0">
                <a:solidFill>
                  <a:srgbClr val="FFC000"/>
                </a:solidFill>
                <a:latin typeface="Stencil" pitchFamily="82" charset="0"/>
              </a:rPr>
              <a:t>  </a:t>
            </a:r>
            <a:r>
              <a:rPr lang="en-US" sz="3600" u="sng" dirty="0" smtClean="0">
                <a:solidFill>
                  <a:srgbClr val="FFC000"/>
                </a:solidFill>
                <a:latin typeface="Stencil" pitchFamily="82" charset="0"/>
              </a:rPr>
              <a:t>College life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1600200"/>
            <a:ext cx="7772400" cy="41148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sz="2400" u="sng" dirty="0" smtClean="0">
                <a:latin typeface="Berlin Sans FB" pitchFamily="34" charset="0"/>
              </a:rPr>
              <a:t>Find out:</a:t>
            </a:r>
          </a:p>
          <a:p>
            <a:pPr algn="ctr" eaLnBrk="1" hangingPunct="1">
              <a:buFontTx/>
              <a:buNone/>
            </a:pPr>
            <a:endParaRPr lang="en-US" sz="1000" u="sng" dirty="0" smtClean="0">
              <a:latin typeface="Berlin Sans FB" pitchFamily="34" charset="0"/>
            </a:endParaRPr>
          </a:p>
          <a:p>
            <a:pPr eaLnBrk="1" hangingPunct="1"/>
            <a:r>
              <a:rPr lang="en-US" sz="1800" b="0" dirty="0" smtClean="0">
                <a:latin typeface="Arial" charset="0"/>
              </a:rPr>
              <a:t>What kind of  Freshman Programs are available?</a:t>
            </a:r>
          </a:p>
          <a:p>
            <a:pPr lvl="1"/>
            <a:r>
              <a:rPr lang="en-US" sz="1200" dirty="0" smtClean="0">
                <a:latin typeface="Arial" charset="0"/>
              </a:rPr>
              <a:t>When can I apply?  What are the requirements?  </a:t>
            </a:r>
            <a:r>
              <a:rPr lang="en-US" sz="1200" b="0" dirty="0" smtClean="0">
                <a:latin typeface="Arial" charset="0"/>
              </a:rPr>
              <a:t>What kind of benefits are there? /How many students are accepted?</a:t>
            </a:r>
          </a:p>
          <a:p>
            <a:pPr eaLnBrk="1" hangingPunct="1"/>
            <a:r>
              <a:rPr lang="en-US" sz="1800" b="0" dirty="0" smtClean="0">
                <a:latin typeface="Arial" charset="0"/>
              </a:rPr>
              <a:t>How many student clubs and organizations are on campus?</a:t>
            </a:r>
          </a:p>
          <a:p>
            <a:pPr eaLnBrk="1" hangingPunct="1"/>
            <a:endParaRPr lang="en-US" sz="1000" b="0" dirty="0" smtClean="0">
              <a:latin typeface="Arial" charset="0"/>
            </a:endParaRPr>
          </a:p>
          <a:p>
            <a:pPr eaLnBrk="1" hangingPunct="1"/>
            <a:r>
              <a:rPr lang="en-US" sz="1800" b="0" dirty="0" smtClean="0">
                <a:latin typeface="Arial" charset="0"/>
              </a:rPr>
              <a:t>What sports do they have?</a:t>
            </a:r>
          </a:p>
          <a:p>
            <a:pPr eaLnBrk="1" hangingPunct="1"/>
            <a:endParaRPr lang="en-US" sz="1000" b="0" dirty="0" smtClean="0">
              <a:latin typeface="Arial" charset="0"/>
            </a:endParaRPr>
          </a:p>
          <a:p>
            <a:pPr eaLnBrk="1" hangingPunct="1"/>
            <a:r>
              <a:rPr lang="en-US" sz="1800" b="0" dirty="0" smtClean="0">
                <a:latin typeface="Arial" charset="0"/>
              </a:rPr>
              <a:t>Is it a commuter school?</a:t>
            </a:r>
          </a:p>
          <a:p>
            <a:pPr eaLnBrk="1" hangingPunct="1"/>
            <a:endParaRPr lang="en-US" sz="1000" b="0" dirty="0" smtClean="0">
              <a:latin typeface="Arial" charset="0"/>
            </a:endParaRPr>
          </a:p>
          <a:p>
            <a:pPr eaLnBrk="1" hangingPunct="1"/>
            <a:r>
              <a:rPr lang="en-US" sz="1800" b="0" dirty="0" smtClean="0">
                <a:latin typeface="Arial" charset="0"/>
              </a:rPr>
              <a:t>What does the surrounding city have to offer?</a:t>
            </a:r>
          </a:p>
          <a:p>
            <a:pPr eaLnBrk="1" hangingPunct="1"/>
            <a:endParaRPr lang="en-US" sz="1000" b="0" dirty="0" smtClean="0">
              <a:latin typeface="Arial" charset="0"/>
            </a:endParaRPr>
          </a:p>
          <a:p>
            <a:pPr eaLnBrk="1" hangingPunct="1"/>
            <a:r>
              <a:rPr lang="en-US" sz="1800" b="0" dirty="0" smtClean="0">
                <a:latin typeface="Arial" charset="0"/>
              </a:rPr>
              <a:t>Are buses/trains/subways near by?</a:t>
            </a:r>
          </a:p>
          <a:p>
            <a:pPr eaLnBrk="1" hangingPunct="1">
              <a:buFontTx/>
              <a:buNone/>
            </a:pPr>
            <a:endParaRPr lang="en-US" sz="1800" b="0" dirty="0" smtClean="0">
              <a:latin typeface="Berlin Sans FB" pitchFamily="34" charset="0"/>
            </a:endParaRPr>
          </a:p>
        </p:txBody>
      </p:sp>
      <p:pic>
        <p:nvPicPr>
          <p:cNvPr id="12292" name="Picture 10" descr="2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6705600" y="4038600"/>
            <a:ext cx="1828799" cy="2438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 descr="group-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4800" y="4996815"/>
            <a:ext cx="2209800" cy="15468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u="sng" dirty="0" smtClean="0">
                <a:solidFill>
                  <a:srgbClr val="FFC000"/>
                </a:solidFill>
                <a:latin typeface="Stencil" pitchFamily="82" charset="0"/>
              </a:rPr>
              <a:t>Your College Choice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524000"/>
            <a:ext cx="7772400" cy="41148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sz="1800" dirty="0" smtClean="0">
                <a:latin typeface="Berlin Sans FB" pitchFamily="34" charset="0"/>
              </a:rPr>
              <a:t>Ask yourself…</a:t>
            </a:r>
          </a:p>
          <a:p>
            <a:pPr algn="ctr" eaLnBrk="1" hangingPunct="1">
              <a:buFontTx/>
              <a:buNone/>
            </a:pPr>
            <a:endParaRPr lang="en-US" sz="1800" dirty="0" smtClean="0">
              <a:latin typeface="Berlin Sans FB" pitchFamily="34" charset="0"/>
            </a:endParaRPr>
          </a:p>
          <a:p>
            <a:pPr eaLnBrk="1" hangingPunct="1"/>
            <a:r>
              <a:rPr lang="en-US" sz="1800" b="0" dirty="0" smtClean="0">
                <a:latin typeface="Berlin Sans FB" pitchFamily="34" charset="0"/>
              </a:rPr>
              <a:t>Is this a place I can see myself in for four years?</a:t>
            </a:r>
          </a:p>
          <a:p>
            <a:pPr eaLnBrk="1" hangingPunct="1"/>
            <a:r>
              <a:rPr lang="en-US" sz="1800" b="0" dirty="0" smtClean="0">
                <a:latin typeface="Berlin Sans FB" pitchFamily="34" charset="0"/>
              </a:rPr>
              <a:t>Do they have programs/clubs I can benefit from?</a:t>
            </a:r>
          </a:p>
          <a:p>
            <a:pPr eaLnBrk="1" hangingPunct="1"/>
            <a:r>
              <a:rPr lang="en-US" sz="1800" b="0" dirty="0" smtClean="0">
                <a:latin typeface="Berlin Sans FB" pitchFamily="34" charset="0"/>
              </a:rPr>
              <a:t>Is the environment friendly?</a:t>
            </a:r>
          </a:p>
          <a:p>
            <a:pPr eaLnBrk="1" hangingPunct="1"/>
            <a:r>
              <a:rPr lang="en-US" sz="1800" b="0" dirty="0" smtClean="0">
                <a:latin typeface="Berlin Sans FB" pitchFamily="34" charset="0"/>
              </a:rPr>
              <a:t>Can I afford to live on campus?</a:t>
            </a:r>
          </a:p>
          <a:p>
            <a:pPr eaLnBrk="1" hangingPunct="1"/>
            <a:r>
              <a:rPr lang="en-US" sz="1800" b="0" dirty="0" smtClean="0">
                <a:latin typeface="Berlin Sans FB" pitchFamily="34" charset="0"/>
              </a:rPr>
              <a:t>What did I like/dislike?</a:t>
            </a:r>
          </a:p>
          <a:p>
            <a:pPr eaLnBrk="1" hangingPunct="1"/>
            <a:r>
              <a:rPr lang="en-US" sz="1800" b="0" dirty="0" smtClean="0">
                <a:latin typeface="Berlin Sans FB" pitchFamily="34" charset="0"/>
              </a:rPr>
              <a:t>What does this school have that the others do not (&amp; vice-versa)?</a:t>
            </a:r>
          </a:p>
          <a:p>
            <a:pPr eaLnBrk="1" hangingPunct="1"/>
            <a:r>
              <a:rPr lang="en-US" sz="1800" dirty="0" smtClean="0">
                <a:latin typeface="Berlin Sans FB" pitchFamily="34" charset="0"/>
              </a:rPr>
              <a:t>How can I find </a:t>
            </a:r>
            <a:r>
              <a:rPr lang="en-US" sz="1800" smtClean="0">
                <a:latin typeface="Berlin Sans FB" pitchFamily="34" charset="0"/>
              </a:rPr>
              <a:t>my niche </a:t>
            </a:r>
            <a:r>
              <a:rPr lang="en-US" sz="1800" dirty="0" smtClean="0">
                <a:latin typeface="Berlin Sans FB" pitchFamily="34" charset="0"/>
              </a:rPr>
              <a:t>and leave my mark?</a:t>
            </a:r>
            <a:endParaRPr lang="en-US" sz="1800" b="0" dirty="0" smtClean="0">
              <a:latin typeface="Berlin Sans FB" pitchFamily="34" charset="0"/>
            </a:endParaRPr>
          </a:p>
        </p:txBody>
      </p:sp>
      <p:pic>
        <p:nvPicPr>
          <p:cNvPr id="13316" name="Picture 6" descr="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4648200"/>
            <a:ext cx="2209800" cy="16761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318" name="Picture 5" descr="LangsdorfHall_1_7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33800" y="4419600"/>
            <a:ext cx="1593273" cy="21907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458" name="Picture 2" descr="http://attendingtheworld.files.wordpress.com/2008/08/harvard_university_building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19800" y="4572000"/>
            <a:ext cx="2362200" cy="1711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u="sng" dirty="0" smtClean="0">
                <a:solidFill>
                  <a:srgbClr val="FFC000"/>
                </a:solidFill>
                <a:latin typeface="Stencil" pitchFamily="82" charset="0"/>
              </a:rPr>
              <a:t>Good luck!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600200"/>
            <a:ext cx="7772400" cy="4495800"/>
          </a:xfrm>
        </p:spPr>
        <p:txBody>
          <a:bodyPr/>
          <a:lstStyle/>
          <a:p>
            <a:pPr algn="ctr">
              <a:lnSpc>
                <a:spcPct val="80000"/>
              </a:lnSpc>
              <a:buNone/>
            </a:pPr>
            <a:endParaRPr lang="en-US" sz="1800" dirty="0" smtClean="0">
              <a:latin typeface="Arial" charset="0"/>
            </a:endParaRPr>
          </a:p>
          <a:p>
            <a:pPr algn="ctr">
              <a:lnSpc>
                <a:spcPct val="80000"/>
              </a:lnSpc>
              <a:buNone/>
            </a:pPr>
            <a:r>
              <a:rPr lang="en-US" sz="1800" dirty="0" smtClean="0">
                <a:latin typeface="Arial" charset="0"/>
              </a:rPr>
              <a:t>Come by the higher education center</a:t>
            </a:r>
          </a:p>
          <a:p>
            <a:pPr algn="ctr">
              <a:lnSpc>
                <a:spcPct val="80000"/>
              </a:lnSpc>
              <a:buNone/>
            </a:pPr>
            <a:r>
              <a:rPr lang="en-US" sz="1800" dirty="0" smtClean="0">
                <a:latin typeface="Arial" charset="0"/>
              </a:rPr>
              <a:t> if you have any questions!</a:t>
            </a:r>
            <a:endParaRPr lang="en-US" sz="1800" b="0" dirty="0" smtClean="0">
              <a:latin typeface="Berlin Sans FB" pitchFamily="34" charset="0"/>
            </a:endParaRPr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sz="1800" dirty="0" smtClean="0">
              <a:latin typeface="Berlin Sans FB" pitchFamily="34" charset="0"/>
            </a:endParaRPr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sz="1800" dirty="0" smtClean="0">
              <a:latin typeface="Arial" charset="0"/>
            </a:endParaRPr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sz="1800" dirty="0" smtClean="0">
              <a:latin typeface="Arial" charset="0"/>
            </a:endParaRP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n-US" sz="1800" dirty="0" smtClean="0">
                <a:latin typeface="Arial" charset="0"/>
              </a:rPr>
              <a:t>Matthew Payan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sz="1800" dirty="0" smtClean="0">
              <a:latin typeface="Arial" charset="0"/>
            </a:endParaRP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n-US" sz="1800" dirty="0" smtClean="0">
                <a:latin typeface="Arial" charset="0"/>
              </a:rPr>
              <a:t>I’m in the Career Center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sz="1800" dirty="0" smtClean="0">
              <a:latin typeface="Arial" charset="0"/>
            </a:endParaRP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n-US" sz="1800" dirty="0" smtClean="0">
                <a:latin typeface="Arial" charset="0"/>
              </a:rPr>
              <a:t>Monday and Wednesday 10am-3pm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sz="1800" dirty="0" smtClean="0">
              <a:latin typeface="Arial" charset="0"/>
            </a:endParaRPr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sz="1600" b="0" dirty="0" smtClean="0">
              <a:latin typeface="Arial" charset="0"/>
            </a:endParaRPr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sz="1600" dirty="0" smtClean="0">
              <a:latin typeface="Arial" charset="0"/>
            </a:endParaRPr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sz="1800" i="1" dirty="0" smtClean="0">
              <a:latin typeface="Arial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sz="1800" i="1" dirty="0" smtClean="0">
              <a:latin typeface="Berlin Sans FB" pitchFamily="34" charset="0"/>
            </a:endParaRPr>
          </a:p>
          <a:p>
            <a:pPr eaLnBrk="1" hangingPunct="1">
              <a:lnSpc>
                <a:spcPct val="80000"/>
              </a:lnSpc>
            </a:pPr>
            <a:endParaRPr lang="en-US" sz="2000" dirty="0" smtClean="0"/>
          </a:p>
        </p:txBody>
      </p:sp>
      <p:pic>
        <p:nvPicPr>
          <p:cNvPr id="15364" name="Picture 4" descr="Tuffy_walkin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 rot="375892">
            <a:off x="508023" y="1915988"/>
            <a:ext cx="1730535" cy="24227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365" name="Picture 5" descr="MCj03983550000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00800" y="4191000"/>
            <a:ext cx="2227717" cy="23065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490</TotalTime>
  <Words>826</Words>
  <Application>Microsoft Macintosh PowerPoint</Application>
  <PresentationFormat>On-screen Show (4:3)</PresentationFormat>
  <Paragraphs>154</Paragraphs>
  <Slides>11</Slides>
  <Notes>2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Module</vt:lpstr>
      <vt:lpstr>Slide 1</vt:lpstr>
      <vt:lpstr>It’s your senior year!</vt:lpstr>
      <vt:lpstr>Make a Plan</vt:lpstr>
      <vt:lpstr>Every university has its own personality…</vt:lpstr>
      <vt:lpstr>College Tours</vt:lpstr>
      <vt:lpstr>Slide 6</vt:lpstr>
      <vt:lpstr>Slide 7</vt:lpstr>
      <vt:lpstr>Slide 8</vt:lpstr>
      <vt:lpstr>  College life</vt:lpstr>
      <vt:lpstr>Your College Choice</vt:lpstr>
      <vt:lpstr>Good luck!</vt:lpstr>
    </vt:vector>
  </TitlesOfParts>
  <Manager/>
  <Company> Santa Ana Unified School Dist.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subject/>
  <dc:creator>Staff</dc:creator>
  <cp:keywords/>
  <dc:description/>
  <cp:lastModifiedBy>Matthew Payan</cp:lastModifiedBy>
  <cp:revision>50</cp:revision>
  <cp:lastPrinted>1601-01-01T00:00:00Z</cp:lastPrinted>
  <dcterms:created xsi:type="dcterms:W3CDTF">2010-09-27T13:24:34Z</dcterms:created>
  <dcterms:modified xsi:type="dcterms:W3CDTF">2010-09-27T13:24:55Z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TC010903071033</vt:lpwstr>
  </property>
</Properties>
</file>