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81" r:id="rId5"/>
    <p:sldId id="282" r:id="rId6"/>
    <p:sldId id="283" r:id="rId7"/>
    <p:sldId id="260" r:id="rId8"/>
    <p:sldId id="261" r:id="rId9"/>
    <p:sldId id="262" r:id="rId10"/>
    <p:sldId id="263" r:id="rId11"/>
    <p:sldId id="267" r:id="rId12"/>
    <p:sldId id="268" r:id="rId13"/>
    <p:sldId id="270" r:id="rId14"/>
    <p:sldId id="271" r:id="rId15"/>
    <p:sldId id="284" r:id="rId16"/>
    <p:sldId id="285" r:id="rId17"/>
    <p:sldId id="264" r:id="rId18"/>
    <p:sldId id="265" r:id="rId19"/>
    <p:sldId id="266" r:id="rId20"/>
    <p:sldId id="286" r:id="rId21"/>
    <p:sldId id="272" r:id="rId22"/>
    <p:sldId id="273" r:id="rId23"/>
    <p:sldId id="274" r:id="rId24"/>
    <p:sldId id="275" r:id="rId25"/>
    <p:sldId id="287" r:id="rId26"/>
    <p:sldId id="276" r:id="rId27"/>
    <p:sldId id="280" r:id="rId28"/>
    <p:sldId id="277" r:id="rId29"/>
    <p:sldId id="278" r:id="rId30"/>
    <p:sldId id="279"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108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7F1DF04B-1A3E-4F7F-8071-540514A492C5}" type="datetimeFigureOut">
              <a:rPr lang="en-US" smtClean="0"/>
              <a:t>2/16/12</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1DF04B-1A3E-4F7F-8071-540514A492C5}" type="datetimeFigureOut">
              <a:rPr lang="en-US" smtClean="0"/>
              <a:t>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50A346-1A2A-4FC1-AE08-3B4D23FAE298}"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F1DF04B-1A3E-4F7F-8071-540514A492C5}" type="datetimeFigureOut">
              <a:rPr lang="en-US" smtClean="0"/>
              <a:t>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50A346-1A2A-4FC1-AE08-3B4D23FAE298}"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F1DF04B-1A3E-4F7F-8071-540514A492C5}" type="datetimeFigureOut">
              <a:rPr lang="en-US" smtClean="0"/>
              <a:t>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50A346-1A2A-4FC1-AE08-3B4D23FAE298}"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F1DF04B-1A3E-4F7F-8071-540514A492C5}" type="datetimeFigureOut">
              <a:rPr lang="en-US" smtClean="0"/>
              <a:t>2/16/12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1DF04B-1A3E-4F7F-8071-540514A492C5}" type="datetimeFigureOut">
              <a:rPr lang="en-US" smtClean="0"/>
              <a:t>2/16/12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50A346-1A2A-4FC1-AE08-3B4D23FAE298}"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F1DF04B-1A3E-4F7F-8071-540514A492C5}" type="datetimeFigureOut">
              <a:rPr lang="en-US" smtClean="0"/>
              <a:t>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DF04B-1A3E-4F7F-8071-540514A492C5}" type="datetimeFigureOut">
              <a:rPr lang="en-US" smtClean="0"/>
              <a:t>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50A346-1A2A-4FC1-AE08-3B4D23FAE298}"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DF04B-1A3E-4F7F-8071-540514A492C5}" type="datetimeFigureOut">
              <a:rPr lang="en-US" smtClean="0"/>
              <a:t>2/16/12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DF04B-1A3E-4F7F-8071-540514A492C5}" type="datetimeFigureOut">
              <a:rPr lang="en-US" smtClean="0"/>
              <a:t>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1DF04B-1A3E-4F7F-8071-540514A492C5}" type="datetimeFigureOut">
              <a:rPr lang="en-US" smtClean="0"/>
              <a:t>2/16/12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50A346-1A2A-4FC1-AE08-3B4D23FAE29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7F1DF04B-1A3E-4F7F-8071-540514A492C5}" type="datetimeFigureOut">
              <a:rPr lang="en-US" smtClean="0"/>
              <a:t>2/16/12</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6050A346-1A2A-4FC1-AE08-3B4D23FAE29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lgerian" pitchFamily="82" charset="0"/>
              </a:rPr>
              <a:t>The Middle Ages</a:t>
            </a:r>
            <a:endParaRPr lang="en-US" dirty="0">
              <a:latin typeface="Algerian" pitchFamily="82" charset="0"/>
            </a:endParaRPr>
          </a:p>
        </p:txBody>
      </p:sp>
      <p:sp>
        <p:nvSpPr>
          <p:cNvPr id="3" name="Subtitle 2"/>
          <p:cNvSpPr>
            <a:spLocks noGrp="1"/>
          </p:cNvSpPr>
          <p:nvPr>
            <p:ph type="subTitle" idx="1"/>
          </p:nvPr>
        </p:nvSpPr>
        <p:spPr/>
        <p:txBody>
          <a:bodyPr/>
          <a:lstStyle/>
          <a:p>
            <a:r>
              <a:rPr lang="en-US" dirty="0" smtClean="0"/>
              <a:t>By Gabrielle N. Zegers</a:t>
            </a:r>
          </a:p>
          <a:p>
            <a:endParaRPr lang="en-US" dirty="0"/>
          </a:p>
        </p:txBody>
      </p:sp>
    </p:spTree>
    <p:extLst>
      <p:ext uri="{BB962C8B-B14F-4D97-AF65-F5344CB8AC3E}">
        <p14:creationId xmlns:p14="http://schemas.microsoft.com/office/powerpoint/2010/main" val="42073610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7500" lnSpcReduction="20000"/>
          </a:bodyPr>
          <a:lstStyle/>
          <a:p>
            <a:r>
              <a:rPr lang="en-US" dirty="0" smtClean="0"/>
              <a:t>Europe is a great peninsula ejecting from Asia.</a:t>
            </a:r>
          </a:p>
          <a:p>
            <a:pPr marL="285750" indent="-285750"/>
            <a:r>
              <a:rPr lang="en-US" dirty="0" smtClean="0"/>
              <a:t>Vast Northern European Plain</a:t>
            </a:r>
          </a:p>
          <a:p>
            <a:pPr marL="1028700" lvl="1" indent="-285750">
              <a:lnSpc>
                <a:spcPct val="120000"/>
              </a:lnSpc>
            </a:pPr>
            <a:r>
              <a:rPr lang="en-US" dirty="0" smtClean="0"/>
              <a:t>Fertile ground for planting crops</a:t>
            </a:r>
          </a:p>
          <a:p>
            <a:pPr marL="1028700" lvl="1" indent="-285750"/>
            <a:r>
              <a:rPr lang="en-US" dirty="0" smtClean="0"/>
              <a:t>Provided safe passage for traveling tribes</a:t>
            </a:r>
          </a:p>
          <a:p>
            <a:pPr marL="285750" indent="-285750"/>
            <a:r>
              <a:rPr lang="en-US" dirty="0" smtClean="0"/>
              <a:t>Mountain Ranges</a:t>
            </a:r>
          </a:p>
          <a:p>
            <a:pPr marL="1028700" lvl="1" indent="-285750"/>
            <a:r>
              <a:rPr lang="en-US" dirty="0" smtClean="0"/>
              <a:t>Pyrenees- along the northern and eastern borders of Spain</a:t>
            </a:r>
          </a:p>
          <a:p>
            <a:pPr marL="1028700" lvl="1" indent="-285750"/>
            <a:r>
              <a:rPr lang="en-US" dirty="0" smtClean="0"/>
              <a:t>Alps- blocked moist wind from reaching Mediterranean countries  </a:t>
            </a:r>
            <a:endParaRPr lang="en-US" dirty="0"/>
          </a:p>
        </p:txBody>
      </p:sp>
      <p:sp>
        <p:nvSpPr>
          <p:cNvPr id="3" name="Title 2"/>
          <p:cNvSpPr>
            <a:spLocks noGrp="1"/>
          </p:cNvSpPr>
          <p:nvPr>
            <p:ph type="title"/>
          </p:nvPr>
        </p:nvSpPr>
        <p:spPr/>
        <p:txBody>
          <a:bodyPr/>
          <a:lstStyle/>
          <a:p>
            <a:r>
              <a:rPr lang="en-US" dirty="0" smtClean="0"/>
              <a:t>Geography</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800600" y="2209800"/>
            <a:ext cx="3213208" cy="3528523"/>
          </a:xfrm>
        </p:spPr>
      </p:pic>
    </p:spTree>
    <p:extLst>
      <p:ext uri="{BB962C8B-B14F-4D97-AF65-F5344CB8AC3E}">
        <p14:creationId xmlns:p14="http://schemas.microsoft.com/office/powerpoint/2010/main" val="195382076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nSpc>
                <a:spcPct val="100000"/>
              </a:lnSpc>
            </a:pPr>
            <a:r>
              <a:rPr lang="en-US" dirty="0" smtClean="0"/>
              <a:t>Europe has a climate that is warm and moist, though the </a:t>
            </a:r>
            <a:r>
              <a:rPr lang="en-US" dirty="0"/>
              <a:t>M</a:t>
            </a:r>
            <a:r>
              <a:rPr lang="en-US" dirty="0" smtClean="0"/>
              <a:t>editerranean countries are dry due to the Alps blocking the moist wind from reaching them</a:t>
            </a:r>
          </a:p>
          <a:p>
            <a:pPr>
              <a:lnSpc>
                <a:spcPct val="100000"/>
              </a:lnSpc>
            </a:pPr>
            <a:r>
              <a:rPr lang="en-US" dirty="0" smtClean="0"/>
              <a:t>Rivers; Rhine and Danube</a:t>
            </a:r>
          </a:p>
          <a:p>
            <a:pPr lvl="1"/>
            <a:r>
              <a:rPr lang="en-US" dirty="0" smtClean="0"/>
              <a:t>Natural boundaries</a:t>
            </a:r>
          </a:p>
          <a:p>
            <a:pPr lvl="1"/>
            <a:r>
              <a:rPr lang="en-US" dirty="0" smtClean="0"/>
              <a:t>Highways for trade</a:t>
            </a:r>
          </a:p>
          <a:p>
            <a:pPr lvl="1"/>
            <a:r>
              <a:rPr lang="en-US" dirty="0" smtClean="0"/>
              <a:t>Water for farms</a:t>
            </a:r>
          </a:p>
          <a:p>
            <a:pPr lvl="1"/>
            <a:endParaRPr lang="en-US" dirty="0"/>
          </a:p>
        </p:txBody>
      </p:sp>
      <p:sp>
        <p:nvSpPr>
          <p:cNvPr id="3" name="Title 2"/>
          <p:cNvSpPr>
            <a:spLocks noGrp="1"/>
          </p:cNvSpPr>
          <p:nvPr>
            <p:ph type="title"/>
          </p:nvPr>
        </p:nvSpPr>
        <p:spPr/>
        <p:txBody>
          <a:bodyPr/>
          <a:lstStyle/>
          <a:p>
            <a:r>
              <a:rPr lang="en-US" dirty="0" smtClean="0"/>
              <a:t>Geography</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648200" y="2482527"/>
            <a:ext cx="3124200" cy="3035945"/>
          </a:xfrm>
        </p:spPr>
      </p:pic>
    </p:spTree>
    <p:extLst>
      <p:ext uri="{BB962C8B-B14F-4D97-AF65-F5344CB8AC3E}">
        <p14:creationId xmlns:p14="http://schemas.microsoft.com/office/powerpoint/2010/main" val="9655921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 quiz</a:t>
            </a:r>
            <a:endParaRPr lang="en-US" dirty="0"/>
          </a:p>
        </p:txBody>
      </p:sp>
      <p:sp>
        <p:nvSpPr>
          <p:cNvPr id="3" name="Content Placeholder 2"/>
          <p:cNvSpPr>
            <a:spLocks noGrp="1"/>
          </p:cNvSpPr>
          <p:nvPr>
            <p:ph idx="1"/>
          </p:nvPr>
        </p:nvSpPr>
        <p:spPr/>
        <p:txBody>
          <a:bodyPr/>
          <a:lstStyle/>
          <a:p>
            <a:r>
              <a:rPr lang="en-US" dirty="0" smtClean="0"/>
              <a:t>Europe is a/n </a:t>
            </a:r>
          </a:p>
          <a:p>
            <a:pPr marL="342900" indent="-342900">
              <a:lnSpc>
                <a:spcPct val="100000"/>
              </a:lnSpc>
              <a:buAutoNum type="alphaLcParenR"/>
            </a:pPr>
            <a:r>
              <a:rPr lang="en-US" dirty="0" smtClean="0"/>
              <a:t>Peninsula</a:t>
            </a:r>
          </a:p>
          <a:p>
            <a:pPr marL="342900" indent="-342900">
              <a:lnSpc>
                <a:spcPct val="100000"/>
              </a:lnSpc>
              <a:buAutoNum type="alphaLcParenR"/>
            </a:pPr>
            <a:r>
              <a:rPr lang="en-US" dirty="0" smtClean="0"/>
              <a:t>Island</a:t>
            </a:r>
          </a:p>
          <a:p>
            <a:pPr marL="342900" indent="-342900">
              <a:lnSpc>
                <a:spcPct val="100000"/>
              </a:lnSpc>
              <a:buAutoNum type="alphaLcParenR"/>
            </a:pPr>
            <a:r>
              <a:rPr lang="en-US" dirty="0" smtClean="0"/>
              <a:t>Volcano</a:t>
            </a:r>
          </a:p>
          <a:p>
            <a:pPr marL="342900" indent="-342900">
              <a:lnSpc>
                <a:spcPct val="100000"/>
              </a:lnSpc>
              <a:buAutoNum type="alphaLcParenR"/>
            </a:pPr>
            <a:r>
              <a:rPr lang="en-US" dirty="0" smtClean="0"/>
              <a:t>Planet</a:t>
            </a:r>
          </a:p>
          <a:p>
            <a:pPr indent="0">
              <a:lnSpc>
                <a:spcPct val="100000"/>
              </a:lnSpc>
              <a:buNone/>
            </a:pPr>
            <a:endParaRPr lang="en-US" dirty="0"/>
          </a:p>
          <a:p>
            <a:pPr indent="0">
              <a:lnSpc>
                <a:spcPct val="100000"/>
              </a:lnSpc>
              <a:buNone/>
            </a:pPr>
            <a:endParaRPr lang="en-US" dirty="0"/>
          </a:p>
        </p:txBody>
      </p:sp>
    </p:spTree>
    <p:extLst>
      <p:ext uri="{BB962C8B-B14F-4D97-AF65-F5344CB8AC3E}">
        <p14:creationId xmlns:p14="http://schemas.microsoft.com/office/powerpoint/2010/main" val="1515365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nodeType="clickEffect">
                                  <p:stCondLst>
                                    <p:cond delay="0"/>
                                  </p:stCondLst>
                                  <p:childTnLst>
                                    <p:anim calcmode="discrete" valueType="str">
                                      <p:cBhvr override="childStyle">
                                        <p:cTn id="6" dur="225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 Quiz</a:t>
            </a:r>
            <a:endParaRPr lang="en-US" dirty="0"/>
          </a:p>
        </p:txBody>
      </p:sp>
      <p:sp>
        <p:nvSpPr>
          <p:cNvPr id="3" name="Content Placeholder 2"/>
          <p:cNvSpPr>
            <a:spLocks noGrp="1"/>
          </p:cNvSpPr>
          <p:nvPr>
            <p:ph idx="1"/>
          </p:nvPr>
        </p:nvSpPr>
        <p:spPr/>
        <p:txBody>
          <a:bodyPr/>
          <a:lstStyle/>
          <a:p>
            <a:pPr>
              <a:lnSpc>
                <a:spcPct val="100000"/>
              </a:lnSpc>
            </a:pPr>
            <a:r>
              <a:rPr lang="en-US" dirty="0" smtClean="0"/>
              <a:t>What mountain range blocks moist wing from reaching the Mediterranean countries?</a:t>
            </a:r>
          </a:p>
          <a:p>
            <a:pPr marL="857250" lvl="1" indent="-342900">
              <a:buAutoNum type="alphaLcParenR"/>
            </a:pPr>
            <a:r>
              <a:rPr lang="en-US" dirty="0" smtClean="0"/>
              <a:t>The Himalayas</a:t>
            </a:r>
          </a:p>
          <a:p>
            <a:pPr marL="857250" lvl="1" indent="-342900">
              <a:buAutoNum type="alphaLcParenR"/>
            </a:pPr>
            <a:r>
              <a:rPr lang="en-US" dirty="0" smtClean="0"/>
              <a:t>The Pyrenees</a:t>
            </a:r>
          </a:p>
          <a:p>
            <a:pPr marL="857250" lvl="1" indent="-342900">
              <a:buAutoNum type="alphaLcParenR"/>
            </a:pPr>
            <a:r>
              <a:rPr lang="en-US" dirty="0" smtClean="0"/>
              <a:t>The Alps</a:t>
            </a:r>
          </a:p>
          <a:p>
            <a:pPr marL="857250" lvl="1" indent="-342900">
              <a:buAutoNum type="alphaLcParenR"/>
            </a:pPr>
            <a:r>
              <a:rPr lang="en-US" dirty="0" smtClean="0"/>
              <a:t>The Rockies</a:t>
            </a:r>
            <a:endParaRPr lang="en-US" dirty="0"/>
          </a:p>
        </p:txBody>
      </p:sp>
    </p:spTree>
    <p:extLst>
      <p:ext uri="{BB962C8B-B14F-4D97-AF65-F5344CB8AC3E}">
        <p14:creationId xmlns:p14="http://schemas.microsoft.com/office/powerpoint/2010/main" val="28768767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3">
                                            <p:txEl>
                                              <p:pRg st="3" end="3"/>
                                            </p:txEl>
                                          </p:spTgt>
                                        </p:tgtEl>
                                        <p:attrNameLst>
                                          <p:attrName>style.color</p:attrName>
                                        </p:attrNameLst>
                                      </p:cBhvr>
                                      <p:to>
                                        <a:schemeClr val="bg1"/>
                                      </p:to>
                                    </p:animClr>
                                    <p:animClr clrSpc="rgb" dir="cw">
                                      <p:cBhvr>
                                        <p:cTn id="7" dur="250" autoRev="1" fill="remove"/>
                                        <p:tgtEl>
                                          <p:spTgt spid="3">
                                            <p:txEl>
                                              <p:pRg st="3" end="3"/>
                                            </p:txEl>
                                          </p:spTgt>
                                        </p:tgtEl>
                                        <p:attrNameLst>
                                          <p:attrName>fillcolor</p:attrName>
                                        </p:attrNameLst>
                                      </p:cBhvr>
                                      <p:to>
                                        <a:schemeClr val="bg1"/>
                                      </p:to>
                                    </p:animClr>
                                    <p:set>
                                      <p:cBhvr>
                                        <p:cTn id="8" dur="250" autoRev="1" fill="remove"/>
                                        <p:tgtEl>
                                          <p:spTgt spid="3">
                                            <p:txEl>
                                              <p:pRg st="3" end="3"/>
                                            </p:txEl>
                                          </p:spTgt>
                                        </p:tgtEl>
                                        <p:attrNameLst>
                                          <p:attrName>fill.type</p:attrName>
                                        </p:attrNameLst>
                                      </p:cBhvr>
                                      <p:to>
                                        <p:strVal val="solid"/>
                                      </p:to>
                                    </p:set>
                                    <p:set>
                                      <p:cBhvr>
                                        <p:cTn id="9" dur="250" autoRev="1" fill="remove"/>
                                        <p:tgtEl>
                                          <p:spTgt spid="3">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 quiz</a:t>
            </a:r>
            <a:endParaRPr lang="en-US" dirty="0"/>
          </a:p>
        </p:txBody>
      </p:sp>
      <p:sp>
        <p:nvSpPr>
          <p:cNvPr id="3" name="Content Placeholder 2"/>
          <p:cNvSpPr>
            <a:spLocks noGrp="1"/>
          </p:cNvSpPr>
          <p:nvPr>
            <p:ph idx="1"/>
          </p:nvPr>
        </p:nvSpPr>
        <p:spPr/>
        <p:txBody>
          <a:bodyPr/>
          <a:lstStyle/>
          <a:p>
            <a:r>
              <a:rPr lang="en-US" dirty="0" smtClean="0"/>
              <a:t>What were the major rivers in Europe (all that apply)?</a:t>
            </a:r>
          </a:p>
          <a:p>
            <a:pPr marL="857250" lvl="1" indent="-342900">
              <a:buAutoNum type="alphaUcParenR"/>
            </a:pPr>
            <a:r>
              <a:rPr lang="en-US" dirty="0" smtClean="0"/>
              <a:t>Rhine</a:t>
            </a:r>
          </a:p>
          <a:p>
            <a:pPr marL="857250" lvl="1" indent="-342900">
              <a:buAutoNum type="alphaUcParenR"/>
            </a:pPr>
            <a:r>
              <a:rPr lang="en-US" dirty="0" smtClean="0"/>
              <a:t>Yellow</a:t>
            </a:r>
          </a:p>
          <a:p>
            <a:pPr marL="857250" lvl="1" indent="-342900">
              <a:buAutoNum type="alphaUcParenR"/>
            </a:pPr>
            <a:r>
              <a:rPr lang="en-US" dirty="0" smtClean="0"/>
              <a:t>Sacramento</a:t>
            </a:r>
          </a:p>
          <a:p>
            <a:pPr marL="857250" lvl="1" indent="-342900">
              <a:buAutoNum type="alphaUcParenR"/>
            </a:pPr>
            <a:r>
              <a:rPr lang="en-US" dirty="0" smtClean="0"/>
              <a:t>Danube</a:t>
            </a:r>
            <a:endParaRPr lang="en-US" dirty="0"/>
          </a:p>
        </p:txBody>
      </p:sp>
    </p:spTree>
    <p:extLst>
      <p:ext uri="{BB962C8B-B14F-4D97-AF65-F5344CB8AC3E}">
        <p14:creationId xmlns:p14="http://schemas.microsoft.com/office/powerpoint/2010/main" val="2404919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3.33333E-6 0 L -3.33333E-6 -0.07222 " pathEditMode="relative" rAng="0" ptsTypes="AA">
                                      <p:cBhvr>
                                        <p:cTn id="6" dur="250" accel="50000" decel="50000" autoRev="1" fill="hold">
                                          <p:stCondLst>
                                            <p:cond delay="0"/>
                                          </p:stCondLst>
                                        </p:cTn>
                                        <p:tgtEl>
                                          <p:spTgt spid="3">
                                            <p:txEl>
                                              <p:pRg st="1" end="1"/>
                                            </p:txEl>
                                          </p:spTgt>
                                        </p:tgtEl>
                                        <p:attrNameLst>
                                          <p:attrName>ppt_x</p:attrName>
                                          <p:attrName>ppt_y</p:attrName>
                                        </p:attrNameLst>
                                      </p:cBhvr>
                                      <p:rCtr x="0" y="-3611"/>
                                    </p:animMotion>
                                    <p:animRot by="1500000">
                                      <p:cBhvr>
                                        <p:cTn id="7" dur="125" fill="hold">
                                          <p:stCondLst>
                                            <p:cond delay="0"/>
                                          </p:stCondLst>
                                        </p:cTn>
                                        <p:tgtEl>
                                          <p:spTgt spid="3">
                                            <p:txEl>
                                              <p:pRg st="1" end="1"/>
                                            </p:txEl>
                                          </p:spTgt>
                                        </p:tgtEl>
                                        <p:attrNameLst>
                                          <p:attrName>r</p:attrName>
                                        </p:attrNameLst>
                                      </p:cBhvr>
                                    </p:animRot>
                                    <p:animRot by="-1500000">
                                      <p:cBhvr>
                                        <p:cTn id="8" dur="125" fill="hold">
                                          <p:stCondLst>
                                            <p:cond delay="125"/>
                                          </p:stCondLst>
                                        </p:cTn>
                                        <p:tgtEl>
                                          <p:spTgt spid="3">
                                            <p:txEl>
                                              <p:pRg st="1" end="1"/>
                                            </p:txEl>
                                          </p:spTgt>
                                        </p:tgtEl>
                                        <p:attrNameLst>
                                          <p:attrName>r</p:attrName>
                                        </p:attrNameLst>
                                      </p:cBhvr>
                                    </p:animRot>
                                    <p:animRot by="-1500000">
                                      <p:cBhvr>
                                        <p:cTn id="9" dur="125" fill="hold">
                                          <p:stCondLst>
                                            <p:cond delay="250"/>
                                          </p:stCondLst>
                                        </p:cTn>
                                        <p:tgtEl>
                                          <p:spTgt spid="3">
                                            <p:txEl>
                                              <p:pRg st="1" end="1"/>
                                            </p:txEl>
                                          </p:spTgt>
                                        </p:tgtEl>
                                        <p:attrNameLst>
                                          <p:attrName>r</p:attrName>
                                        </p:attrNameLst>
                                      </p:cBhvr>
                                    </p:animRot>
                                    <p:animRot by="1500000">
                                      <p:cBhvr>
                                        <p:cTn id="10" dur="125" fill="hold">
                                          <p:stCondLst>
                                            <p:cond delay="375"/>
                                          </p:stCondLst>
                                        </p:cTn>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8" presetClass="emph" presetSubtype="0" fill="hold" nodeType="clickEffect">
                                  <p:stCondLst>
                                    <p:cond delay="0"/>
                                  </p:stCondLst>
                                  <p:iterate type="lt">
                                    <p:tmPct val="4000"/>
                                  </p:iterate>
                                  <p:childTnLst>
                                    <p:set>
                                      <p:cBhvr override="childStyle">
                                        <p:cTn id="14" dur="500" fill="hold"/>
                                        <p:tgtEl>
                                          <p:spTgt spid="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7500" lnSpcReduction="20000"/>
          </a:bodyPr>
          <a:lstStyle/>
          <a:p>
            <a:pPr>
              <a:lnSpc>
                <a:spcPct val="100000"/>
              </a:lnSpc>
            </a:pPr>
            <a:r>
              <a:rPr lang="en-US" dirty="0" smtClean="0"/>
              <a:t>Christianity became the dominant religion</a:t>
            </a:r>
          </a:p>
          <a:p>
            <a:pPr lvl="1"/>
            <a:r>
              <a:rPr lang="en-US" dirty="0" smtClean="0"/>
              <a:t>There is one God </a:t>
            </a:r>
          </a:p>
          <a:p>
            <a:pPr lvl="1"/>
            <a:r>
              <a:rPr lang="en-US" dirty="0" smtClean="0"/>
              <a:t>Humans are weak and sinful ever since Satan brought sin into the world</a:t>
            </a:r>
          </a:p>
          <a:p>
            <a:pPr marL="800100" lvl="1" indent="-285750"/>
            <a:r>
              <a:rPr lang="en-US" dirty="0" smtClean="0"/>
              <a:t>If humans did not seek forgiveness from God, they went to hell when they died</a:t>
            </a:r>
          </a:p>
          <a:p>
            <a:pPr marL="800100" lvl="1" indent="-285750"/>
            <a:r>
              <a:rPr lang="en-US" dirty="0" smtClean="0"/>
              <a:t>Hell-a fiery pit of eternal misery</a:t>
            </a:r>
          </a:p>
          <a:p>
            <a:pPr marL="285750" indent="-285750"/>
            <a:r>
              <a:rPr lang="en-US" dirty="0" smtClean="0"/>
              <a:t>Or you could go to heaven</a:t>
            </a:r>
          </a:p>
          <a:p>
            <a:pPr marL="1028700" lvl="1" indent="-285750"/>
            <a:r>
              <a:rPr lang="en-US" dirty="0" smtClean="0"/>
              <a:t>A place of eternal happiness and paradise</a:t>
            </a:r>
          </a:p>
          <a:p>
            <a:pPr marL="1028700" lvl="1" indent="-285750"/>
            <a:r>
              <a:rPr lang="en-US" dirty="0" smtClean="0"/>
              <a:t>Observe sacraments</a:t>
            </a:r>
          </a:p>
          <a:p>
            <a:pPr marL="1028700" lvl="1" indent="-285750"/>
            <a:r>
              <a:rPr lang="en-US" dirty="0" smtClean="0"/>
              <a:t>Obey Jesus/have faith in him</a:t>
            </a:r>
          </a:p>
          <a:p>
            <a:pPr marL="1028700" lvl="1" indent="-285750"/>
            <a:r>
              <a:rPr lang="en-US" dirty="0" smtClean="0"/>
              <a:t>Abandon sinful ways </a:t>
            </a:r>
          </a:p>
          <a:p>
            <a:pPr indent="0">
              <a:buNone/>
            </a:pPr>
            <a:endParaRPr lang="en-US"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800600" y="2362200"/>
            <a:ext cx="2763715" cy="175260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4267200"/>
            <a:ext cx="2032000" cy="1524000"/>
          </a:xfrm>
          <a:prstGeom prst="rect">
            <a:avLst/>
          </a:prstGeom>
        </p:spPr>
      </p:pic>
    </p:spTree>
    <p:extLst>
      <p:ext uri="{BB962C8B-B14F-4D97-AF65-F5344CB8AC3E}">
        <p14:creationId xmlns:p14="http://schemas.microsoft.com/office/powerpoint/2010/main" val="235082030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r>
              <a:rPr lang="en-US" dirty="0" smtClean="0"/>
              <a:t>St. Patrick</a:t>
            </a:r>
          </a:p>
          <a:p>
            <a:pPr lvl="1"/>
            <a:r>
              <a:rPr lang="en-US" dirty="0" smtClean="0"/>
              <a:t>Founded over 300 churches in Ireland</a:t>
            </a:r>
          </a:p>
          <a:p>
            <a:r>
              <a:rPr lang="en-US" dirty="0" smtClean="0"/>
              <a:t>St. Boniface</a:t>
            </a:r>
          </a:p>
          <a:p>
            <a:pPr lvl="1"/>
            <a:r>
              <a:rPr lang="en-US" dirty="0" smtClean="0"/>
              <a:t>Cut down the sacred tree of Thor and converted Germany and the Netherlands</a:t>
            </a:r>
          </a:p>
          <a:p>
            <a:r>
              <a:rPr lang="en-US" dirty="0" smtClean="0"/>
              <a:t>Pope Gregory I</a:t>
            </a:r>
          </a:p>
          <a:p>
            <a:pPr lvl="1"/>
            <a:r>
              <a:rPr lang="en-US" dirty="0" smtClean="0"/>
              <a:t>Sent monks to England to convert the king. His subjects followed</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828925"/>
            <a:ext cx="3124200" cy="2343150"/>
          </a:xfrm>
        </p:spPr>
      </p:pic>
    </p:spTree>
    <p:extLst>
      <p:ext uri="{BB962C8B-B14F-4D97-AF65-F5344CB8AC3E}">
        <p14:creationId xmlns:p14="http://schemas.microsoft.com/office/powerpoint/2010/main" val="52240759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r>
              <a:rPr lang="en-US" dirty="0" smtClean="0"/>
              <a:t>Monks</a:t>
            </a:r>
          </a:p>
          <a:p>
            <a:pPr lvl="1"/>
            <a:r>
              <a:rPr lang="en-US" dirty="0" smtClean="0"/>
              <a:t>Lived in Monasteries</a:t>
            </a:r>
          </a:p>
          <a:p>
            <a:pPr lvl="1"/>
            <a:r>
              <a:rPr lang="en-US" dirty="0" smtClean="0"/>
              <a:t>Took vows</a:t>
            </a:r>
          </a:p>
          <a:p>
            <a:pPr lvl="2"/>
            <a:r>
              <a:rPr lang="en-US" dirty="0" smtClean="0"/>
              <a:t>Poverty</a:t>
            </a:r>
          </a:p>
          <a:p>
            <a:pPr lvl="2"/>
            <a:r>
              <a:rPr lang="en-US" dirty="0" smtClean="0"/>
              <a:t>Chastity</a:t>
            </a:r>
          </a:p>
          <a:p>
            <a:pPr lvl="2"/>
            <a:r>
              <a:rPr lang="en-US" dirty="0" smtClean="0"/>
              <a:t>Obedience</a:t>
            </a:r>
          </a:p>
          <a:p>
            <a:pPr lvl="2"/>
            <a:r>
              <a:rPr lang="en-US" dirty="0" smtClean="0"/>
              <a:t>To be a monk until death</a:t>
            </a:r>
          </a:p>
          <a:p>
            <a:pPr lvl="1"/>
            <a:r>
              <a:rPr lang="en-US" dirty="0" smtClean="0"/>
              <a:t>Duties</a:t>
            </a:r>
          </a:p>
          <a:p>
            <a:pPr lvl="2"/>
            <a:r>
              <a:rPr lang="en-US" dirty="0" smtClean="0"/>
              <a:t>Workshops</a:t>
            </a:r>
          </a:p>
          <a:p>
            <a:pPr lvl="2"/>
            <a:r>
              <a:rPr lang="en-US" dirty="0" smtClean="0"/>
              <a:t>Copying Manuscripts</a:t>
            </a:r>
          </a:p>
          <a:p>
            <a:pPr lvl="2"/>
            <a:r>
              <a:rPr lang="en-US" dirty="0" smtClean="0"/>
              <a:t> Praying</a:t>
            </a:r>
          </a:p>
          <a:p>
            <a:pPr lvl="2"/>
            <a:r>
              <a:rPr lang="en-US" dirty="0" smtClean="0"/>
              <a:t>Helping the sick and weak</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893564" y="2446020"/>
            <a:ext cx="2633472" cy="3108960"/>
          </a:xfrm>
        </p:spPr>
      </p:pic>
    </p:spTree>
    <p:extLst>
      <p:ext uri="{BB962C8B-B14F-4D97-AF65-F5344CB8AC3E}">
        <p14:creationId xmlns:p14="http://schemas.microsoft.com/office/powerpoint/2010/main" val="34230418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r>
              <a:rPr lang="en-US" dirty="0" smtClean="0"/>
              <a:t>Nuns</a:t>
            </a:r>
          </a:p>
          <a:p>
            <a:pPr lvl="1"/>
            <a:r>
              <a:rPr lang="en-US" dirty="0" smtClean="0"/>
              <a:t>Lived in Convents</a:t>
            </a:r>
          </a:p>
          <a:p>
            <a:pPr lvl="2"/>
            <a:r>
              <a:rPr lang="en-US" dirty="0" smtClean="0"/>
              <a:t>Escaped marriage</a:t>
            </a:r>
          </a:p>
          <a:p>
            <a:pPr lvl="2"/>
            <a:r>
              <a:rPr lang="en-US" dirty="0" smtClean="0"/>
              <a:t>Wanted a Medieval scholarship</a:t>
            </a:r>
          </a:p>
          <a:p>
            <a:pPr lvl="1"/>
            <a:r>
              <a:rPr lang="en-US" dirty="0" smtClean="0"/>
              <a:t>Took similar vows and did similar duties as monks</a:t>
            </a:r>
          </a:p>
          <a:p>
            <a:pPr lvl="2"/>
            <a:r>
              <a:rPr lang="en-US" dirty="0" smtClean="0"/>
              <a:t>Beekeeping</a:t>
            </a:r>
          </a:p>
          <a:p>
            <a:pPr lvl="2"/>
            <a:r>
              <a:rPr lang="en-US" dirty="0" smtClean="0"/>
              <a:t>Growing herbs</a:t>
            </a:r>
          </a:p>
          <a:p>
            <a:pPr lvl="2"/>
            <a:r>
              <a:rPr lang="en-US" dirty="0" smtClean="0"/>
              <a:t>Studying</a:t>
            </a:r>
          </a:p>
          <a:p>
            <a:pPr lvl="2"/>
            <a:r>
              <a:rPr lang="en-US" dirty="0" smtClean="0"/>
              <a:t>Copying manuscripts</a:t>
            </a:r>
          </a:p>
          <a:p>
            <a:pPr lvl="2"/>
            <a:r>
              <a:rPr lang="en-US" dirty="0" smtClean="0"/>
              <a:t>Praying</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492817"/>
            <a:ext cx="3124200" cy="3015365"/>
          </a:xfrm>
        </p:spPr>
      </p:pic>
    </p:spTree>
    <p:extLst>
      <p:ext uri="{BB962C8B-B14F-4D97-AF65-F5344CB8AC3E}">
        <p14:creationId xmlns:p14="http://schemas.microsoft.com/office/powerpoint/2010/main" val="46684862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a:lnSpc>
                <a:spcPct val="100000"/>
              </a:lnSpc>
            </a:pPr>
            <a:r>
              <a:rPr lang="en-US" dirty="0" smtClean="0"/>
              <a:t>Later, new orders were founded with outward looking goals</a:t>
            </a:r>
          </a:p>
          <a:p>
            <a:pPr lvl="1"/>
            <a:r>
              <a:rPr lang="en-US" dirty="0" smtClean="0"/>
              <a:t>St. Francis of Assisi lived like Jesus, being a friend to everything and everyone</a:t>
            </a:r>
          </a:p>
          <a:p>
            <a:pPr lvl="2"/>
            <a:r>
              <a:rPr lang="en-US" dirty="0" smtClean="0"/>
              <a:t>Attracted many followers with his pure life, founded the Franciscan order</a:t>
            </a:r>
          </a:p>
          <a:p>
            <a:pPr lvl="1"/>
            <a:r>
              <a:rPr lang="en-US" dirty="0" smtClean="0"/>
              <a:t>St. Clare of Assisi founded an order based off his teachings</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4" name="Content Placeholder 3"/>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001060" y="2438400"/>
            <a:ext cx="2418479" cy="3124200"/>
          </a:xfrm>
        </p:spPr>
      </p:pic>
    </p:spTree>
    <p:extLst>
      <p:ext uri="{BB962C8B-B14F-4D97-AF65-F5344CB8AC3E}">
        <p14:creationId xmlns:p14="http://schemas.microsoft.com/office/powerpoint/2010/main" val="42612055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Great Cathedrals were built</a:t>
            </a:r>
          </a:p>
          <a:p>
            <a:pPr lvl="1"/>
            <a:r>
              <a:rPr lang="en-US" dirty="0" smtClean="0"/>
              <a:t>A major church headed by a bishop overseeing the regions’ other churches</a:t>
            </a:r>
          </a:p>
          <a:p>
            <a:pPr lvl="1"/>
            <a:r>
              <a:rPr lang="en-US" dirty="0" smtClean="0"/>
              <a:t>First they had domed roof, thick walls and narrow windows</a:t>
            </a:r>
          </a:p>
          <a:p>
            <a:pPr lvl="1"/>
            <a:r>
              <a:rPr lang="en-US" dirty="0" smtClean="0"/>
              <a:t>Later built gothic style:</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537174"/>
            <a:ext cx="3124200" cy="2926651"/>
          </a:xfrm>
        </p:spPr>
      </p:pic>
    </p:spTree>
    <p:extLst>
      <p:ext uri="{BB962C8B-B14F-4D97-AF65-F5344CB8AC3E}">
        <p14:creationId xmlns:p14="http://schemas.microsoft.com/office/powerpoint/2010/main" val="3386960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a:bodyPr>
          <a:lstStyle/>
          <a:p>
            <a:pPr>
              <a:lnSpc>
                <a:spcPct val="100000"/>
              </a:lnSpc>
            </a:pPr>
            <a:r>
              <a:rPr lang="en-US" dirty="0" smtClean="0"/>
              <a:t>When Muslims started to attack pilgrims, </a:t>
            </a:r>
            <a:r>
              <a:rPr lang="en-US" dirty="0"/>
              <a:t>P</a:t>
            </a:r>
            <a:r>
              <a:rPr lang="en-US" dirty="0" smtClean="0"/>
              <a:t>ope Urban called the first Crusade, or religious war</a:t>
            </a:r>
          </a:p>
          <a:p>
            <a:pPr lvl="1"/>
            <a:r>
              <a:rPr lang="en-US" dirty="0" smtClean="0"/>
              <a:t>First- extremely successful; the Turks in the Holy Land were defeated</a:t>
            </a:r>
          </a:p>
          <a:p>
            <a:pPr lvl="1"/>
            <a:r>
              <a:rPr lang="en-US" dirty="0" smtClean="0"/>
              <a:t>The Other Crusades</a:t>
            </a:r>
          </a:p>
          <a:p>
            <a:pPr lvl="2"/>
            <a:r>
              <a:rPr lang="en-US" dirty="0" smtClean="0"/>
              <a:t>Crusaders didn’t respect Muslims</a:t>
            </a:r>
          </a:p>
          <a:p>
            <a:pPr lvl="2"/>
            <a:r>
              <a:rPr lang="en-US" dirty="0" smtClean="0"/>
              <a:t>Crusaders didn’t gain any local support</a:t>
            </a:r>
          </a:p>
          <a:p>
            <a:pPr lvl="2"/>
            <a:r>
              <a:rPr lang="en-US" dirty="0" smtClean="0"/>
              <a:t>Constantinople was looted  </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11852" y="2540508"/>
            <a:ext cx="2596896" cy="2919984"/>
          </a:xfrm>
        </p:spPr>
      </p:pic>
    </p:spTree>
    <p:extLst>
      <p:ext uri="{BB962C8B-B14F-4D97-AF65-F5344CB8AC3E}">
        <p14:creationId xmlns:p14="http://schemas.microsoft.com/office/powerpoint/2010/main" val="32899080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nSpc>
                <a:spcPct val="100000"/>
              </a:lnSpc>
            </a:pPr>
            <a:r>
              <a:rPr lang="en-US" dirty="0" smtClean="0"/>
              <a:t>Heresy- a belief rejected by the Church</a:t>
            </a:r>
          </a:p>
          <a:p>
            <a:pPr>
              <a:lnSpc>
                <a:spcPct val="100000"/>
              </a:lnSpc>
            </a:pPr>
            <a:r>
              <a:rPr lang="en-US" dirty="0" smtClean="0"/>
              <a:t>Heretics, or people who believed in heresies, were persecuted</a:t>
            </a:r>
          </a:p>
          <a:p>
            <a:pPr lvl="1"/>
            <a:r>
              <a:rPr lang="en-US" dirty="0" smtClean="0"/>
              <a:t>Inquisition- a church court who judged and punished heretics</a:t>
            </a:r>
          </a:p>
          <a:p>
            <a:pPr lvl="1"/>
            <a:r>
              <a:rPr lang="en-US" dirty="0" smtClean="0"/>
              <a:t>Punishments ranged from whippings to executions</a:t>
            </a:r>
            <a:endParaRPr lang="en-US" dirty="0"/>
          </a:p>
        </p:txBody>
      </p:sp>
      <p:sp>
        <p:nvSpPr>
          <p:cNvPr id="3" name="Title 2"/>
          <p:cNvSpPr>
            <a:spLocks noGrp="1"/>
          </p:cNvSpPr>
          <p:nvPr>
            <p:ph type="title"/>
          </p:nvPr>
        </p:nvSpPr>
        <p:spPr/>
        <p:txBody>
          <a:bodyPr/>
          <a:lstStyle/>
          <a:p>
            <a:r>
              <a:rPr lang="en-US" dirty="0" smtClean="0"/>
              <a:t>Religion</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5033772" y="3246120"/>
            <a:ext cx="2353056" cy="1508760"/>
          </a:xfrm>
        </p:spPr>
      </p:pic>
    </p:spTree>
    <p:extLst>
      <p:ext uri="{BB962C8B-B14F-4D97-AF65-F5344CB8AC3E}">
        <p14:creationId xmlns:p14="http://schemas.microsoft.com/office/powerpoint/2010/main" val="16282781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Quiz</a:t>
            </a:r>
            <a:endParaRPr lang="en-US" dirty="0"/>
          </a:p>
        </p:txBody>
      </p:sp>
      <p:sp>
        <p:nvSpPr>
          <p:cNvPr id="3" name="Content Placeholder 2"/>
          <p:cNvSpPr>
            <a:spLocks noGrp="1"/>
          </p:cNvSpPr>
          <p:nvPr>
            <p:ph idx="1"/>
          </p:nvPr>
        </p:nvSpPr>
        <p:spPr/>
        <p:txBody>
          <a:bodyPr/>
          <a:lstStyle/>
          <a:p>
            <a:pPr>
              <a:lnSpc>
                <a:spcPct val="100000"/>
              </a:lnSpc>
            </a:pPr>
            <a:r>
              <a:rPr lang="en-US" dirty="0" smtClean="0"/>
              <a:t>What was something Christians did NOT have to do to go to heaven?</a:t>
            </a:r>
          </a:p>
          <a:p>
            <a:pPr marL="857250" lvl="1" indent="-342900">
              <a:buAutoNum type="alphaUcParenR"/>
            </a:pPr>
            <a:r>
              <a:rPr lang="en-US" dirty="0" smtClean="0"/>
              <a:t>Give up their sinful ways</a:t>
            </a:r>
          </a:p>
          <a:p>
            <a:pPr marL="857250" lvl="1" indent="-342900">
              <a:buAutoNum type="alphaUcParenR"/>
            </a:pPr>
            <a:r>
              <a:rPr lang="en-US" dirty="0" smtClean="0"/>
              <a:t>Go to the tomb of Simon Peter</a:t>
            </a:r>
          </a:p>
          <a:p>
            <a:pPr marL="857250" lvl="1" indent="-342900">
              <a:buAutoNum type="alphaUcParenR"/>
            </a:pPr>
            <a:r>
              <a:rPr lang="en-US" dirty="0" smtClean="0"/>
              <a:t>Have faith in and follow the ways of Jesus</a:t>
            </a:r>
          </a:p>
          <a:p>
            <a:pPr marL="857250" lvl="1" indent="-342900">
              <a:buAutoNum type="alphaUcParenR"/>
            </a:pPr>
            <a:r>
              <a:rPr lang="en-US" dirty="0" smtClean="0"/>
              <a:t>Observe the sacraments </a:t>
            </a:r>
            <a:endParaRPr lang="en-US" dirty="0"/>
          </a:p>
        </p:txBody>
      </p:sp>
    </p:spTree>
    <p:extLst>
      <p:ext uri="{BB962C8B-B14F-4D97-AF65-F5344CB8AC3E}">
        <p14:creationId xmlns:p14="http://schemas.microsoft.com/office/powerpoint/2010/main" val="24130637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chemeClr val="accent2"/>
                                        </p:clrVal>
                                      </p:to>
                                    </p:set>
                                    <p:set>
                                      <p:cBhvr>
                                        <p:cTn id="7" dur="500" fill="hold"/>
                                        <p:tgtEl>
                                          <p:spTgt spid="3">
                                            <p:txEl>
                                              <p:pRg st="2" end="2"/>
                                            </p:txEl>
                                          </p:spTgt>
                                        </p:tgtEl>
                                        <p:attrNameLst>
                                          <p:attrName>fillcolor</p:attrName>
                                        </p:attrNameLst>
                                      </p:cBhvr>
                                      <p:to>
                                        <p:clrVal>
                                          <a:schemeClr val="accent2"/>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Quiz</a:t>
            </a:r>
            <a:endParaRPr lang="en-US" dirty="0"/>
          </a:p>
        </p:txBody>
      </p:sp>
      <p:sp>
        <p:nvSpPr>
          <p:cNvPr id="3" name="Content Placeholder 2"/>
          <p:cNvSpPr>
            <a:spLocks noGrp="1"/>
          </p:cNvSpPr>
          <p:nvPr>
            <p:ph idx="1"/>
          </p:nvPr>
        </p:nvSpPr>
        <p:spPr/>
        <p:txBody>
          <a:bodyPr/>
          <a:lstStyle/>
          <a:p>
            <a:r>
              <a:rPr lang="en-US" dirty="0"/>
              <a:t>T</a:t>
            </a:r>
            <a:r>
              <a:rPr lang="en-US" dirty="0" smtClean="0"/>
              <a:t>he Crusades affected Jews and other heretics because people respected them more.</a:t>
            </a:r>
          </a:p>
          <a:p>
            <a:r>
              <a:rPr lang="en-US" dirty="0" smtClean="0"/>
              <a:t>True</a:t>
            </a:r>
          </a:p>
          <a:p>
            <a:r>
              <a:rPr lang="en-US" dirty="0" smtClean="0"/>
              <a:t>False</a:t>
            </a:r>
            <a:endParaRPr lang="en-US" dirty="0"/>
          </a:p>
        </p:txBody>
      </p:sp>
    </p:spTree>
    <p:extLst>
      <p:ext uri="{BB962C8B-B14F-4D97-AF65-F5344CB8AC3E}">
        <p14:creationId xmlns:p14="http://schemas.microsoft.com/office/powerpoint/2010/main" val="39265852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85000" lnSpcReduction="20000"/>
          </a:bodyPr>
          <a:lstStyle/>
          <a:p>
            <a:pPr>
              <a:lnSpc>
                <a:spcPct val="100000"/>
              </a:lnSpc>
            </a:pPr>
            <a:r>
              <a:rPr lang="en-US" dirty="0" smtClean="0"/>
              <a:t>Improvements in farming brought the population back up</a:t>
            </a:r>
          </a:p>
          <a:p>
            <a:pPr>
              <a:lnSpc>
                <a:spcPct val="100000"/>
              </a:lnSpc>
            </a:pPr>
            <a:r>
              <a:rPr lang="en-US" dirty="0" smtClean="0"/>
              <a:t>Iron plows instead of wooden ones made it easier for crops to grow</a:t>
            </a:r>
          </a:p>
          <a:p>
            <a:pPr>
              <a:lnSpc>
                <a:spcPct val="100000"/>
              </a:lnSpc>
            </a:pPr>
            <a:r>
              <a:rPr lang="en-US" dirty="0" smtClean="0"/>
              <a:t>Three field system</a:t>
            </a:r>
          </a:p>
          <a:p>
            <a:pPr lvl="1"/>
            <a:r>
              <a:rPr lang="en-US" dirty="0" smtClean="0"/>
              <a:t>One fallow</a:t>
            </a:r>
          </a:p>
          <a:p>
            <a:pPr lvl="1"/>
            <a:r>
              <a:rPr lang="en-US" dirty="0" smtClean="0"/>
              <a:t>One spring crops</a:t>
            </a:r>
          </a:p>
          <a:p>
            <a:pPr lvl="1"/>
            <a:r>
              <a:rPr lang="en-US" dirty="0" smtClean="0"/>
              <a:t>One summer crops</a:t>
            </a:r>
          </a:p>
          <a:p>
            <a:pPr lvl="1"/>
            <a:r>
              <a:rPr lang="en-US" dirty="0" smtClean="0"/>
              <a:t>Made it so if one crop failed the other would support the farmer</a:t>
            </a:r>
          </a:p>
          <a:p>
            <a:pPr>
              <a:lnSpc>
                <a:spcPct val="120000"/>
              </a:lnSpc>
            </a:pPr>
            <a:r>
              <a:rPr lang="en-US" dirty="0" smtClean="0"/>
              <a:t>Used horses to plow fields instead of oxen because they ate less food for more work</a:t>
            </a:r>
            <a:endParaRPr lang="en-US" dirty="0"/>
          </a:p>
        </p:txBody>
      </p:sp>
      <p:sp>
        <p:nvSpPr>
          <p:cNvPr id="3" name="Title 2"/>
          <p:cNvSpPr>
            <a:spLocks noGrp="1"/>
          </p:cNvSpPr>
          <p:nvPr>
            <p:ph type="title"/>
          </p:nvPr>
        </p:nvSpPr>
        <p:spPr/>
        <p:txBody>
          <a:bodyPr/>
          <a:lstStyle/>
          <a:p>
            <a:r>
              <a:rPr lang="en-US" dirty="0" smtClean="0"/>
              <a:t>Achievements</a:t>
            </a:r>
            <a:endParaRPr lang="en-US" dirty="0"/>
          </a:p>
        </p:txBody>
      </p:sp>
      <p:pic>
        <p:nvPicPr>
          <p:cNvPr id="4" name="Content Placeholder 3"/>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172075" y="2809875"/>
            <a:ext cx="2076450" cy="2381250"/>
          </a:xfrm>
        </p:spPr>
      </p:pic>
    </p:spTree>
    <p:extLst>
      <p:ext uri="{BB962C8B-B14F-4D97-AF65-F5344CB8AC3E}">
        <p14:creationId xmlns:p14="http://schemas.microsoft.com/office/powerpoint/2010/main" val="117314132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371600" y="2362200"/>
            <a:ext cx="3124200" cy="3200400"/>
          </a:xfrm>
        </p:spPr>
        <p:txBody>
          <a:bodyPr>
            <a:normAutofit fontScale="92500" lnSpcReduction="10000"/>
          </a:bodyPr>
          <a:lstStyle/>
          <a:p>
            <a:pPr>
              <a:lnSpc>
                <a:spcPct val="100000"/>
              </a:lnSpc>
            </a:pPr>
            <a:r>
              <a:rPr lang="en-US" dirty="0" smtClean="0"/>
              <a:t>Trade and business increased</a:t>
            </a:r>
          </a:p>
          <a:p>
            <a:pPr lvl="1"/>
            <a:r>
              <a:rPr lang="en-US" dirty="0" smtClean="0"/>
              <a:t>Merchants traveled to areas to buy and sell items in towns</a:t>
            </a:r>
          </a:p>
          <a:p>
            <a:pPr lvl="1"/>
            <a:r>
              <a:rPr lang="en-US" dirty="0" smtClean="0"/>
              <a:t>More goods were available</a:t>
            </a:r>
          </a:p>
          <a:p>
            <a:pPr lvl="2"/>
            <a:r>
              <a:rPr lang="en-US" dirty="0" smtClean="0"/>
              <a:t>Iron knives, Leather boots, metal pots/pans</a:t>
            </a:r>
          </a:p>
          <a:p>
            <a:pPr lvl="1"/>
            <a:r>
              <a:rPr lang="en-US" dirty="0" smtClean="0"/>
              <a:t>Guilds formed to regulate and protect businesses</a:t>
            </a:r>
          </a:p>
          <a:p>
            <a:pPr lvl="1"/>
            <a:r>
              <a:rPr lang="en-US" dirty="0" smtClean="0"/>
              <a:t>Banking systems formed since merchants needed a safe place to keep money</a:t>
            </a:r>
          </a:p>
          <a:p>
            <a:pPr lvl="2"/>
            <a:r>
              <a:rPr lang="en-US" dirty="0" smtClean="0"/>
              <a:t>Notes of credit: can put money in one bank and withdraw it from any city </a:t>
            </a:r>
            <a:endParaRPr lang="en-US" dirty="0"/>
          </a:p>
        </p:txBody>
      </p:sp>
      <p:sp>
        <p:nvSpPr>
          <p:cNvPr id="4" name="Title 3"/>
          <p:cNvSpPr>
            <a:spLocks noGrp="1"/>
          </p:cNvSpPr>
          <p:nvPr>
            <p:ph type="title"/>
          </p:nvPr>
        </p:nvSpPr>
        <p:spPr/>
        <p:txBody>
          <a:bodyPr/>
          <a:lstStyle/>
          <a:p>
            <a:r>
              <a:rPr lang="en-US" dirty="0" smtClean="0"/>
              <a:t>Achievements</a:t>
            </a:r>
            <a:endParaRPr lang="en-US" dirty="0"/>
          </a:p>
        </p:txBody>
      </p:sp>
      <p:sp>
        <p:nvSpPr>
          <p:cNvPr id="5" name="Text Placeholder 4"/>
          <p:cNvSpPr>
            <a:spLocks noGrp="1"/>
          </p:cNvSpPr>
          <p:nvPr>
            <p:ph type="body" idx="1"/>
          </p:nvPr>
        </p:nvSpPr>
        <p:spPr/>
        <p:txBody>
          <a:bodyPr>
            <a:normAutofit fontScale="92500" lnSpcReduction="20000"/>
          </a:bodyPr>
          <a:lstStyle/>
          <a:p>
            <a:endParaRPr lang="en-US" dirty="0"/>
          </a:p>
        </p:txBody>
      </p:sp>
      <p:sp>
        <p:nvSpPr>
          <p:cNvPr id="6" name="Text Placeholder 5"/>
          <p:cNvSpPr>
            <a:spLocks noGrp="1"/>
          </p:cNvSpPr>
          <p:nvPr>
            <p:ph type="body" sz="quarter" idx="3"/>
          </p:nvPr>
        </p:nvSpPr>
        <p:spPr/>
        <p:txBody>
          <a:bodyPr>
            <a:normAutofit fontScale="92500" lnSpcReduction="20000"/>
          </a:bodyPr>
          <a:lstStyle/>
          <a:p>
            <a:endParaRPr lang="en-US"/>
          </a:p>
        </p:txBody>
      </p:sp>
      <p:pic>
        <p:nvPicPr>
          <p:cNvPr id="7" name="Content Placeholder 6"/>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3076976"/>
            <a:ext cx="3124200" cy="2228047"/>
          </a:xfrm>
        </p:spPr>
      </p:pic>
    </p:spTree>
    <p:extLst>
      <p:ext uri="{BB962C8B-B14F-4D97-AF65-F5344CB8AC3E}">
        <p14:creationId xmlns:p14="http://schemas.microsoft.com/office/powerpoint/2010/main" val="35151709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85000" lnSpcReduction="10000"/>
          </a:bodyPr>
          <a:lstStyle/>
          <a:p>
            <a:pPr>
              <a:lnSpc>
                <a:spcPct val="100000"/>
              </a:lnSpc>
            </a:pPr>
            <a:r>
              <a:rPr lang="en-US" dirty="0" smtClean="0"/>
              <a:t>Universities were attached to cathedrals. Young men from all over the world crowded in universities to obtain the highest knowledge.</a:t>
            </a:r>
          </a:p>
          <a:p>
            <a:pPr>
              <a:lnSpc>
                <a:spcPct val="100000"/>
              </a:lnSpc>
            </a:pPr>
            <a:r>
              <a:rPr lang="en-US" dirty="0" smtClean="0"/>
              <a:t>Thomas Aquinas believed that the use of human reason and religion did NOT disagree with each other. He also believed that there were laws of nature that are basic to both the natural world and human affairs</a:t>
            </a:r>
          </a:p>
          <a:p>
            <a:pPr lvl="1"/>
            <a:r>
              <a:rPr lang="en-US" dirty="0" smtClean="0"/>
              <a:t>Reason and Faith could come from God</a:t>
            </a:r>
          </a:p>
          <a:p>
            <a:pPr lvl="1"/>
            <a:r>
              <a:rPr lang="en-US" dirty="0" smtClean="0"/>
              <a:t>Followed Aristotle</a:t>
            </a:r>
          </a:p>
          <a:p>
            <a:pPr marL="1028700" lvl="1" indent="-285750"/>
            <a:endParaRPr lang="en-US" dirty="0"/>
          </a:p>
        </p:txBody>
      </p:sp>
      <p:sp>
        <p:nvSpPr>
          <p:cNvPr id="3" name="Title 2"/>
          <p:cNvSpPr>
            <a:spLocks noGrp="1"/>
          </p:cNvSpPr>
          <p:nvPr>
            <p:ph type="title"/>
          </p:nvPr>
        </p:nvSpPr>
        <p:spPr/>
        <p:txBody>
          <a:bodyPr/>
          <a:lstStyle/>
          <a:p>
            <a:r>
              <a:rPr lang="en-US" dirty="0" smtClean="0"/>
              <a:t>Achievements</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87290" y="2438400"/>
            <a:ext cx="2446020" cy="3124200"/>
          </a:xfrm>
        </p:spPr>
      </p:pic>
    </p:spTree>
    <p:extLst>
      <p:ext uri="{BB962C8B-B14F-4D97-AF65-F5344CB8AC3E}">
        <p14:creationId xmlns:p14="http://schemas.microsoft.com/office/powerpoint/2010/main" val="7033244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Achievements quiz</a:t>
            </a:r>
            <a:endParaRPr lang="en-US" dirty="0"/>
          </a:p>
        </p:txBody>
      </p:sp>
      <p:sp>
        <p:nvSpPr>
          <p:cNvPr id="3" name="Content Placeholder 2"/>
          <p:cNvSpPr>
            <a:spLocks noGrp="1"/>
          </p:cNvSpPr>
          <p:nvPr>
            <p:ph idx="1"/>
          </p:nvPr>
        </p:nvSpPr>
        <p:spPr/>
        <p:txBody>
          <a:bodyPr>
            <a:normAutofit fontScale="62500" lnSpcReduction="20000"/>
          </a:bodyPr>
          <a:lstStyle/>
          <a:p>
            <a:pPr>
              <a:lnSpc>
                <a:spcPct val="100000"/>
              </a:lnSpc>
            </a:pPr>
            <a:r>
              <a:rPr lang="en-US" dirty="0" smtClean="0"/>
              <a:t>The ______ system prevented farmers from starving because if one crop failed, the farmers could rely on the other one.</a:t>
            </a:r>
          </a:p>
          <a:p>
            <a:pPr marL="342900" indent="-342900">
              <a:lnSpc>
                <a:spcPct val="100000"/>
              </a:lnSpc>
              <a:buAutoNum type="arabicParenR"/>
            </a:pPr>
            <a:r>
              <a:rPr lang="en-US" dirty="0" smtClean="0"/>
              <a:t>Three field</a:t>
            </a:r>
          </a:p>
          <a:p>
            <a:pPr marL="342900" indent="-342900">
              <a:lnSpc>
                <a:spcPct val="100000"/>
              </a:lnSpc>
              <a:buAutoNum type="arabicParenR"/>
            </a:pPr>
            <a:r>
              <a:rPr lang="en-US" dirty="0" smtClean="0"/>
              <a:t>Bureaucracy  </a:t>
            </a:r>
          </a:p>
          <a:p>
            <a:pPr marL="342900" indent="-342900">
              <a:lnSpc>
                <a:spcPct val="100000"/>
              </a:lnSpc>
              <a:buAutoNum type="arabicParenR"/>
            </a:pPr>
            <a:r>
              <a:rPr lang="en-US" dirty="0" smtClean="0"/>
              <a:t>Slash and burn</a:t>
            </a:r>
          </a:p>
          <a:p>
            <a:pPr marL="285750" indent="-285750">
              <a:lnSpc>
                <a:spcPct val="100000"/>
              </a:lnSpc>
            </a:pPr>
            <a:endParaRPr lang="en-US" dirty="0" smtClean="0"/>
          </a:p>
          <a:p>
            <a:pPr marL="285750" indent="-285750">
              <a:lnSpc>
                <a:spcPct val="100000"/>
              </a:lnSpc>
            </a:pPr>
            <a:r>
              <a:rPr lang="en-US" dirty="0" smtClean="0"/>
              <a:t>_________ regulated and protected businesses.</a:t>
            </a:r>
          </a:p>
          <a:p>
            <a:pPr marL="342900" indent="-342900">
              <a:lnSpc>
                <a:spcPct val="100000"/>
              </a:lnSpc>
              <a:buAutoNum type="arabicParenR"/>
            </a:pPr>
            <a:r>
              <a:rPr lang="en-US" dirty="0" smtClean="0"/>
              <a:t>Swords</a:t>
            </a:r>
          </a:p>
          <a:p>
            <a:pPr marL="342900" indent="-342900">
              <a:lnSpc>
                <a:spcPct val="100000"/>
              </a:lnSpc>
              <a:buAutoNum type="arabicParenR"/>
            </a:pPr>
            <a:r>
              <a:rPr lang="en-US" dirty="0" smtClean="0"/>
              <a:t>Bailiffs</a:t>
            </a:r>
          </a:p>
          <a:p>
            <a:pPr marL="342900" indent="-342900">
              <a:lnSpc>
                <a:spcPct val="100000"/>
              </a:lnSpc>
              <a:buAutoNum type="arabicParenR"/>
            </a:pPr>
            <a:r>
              <a:rPr lang="en-US" dirty="0" smtClean="0"/>
              <a:t>Guilds</a:t>
            </a:r>
          </a:p>
          <a:p>
            <a:pPr indent="0">
              <a:lnSpc>
                <a:spcPct val="100000"/>
              </a:lnSpc>
              <a:buNone/>
            </a:pPr>
            <a:endParaRPr lang="en-US" dirty="0"/>
          </a:p>
          <a:p>
            <a:pPr marL="285750" indent="-285750">
              <a:lnSpc>
                <a:spcPct val="100000"/>
              </a:lnSpc>
            </a:pPr>
            <a:r>
              <a:rPr lang="en-US" dirty="0" smtClean="0"/>
              <a:t>_______ claimed that reason and faith came from </a:t>
            </a:r>
            <a:r>
              <a:rPr lang="en-US" dirty="0"/>
              <a:t>G</a:t>
            </a:r>
            <a:r>
              <a:rPr lang="en-US" dirty="0" smtClean="0"/>
              <a:t>od and there were laws applicable to natural and human behaviors.</a:t>
            </a:r>
          </a:p>
          <a:p>
            <a:pPr marL="342900" indent="-342900">
              <a:lnSpc>
                <a:spcPct val="100000"/>
              </a:lnSpc>
              <a:buAutoNum type="arabicParenR"/>
            </a:pPr>
            <a:r>
              <a:rPr lang="en-US" dirty="0" smtClean="0"/>
              <a:t>Charles Martel</a:t>
            </a:r>
          </a:p>
          <a:p>
            <a:pPr marL="342900" indent="-342900">
              <a:lnSpc>
                <a:spcPct val="100000"/>
              </a:lnSpc>
              <a:buAutoNum type="arabicParenR"/>
            </a:pPr>
            <a:r>
              <a:rPr lang="en-US" dirty="0" smtClean="0"/>
              <a:t>Thomas Aquinas</a:t>
            </a:r>
          </a:p>
          <a:p>
            <a:pPr marL="342900" indent="-342900">
              <a:lnSpc>
                <a:spcPct val="100000"/>
              </a:lnSpc>
              <a:buAutoNum type="arabicParenR"/>
            </a:pPr>
            <a:r>
              <a:rPr lang="en-US" dirty="0" smtClean="0"/>
              <a:t>Joan of Arc</a:t>
            </a:r>
          </a:p>
          <a:p>
            <a:pPr marL="342900" indent="-342900">
              <a:lnSpc>
                <a:spcPct val="100000"/>
              </a:lnSpc>
              <a:buAutoNum type="arabicParenR"/>
            </a:pPr>
            <a:endParaRPr lang="en-US" dirty="0"/>
          </a:p>
        </p:txBody>
      </p:sp>
    </p:spTree>
    <p:extLst>
      <p:ext uri="{BB962C8B-B14F-4D97-AF65-F5344CB8AC3E}">
        <p14:creationId xmlns:p14="http://schemas.microsoft.com/office/powerpoint/2010/main" val="2172340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1" end="1"/>
                                            </p:txEl>
                                          </p:spTgt>
                                        </p:tgtEl>
                                        <p:attrNameLst>
                                          <p:attrName>r</p:attrName>
                                        </p:attrNameLst>
                                      </p:cBhvr>
                                    </p:animRot>
                                    <p:animRot by="-240000">
                                      <p:cBhvr>
                                        <p:cTn id="7" dur="200" fill="hold">
                                          <p:stCondLst>
                                            <p:cond delay="200"/>
                                          </p:stCondLst>
                                        </p:cTn>
                                        <p:tgtEl>
                                          <p:spTgt spid="3">
                                            <p:txEl>
                                              <p:pRg st="1" end="1"/>
                                            </p:txEl>
                                          </p:spTgt>
                                        </p:tgtEl>
                                        <p:attrNameLst>
                                          <p:attrName>r</p:attrName>
                                        </p:attrNameLst>
                                      </p:cBhvr>
                                    </p:animRot>
                                    <p:animRot by="240000">
                                      <p:cBhvr>
                                        <p:cTn id="8" dur="200" fill="hold">
                                          <p:stCondLst>
                                            <p:cond delay="400"/>
                                          </p:stCondLst>
                                        </p:cTn>
                                        <p:tgtEl>
                                          <p:spTgt spid="3">
                                            <p:txEl>
                                              <p:pRg st="1" end="1"/>
                                            </p:txEl>
                                          </p:spTgt>
                                        </p:tgtEl>
                                        <p:attrNameLst>
                                          <p:attrName>r</p:attrName>
                                        </p:attrNameLst>
                                      </p:cBhvr>
                                    </p:animRot>
                                    <p:animRot by="-240000">
                                      <p:cBhvr>
                                        <p:cTn id="9" dur="200" fill="hold">
                                          <p:stCondLst>
                                            <p:cond delay="600"/>
                                          </p:stCondLst>
                                        </p:cTn>
                                        <p:tgtEl>
                                          <p:spTgt spid="3">
                                            <p:txEl>
                                              <p:pRg st="1" end="1"/>
                                            </p:txEl>
                                          </p:spTgt>
                                        </p:tgtEl>
                                        <p:attrNameLst>
                                          <p:attrName>r</p:attrName>
                                        </p:attrNameLst>
                                      </p:cBhvr>
                                    </p:animRot>
                                    <p:animRot by="120000">
                                      <p:cBhvr>
                                        <p:cTn id="10" dur="200" fill="hold">
                                          <p:stCondLst>
                                            <p:cond delay="800"/>
                                          </p:stCondLst>
                                        </p:cTn>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5" presetClass="emph" presetSubtype="0" nodeType="clickEffect">
                                  <p:stCondLst>
                                    <p:cond delay="0"/>
                                  </p:stCondLst>
                                  <p:iterate type="lt">
                                    <p:tmAbs val="25"/>
                                  </p:iterate>
                                  <p:childTnLst>
                                    <p:set>
                                      <p:cBhvr override="childStyle">
                                        <p:cTn id="14" dur="indefinite"/>
                                        <p:tgtEl>
                                          <p:spTgt spid="3">
                                            <p:txEl>
                                              <p:pRg st="8" end="8"/>
                                            </p:txEl>
                                          </p:spTgt>
                                        </p:tgtEl>
                                        <p:attrNameLst>
                                          <p:attrName>style.fontWeight</p:attrName>
                                        </p:attrNameLst>
                                      </p:cBhvr>
                                      <p:to>
                                        <p:strVal val="bold"/>
                                      </p:to>
                                    </p:set>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3">
                                            <p:txEl>
                                              <p:pRg st="12" end="1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a:lnSpc>
                <a:spcPct val="100000"/>
              </a:lnSpc>
            </a:pPr>
            <a:r>
              <a:rPr lang="en-US" dirty="0" smtClean="0"/>
              <a:t>Foreign invasions were frequent</a:t>
            </a:r>
          </a:p>
          <a:p>
            <a:pPr marL="1028700" lvl="1" indent="-285750"/>
            <a:r>
              <a:rPr lang="en-US" dirty="0" smtClean="0"/>
              <a:t>Magyars from Hungary</a:t>
            </a:r>
          </a:p>
          <a:p>
            <a:pPr marL="1028700" lvl="1" indent="-285750"/>
            <a:r>
              <a:rPr lang="en-US" dirty="0" smtClean="0"/>
              <a:t>Arabs from Muslim Spain</a:t>
            </a:r>
          </a:p>
          <a:p>
            <a:pPr marL="1028700" lvl="1" indent="-285750"/>
            <a:r>
              <a:rPr lang="en-US" dirty="0" smtClean="0"/>
              <a:t>Vikings from Scandinavia</a:t>
            </a:r>
          </a:p>
          <a:p>
            <a:pPr marL="1428750" lvl="2" indent="-285750"/>
            <a:r>
              <a:rPr lang="en-US" dirty="0" smtClean="0"/>
              <a:t>Most successful</a:t>
            </a:r>
          </a:p>
          <a:p>
            <a:pPr marL="1428750" lvl="2" indent="-285750"/>
            <a:r>
              <a:rPr lang="en-US" dirty="0" smtClean="0"/>
              <a:t>Sailed down coast and up rivers</a:t>
            </a:r>
          </a:p>
          <a:p>
            <a:pPr marL="1428750" lvl="2" indent="-285750"/>
            <a:r>
              <a:rPr lang="en-US" dirty="0" smtClean="0"/>
              <a:t>Wanted loot, better climate, and better land</a:t>
            </a:r>
            <a:endParaRPr lang="en-US" dirty="0"/>
          </a:p>
        </p:txBody>
      </p:sp>
      <p:sp>
        <p:nvSpPr>
          <p:cNvPr id="3" name="Title 2"/>
          <p:cNvSpPr>
            <a:spLocks noGrp="1"/>
          </p:cNvSpPr>
          <p:nvPr>
            <p:ph type="title"/>
          </p:nvPr>
        </p:nvSpPr>
        <p:spPr/>
        <p:txBody>
          <a:bodyPr/>
          <a:lstStyle/>
          <a:p>
            <a:r>
              <a:rPr lang="en-US" dirty="0" smtClean="0"/>
              <a:t>Politics</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844546"/>
            <a:ext cx="3124200" cy="2311908"/>
          </a:xfrm>
        </p:spPr>
      </p:pic>
    </p:spTree>
    <p:extLst>
      <p:ext uri="{BB962C8B-B14F-4D97-AF65-F5344CB8AC3E}">
        <p14:creationId xmlns:p14="http://schemas.microsoft.com/office/powerpoint/2010/main" val="24883336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pPr>
              <a:lnSpc>
                <a:spcPct val="100000"/>
              </a:lnSpc>
            </a:pPr>
            <a:r>
              <a:rPr lang="en-US" dirty="0" smtClean="0"/>
              <a:t>The coronation of Charlemagne split the east and west churches</a:t>
            </a:r>
          </a:p>
          <a:p>
            <a:pPr>
              <a:lnSpc>
                <a:spcPct val="100000"/>
              </a:lnSpc>
            </a:pPr>
            <a:r>
              <a:rPr lang="en-US" dirty="0" smtClean="0"/>
              <a:t>Pope Gregory VII</a:t>
            </a:r>
          </a:p>
          <a:p>
            <a:pPr lvl="1"/>
            <a:r>
              <a:rPr lang="en-US" dirty="0" smtClean="0"/>
              <a:t>Could choose bishops</a:t>
            </a:r>
          </a:p>
          <a:p>
            <a:pPr lvl="1"/>
            <a:r>
              <a:rPr lang="en-US" dirty="0" smtClean="0"/>
              <a:t>Should be able to take emperor off throne</a:t>
            </a:r>
          </a:p>
          <a:p>
            <a:r>
              <a:rPr lang="en-US" dirty="0" smtClean="0"/>
              <a:t>King Henry IV</a:t>
            </a:r>
          </a:p>
          <a:p>
            <a:pPr lvl="1"/>
            <a:r>
              <a:rPr lang="en-US" dirty="0" smtClean="0"/>
              <a:t>Chose own bishop to Milan</a:t>
            </a:r>
          </a:p>
          <a:p>
            <a:pPr lvl="1"/>
            <a:r>
              <a:rPr lang="en-US" dirty="0" smtClean="0"/>
              <a:t>Tried to remove Gregory from office and ended up excommunicated</a:t>
            </a:r>
          </a:p>
          <a:p>
            <a:pPr lvl="1"/>
            <a:r>
              <a:rPr lang="en-US" dirty="0" smtClean="0"/>
              <a:t>Was successful later</a:t>
            </a:r>
            <a:endParaRPr lang="en-US" dirty="0"/>
          </a:p>
        </p:txBody>
      </p:sp>
      <p:sp>
        <p:nvSpPr>
          <p:cNvPr id="3" name="Title 2"/>
          <p:cNvSpPr>
            <a:spLocks noGrp="1"/>
          </p:cNvSpPr>
          <p:nvPr>
            <p:ph type="title"/>
          </p:nvPr>
        </p:nvSpPr>
        <p:spPr/>
        <p:txBody>
          <a:bodyPr/>
          <a:lstStyle/>
          <a:p>
            <a:r>
              <a:rPr lang="en-US" dirty="0" smtClean="0"/>
              <a:t>Politics</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5181600" y="2743200"/>
            <a:ext cx="2491155" cy="2590800"/>
          </a:xfrm>
        </p:spPr>
      </p:pic>
    </p:spTree>
    <p:extLst>
      <p:ext uri="{BB962C8B-B14F-4D97-AF65-F5344CB8AC3E}">
        <p14:creationId xmlns:p14="http://schemas.microsoft.com/office/powerpoint/2010/main" val="10841874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pPr>
              <a:lnSpc>
                <a:spcPct val="100000"/>
              </a:lnSpc>
            </a:pPr>
            <a:r>
              <a:rPr lang="en-US" dirty="0" smtClean="0"/>
              <a:t>King John lost control of France and wanted to gain it back, so he taxed the barons for money</a:t>
            </a:r>
          </a:p>
          <a:p>
            <a:pPr lvl="1"/>
            <a:r>
              <a:rPr lang="en-US" dirty="0" smtClean="0"/>
              <a:t>Nobles created the Magna Carta</a:t>
            </a:r>
          </a:p>
          <a:p>
            <a:pPr lvl="2"/>
            <a:r>
              <a:rPr lang="en-US" dirty="0" smtClean="0"/>
              <a:t>Could not collect more taxes/pass more laws without consent of council of barons</a:t>
            </a:r>
          </a:p>
          <a:p>
            <a:pPr lvl="2"/>
            <a:r>
              <a:rPr lang="en-US" dirty="0" smtClean="0"/>
              <a:t>Had to recognize right to a trial by jury</a:t>
            </a:r>
          </a:p>
          <a:p>
            <a:pPr lvl="2"/>
            <a:r>
              <a:rPr lang="en-US" dirty="0" smtClean="0"/>
              <a:t>Mix of Norman French Feudal Law, Church Law, and Anglo Saxon common law</a:t>
            </a:r>
            <a:endParaRPr lang="en-US" dirty="0"/>
          </a:p>
        </p:txBody>
      </p:sp>
      <p:sp>
        <p:nvSpPr>
          <p:cNvPr id="3" name="Title 2"/>
          <p:cNvSpPr>
            <a:spLocks noGrp="1"/>
          </p:cNvSpPr>
          <p:nvPr>
            <p:ph type="title"/>
          </p:nvPr>
        </p:nvSpPr>
        <p:spPr/>
        <p:txBody>
          <a:bodyPr/>
          <a:lstStyle/>
          <a:p>
            <a:r>
              <a:rPr lang="en-US" dirty="0" smtClean="0"/>
              <a:t>Politics</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45485" y="2438400"/>
            <a:ext cx="2529629" cy="3124200"/>
          </a:xfrm>
        </p:spPr>
      </p:pic>
    </p:spTree>
    <p:extLst>
      <p:ext uri="{BB962C8B-B14F-4D97-AF65-F5344CB8AC3E}">
        <p14:creationId xmlns:p14="http://schemas.microsoft.com/office/powerpoint/2010/main" val="151934177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nSpc>
                <a:spcPct val="100000"/>
              </a:lnSpc>
            </a:pPr>
            <a:r>
              <a:rPr lang="en-US" dirty="0" smtClean="0"/>
              <a:t>When king Edward claimed to have rule over France in 1337, fighting broke out</a:t>
            </a:r>
          </a:p>
          <a:p>
            <a:pPr lvl="1"/>
            <a:r>
              <a:rPr lang="en-US" dirty="0" smtClean="0"/>
              <a:t>At first the English were winning</a:t>
            </a:r>
          </a:p>
          <a:p>
            <a:pPr lvl="1"/>
            <a:r>
              <a:rPr lang="en-US" dirty="0" smtClean="0"/>
              <a:t>Joan of Arc heard voices from saints, put on the armor of knights, and lead the French to victory. She was captured and burned at the stake at age 19 later on. </a:t>
            </a:r>
          </a:p>
          <a:p>
            <a:pPr lvl="1"/>
            <a:endParaRPr lang="en-US" dirty="0"/>
          </a:p>
        </p:txBody>
      </p:sp>
      <p:sp>
        <p:nvSpPr>
          <p:cNvPr id="3" name="Title 2"/>
          <p:cNvSpPr>
            <a:spLocks noGrp="1"/>
          </p:cNvSpPr>
          <p:nvPr>
            <p:ph type="title"/>
          </p:nvPr>
        </p:nvSpPr>
        <p:spPr/>
        <p:txBody>
          <a:bodyPr/>
          <a:lstStyle/>
          <a:p>
            <a:r>
              <a:rPr lang="en-US" dirty="0" smtClean="0"/>
              <a:t>Politics</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175797" y="2438400"/>
            <a:ext cx="2069006" cy="3124200"/>
          </a:xfrm>
        </p:spPr>
      </p:pic>
    </p:spTree>
    <p:extLst>
      <p:ext uri="{BB962C8B-B14F-4D97-AF65-F5344CB8AC3E}">
        <p14:creationId xmlns:p14="http://schemas.microsoft.com/office/powerpoint/2010/main" val="20913192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Politics quiz</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Who were the most successful invaders?</a:t>
            </a:r>
          </a:p>
          <a:p>
            <a:pPr marL="857250" lvl="1" indent="-342900">
              <a:buAutoNum type="alphaUcParenR"/>
            </a:pPr>
            <a:r>
              <a:rPr lang="en-US" dirty="0" smtClean="0"/>
              <a:t>The Magyars</a:t>
            </a:r>
          </a:p>
          <a:p>
            <a:pPr marL="857250" lvl="1" indent="-342900">
              <a:buAutoNum type="alphaUcParenR"/>
            </a:pPr>
            <a:r>
              <a:rPr lang="en-US" dirty="0" smtClean="0"/>
              <a:t>The Arabs</a:t>
            </a:r>
          </a:p>
          <a:p>
            <a:pPr marL="857250" lvl="1" indent="-342900">
              <a:buAutoNum type="alphaUcParenR"/>
            </a:pPr>
            <a:r>
              <a:rPr lang="en-US" dirty="0" smtClean="0"/>
              <a:t>The Vikings</a:t>
            </a:r>
          </a:p>
          <a:p>
            <a:pPr marL="857250" lvl="1" indent="-342900">
              <a:buAutoNum type="alphaUcParenR"/>
            </a:pPr>
            <a:r>
              <a:rPr lang="en-US" dirty="0" smtClean="0"/>
              <a:t>The Russians</a:t>
            </a:r>
          </a:p>
          <a:p>
            <a:pPr marL="114300" indent="-342900">
              <a:lnSpc>
                <a:spcPct val="100000"/>
              </a:lnSpc>
            </a:pPr>
            <a:endParaRPr lang="en-US" dirty="0" smtClean="0"/>
          </a:p>
          <a:p>
            <a:pPr marL="114300" indent="-342900">
              <a:lnSpc>
                <a:spcPct val="100000"/>
              </a:lnSpc>
            </a:pPr>
            <a:r>
              <a:rPr lang="en-US" dirty="0" smtClean="0"/>
              <a:t>The King could pass any law he wanted without consent from the council according to Magna Carta. </a:t>
            </a:r>
          </a:p>
          <a:p>
            <a:pPr lvl="1" indent="0">
              <a:buNone/>
            </a:pPr>
            <a:r>
              <a:rPr lang="en-US" dirty="0" smtClean="0"/>
              <a:t>True</a:t>
            </a:r>
          </a:p>
          <a:p>
            <a:pPr lvl="1" indent="0">
              <a:buNone/>
            </a:pPr>
            <a:r>
              <a:rPr lang="en-US" dirty="0" smtClean="0"/>
              <a:t>False</a:t>
            </a:r>
          </a:p>
          <a:p>
            <a:pPr marL="285750" indent="-285750"/>
            <a:r>
              <a:rPr lang="en-US" dirty="0" smtClean="0"/>
              <a:t>Who was the heroine who helped the French defeat the English?</a:t>
            </a:r>
          </a:p>
          <a:p>
            <a:pPr marL="1085850" lvl="1" indent="-342900">
              <a:buAutoNum type="alphaUcParenR"/>
            </a:pPr>
            <a:r>
              <a:rPr lang="en-US" dirty="0" smtClean="0"/>
              <a:t>Charlemagne</a:t>
            </a:r>
          </a:p>
          <a:p>
            <a:pPr marL="1085850" lvl="1" indent="-342900">
              <a:buAutoNum type="alphaUcParenR"/>
            </a:pPr>
            <a:r>
              <a:rPr lang="en-US" dirty="0" smtClean="0"/>
              <a:t>Mulan</a:t>
            </a:r>
          </a:p>
          <a:p>
            <a:pPr marL="1085850" lvl="1" indent="-342900">
              <a:buAutoNum type="alphaUcParenR"/>
            </a:pPr>
            <a:r>
              <a:rPr lang="en-US" dirty="0" smtClean="0"/>
              <a:t>Joan of Arc</a:t>
            </a:r>
          </a:p>
          <a:p>
            <a:pPr marL="1085850" lvl="1" indent="-342900">
              <a:buAutoNum type="alphaUcParenR"/>
            </a:pPr>
            <a:r>
              <a:rPr lang="en-US" dirty="0" smtClean="0"/>
              <a:t>Queen Elizabeth</a:t>
            </a:r>
            <a:endParaRPr lang="en-US" dirty="0"/>
          </a:p>
        </p:txBody>
      </p:sp>
    </p:spTree>
    <p:extLst>
      <p:ext uri="{BB962C8B-B14F-4D97-AF65-F5344CB8AC3E}">
        <p14:creationId xmlns:p14="http://schemas.microsoft.com/office/powerpoint/2010/main" val="11947757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3">
                                            <p:txEl>
                                              <p:pRg st="7" end="7"/>
                                            </p:txEl>
                                          </p:spTgt>
                                        </p:tgtEl>
                                      </p:cBhvr>
                                    </p:animEffect>
                                    <p:set>
                                      <p:cBhvr>
                                        <p:cTn id="11" dur="1" fill="hold">
                                          <p:stCondLst>
                                            <p:cond delay="499"/>
                                          </p:stCondLst>
                                        </p:cTn>
                                        <p:tgtEl>
                                          <p:spTgt spid="3">
                                            <p:txEl>
                                              <p:pRg st="7" end="7"/>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34" presetClass="emph" presetSubtype="0" fill="hold" nodeType="clickEffect">
                                  <p:stCondLst>
                                    <p:cond delay="0"/>
                                  </p:stCondLst>
                                  <p:iterate type="lt">
                                    <p:tmPct val="10000"/>
                                  </p:iterate>
                                  <p:childTnLst>
                                    <p:animMotion origin="layout" path="M 0.0 0.0 L 0.0 -0.07213" pathEditMode="relative" ptsTypes="">
                                      <p:cBhvr>
                                        <p:cTn id="15" dur="250" accel="50000" decel="50000" autoRev="1" fill="hold">
                                          <p:stCondLst>
                                            <p:cond delay="0"/>
                                          </p:stCondLst>
                                        </p:cTn>
                                        <p:tgtEl>
                                          <p:spTgt spid="3">
                                            <p:txEl>
                                              <p:pRg st="12" end="12"/>
                                            </p:txEl>
                                          </p:spTgt>
                                        </p:tgtEl>
                                        <p:attrNameLst>
                                          <p:attrName>ppt_x</p:attrName>
                                          <p:attrName>ppt_y</p:attrName>
                                        </p:attrNameLst>
                                      </p:cBhvr>
                                    </p:animMotion>
                                    <p:animRot by="1500000">
                                      <p:cBhvr>
                                        <p:cTn id="16" dur="125" fill="hold">
                                          <p:stCondLst>
                                            <p:cond delay="0"/>
                                          </p:stCondLst>
                                        </p:cTn>
                                        <p:tgtEl>
                                          <p:spTgt spid="3">
                                            <p:txEl>
                                              <p:pRg st="12" end="12"/>
                                            </p:txEl>
                                          </p:spTgt>
                                        </p:tgtEl>
                                        <p:attrNameLst>
                                          <p:attrName>r</p:attrName>
                                        </p:attrNameLst>
                                      </p:cBhvr>
                                    </p:animRot>
                                    <p:animRot by="-1500000">
                                      <p:cBhvr>
                                        <p:cTn id="17" dur="125" fill="hold">
                                          <p:stCondLst>
                                            <p:cond delay="125"/>
                                          </p:stCondLst>
                                        </p:cTn>
                                        <p:tgtEl>
                                          <p:spTgt spid="3">
                                            <p:txEl>
                                              <p:pRg st="12" end="12"/>
                                            </p:txEl>
                                          </p:spTgt>
                                        </p:tgtEl>
                                        <p:attrNameLst>
                                          <p:attrName>r</p:attrName>
                                        </p:attrNameLst>
                                      </p:cBhvr>
                                    </p:animRot>
                                    <p:animRot by="-1500000">
                                      <p:cBhvr>
                                        <p:cTn id="18" dur="125" fill="hold">
                                          <p:stCondLst>
                                            <p:cond delay="250"/>
                                          </p:stCondLst>
                                        </p:cTn>
                                        <p:tgtEl>
                                          <p:spTgt spid="3">
                                            <p:txEl>
                                              <p:pRg st="12" end="12"/>
                                            </p:txEl>
                                          </p:spTgt>
                                        </p:tgtEl>
                                        <p:attrNameLst>
                                          <p:attrName>r</p:attrName>
                                        </p:attrNameLst>
                                      </p:cBhvr>
                                    </p:animRot>
                                    <p:animRot by="1500000">
                                      <p:cBhvr>
                                        <p:cTn id="19" dur="125" fill="hold">
                                          <p:stCondLst>
                                            <p:cond delay="375"/>
                                          </p:stCondLst>
                                        </p:cTn>
                                        <p:tgtEl>
                                          <p:spTgt spid="3">
                                            <p:txEl>
                                              <p:pRg st="12" end="1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r>
              <a:rPr lang="en-US" dirty="0" smtClean="0"/>
              <a:t>Banking System</a:t>
            </a:r>
          </a:p>
          <a:p>
            <a:pPr lvl="1"/>
            <a:r>
              <a:rPr lang="en-US" dirty="0" smtClean="0"/>
              <a:t>Letters of Credit</a:t>
            </a:r>
          </a:p>
          <a:p>
            <a:pPr lvl="1"/>
            <a:r>
              <a:rPr lang="en-US" dirty="0" smtClean="0"/>
              <a:t>Deposit in one bank and remove from another</a:t>
            </a:r>
          </a:p>
          <a:p>
            <a:pPr lvl="1"/>
            <a:r>
              <a:rPr lang="en-US" dirty="0" smtClean="0"/>
              <a:t>Safe Travel for merchants</a:t>
            </a:r>
          </a:p>
          <a:p>
            <a:r>
              <a:rPr lang="en-US" dirty="0" smtClean="0"/>
              <a:t>Improved farming</a:t>
            </a:r>
          </a:p>
          <a:p>
            <a:pPr lvl="1"/>
            <a:r>
              <a:rPr lang="en-US" dirty="0" smtClean="0"/>
              <a:t>More goods to sell/trade</a:t>
            </a:r>
          </a:p>
          <a:p>
            <a:pPr lvl="1"/>
            <a:r>
              <a:rPr lang="en-US" dirty="0" smtClean="0"/>
              <a:t>Specialized goods</a:t>
            </a:r>
          </a:p>
          <a:p>
            <a:pPr lvl="2"/>
            <a:r>
              <a:rPr lang="en-US" dirty="0" smtClean="0"/>
              <a:t>Toledo-swords, France-wine</a:t>
            </a:r>
          </a:p>
          <a:p>
            <a:pPr lvl="1"/>
            <a:r>
              <a:rPr lang="en-US" dirty="0" smtClean="0"/>
              <a:t>Better goods for commoners</a:t>
            </a:r>
            <a:endParaRPr lang="en-US" dirty="0"/>
          </a:p>
        </p:txBody>
      </p:sp>
      <p:sp>
        <p:nvSpPr>
          <p:cNvPr id="3" name="Title 2"/>
          <p:cNvSpPr>
            <a:spLocks noGrp="1"/>
          </p:cNvSpPr>
          <p:nvPr>
            <p:ph type="title"/>
          </p:nvPr>
        </p:nvSpPr>
        <p:spPr/>
        <p:txBody>
          <a:bodyPr/>
          <a:lstStyle/>
          <a:p>
            <a:r>
              <a:rPr lang="en-US" dirty="0" smtClean="0"/>
              <a:t>Economy</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795100"/>
            <a:ext cx="3124200" cy="2410800"/>
          </a:xfrm>
        </p:spPr>
      </p:pic>
    </p:spTree>
    <p:extLst>
      <p:ext uri="{BB962C8B-B14F-4D97-AF65-F5344CB8AC3E}">
        <p14:creationId xmlns:p14="http://schemas.microsoft.com/office/powerpoint/2010/main" val="178668355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Economy Quiz! </a:t>
            </a:r>
            <a:r>
              <a:rPr lang="en-US" dirty="0" smtClean="0">
                <a:sym typeface="Wingdings" pitchFamily="2" charset="2"/>
              </a:rPr>
              <a:t></a:t>
            </a:r>
            <a:endParaRPr lang="en-US" dirty="0"/>
          </a:p>
        </p:txBody>
      </p:sp>
      <p:sp>
        <p:nvSpPr>
          <p:cNvPr id="3" name="Content Placeholder 2"/>
          <p:cNvSpPr>
            <a:spLocks noGrp="1"/>
          </p:cNvSpPr>
          <p:nvPr>
            <p:ph idx="1"/>
          </p:nvPr>
        </p:nvSpPr>
        <p:spPr/>
        <p:txBody>
          <a:bodyPr/>
          <a:lstStyle/>
          <a:p>
            <a:r>
              <a:rPr lang="en-US" dirty="0" smtClean="0"/>
              <a:t>Why were banking systems created?</a:t>
            </a:r>
          </a:p>
          <a:p>
            <a:pPr>
              <a:lnSpc>
                <a:spcPct val="100000"/>
              </a:lnSpc>
            </a:pPr>
            <a:r>
              <a:rPr lang="en-US" dirty="0" smtClean="0"/>
              <a:t>Answer: So merchants did not have to carry all their money with them.</a:t>
            </a:r>
          </a:p>
          <a:p>
            <a:pPr>
              <a:lnSpc>
                <a:spcPct val="100000"/>
              </a:lnSpc>
            </a:pPr>
            <a:endParaRPr lang="en-US" dirty="0"/>
          </a:p>
          <a:p>
            <a:pPr>
              <a:lnSpc>
                <a:spcPct val="100000"/>
              </a:lnSpc>
            </a:pPr>
            <a:r>
              <a:rPr lang="en-US" dirty="0" smtClean="0"/>
              <a:t>What effect did improved farming have on commoners?</a:t>
            </a:r>
          </a:p>
          <a:p>
            <a:pPr>
              <a:lnSpc>
                <a:spcPct val="100000"/>
              </a:lnSpc>
            </a:pPr>
            <a:r>
              <a:rPr lang="en-US" dirty="0" smtClean="0"/>
              <a:t>Answer: They were able to afford better quality goods.</a:t>
            </a:r>
            <a:endParaRPr lang="en-US" dirty="0"/>
          </a:p>
        </p:txBody>
      </p:sp>
    </p:spTree>
    <p:extLst>
      <p:ext uri="{BB962C8B-B14F-4D97-AF65-F5344CB8AC3E}">
        <p14:creationId xmlns:p14="http://schemas.microsoft.com/office/powerpoint/2010/main" val="19190329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lnSpc>
                <a:spcPct val="100000"/>
              </a:lnSpc>
            </a:pPr>
            <a:r>
              <a:rPr lang="en-US" dirty="0" smtClean="0"/>
              <a:t>Feudalism- an exchange of land for loyalty</a:t>
            </a:r>
          </a:p>
          <a:p>
            <a:pPr>
              <a:lnSpc>
                <a:spcPct val="100000"/>
              </a:lnSpc>
            </a:pPr>
            <a:r>
              <a:rPr lang="en-US" dirty="0" smtClean="0"/>
              <a:t>Fief-a grant of land</a:t>
            </a:r>
          </a:p>
          <a:p>
            <a:pPr lvl="1"/>
            <a:r>
              <a:rPr lang="en-US" dirty="0" smtClean="0"/>
              <a:t>A lord gives a fief to a loyal follower called a vassal</a:t>
            </a:r>
          </a:p>
          <a:p>
            <a:pPr lvl="1"/>
            <a:r>
              <a:rPr lang="en-US" dirty="0" smtClean="0"/>
              <a:t>Vassals appoint knights to protect the people in his land</a:t>
            </a:r>
          </a:p>
          <a:p>
            <a:pPr lvl="1"/>
            <a:r>
              <a:rPr lang="en-US" dirty="0" smtClean="0"/>
              <a:t>Knights: Followed a code of chivalry</a:t>
            </a:r>
          </a:p>
          <a:p>
            <a:pPr lvl="2"/>
            <a:r>
              <a:rPr lang="en-US" dirty="0" smtClean="0"/>
              <a:t>Defend church</a:t>
            </a:r>
          </a:p>
          <a:p>
            <a:pPr lvl="2"/>
            <a:r>
              <a:rPr lang="en-US" dirty="0" smtClean="0"/>
              <a:t>Protect women and children/weak</a:t>
            </a:r>
          </a:p>
          <a:p>
            <a:pPr lvl="2"/>
            <a:r>
              <a:rPr lang="en-US" dirty="0" smtClean="0"/>
              <a:t>Loyal to lord </a:t>
            </a:r>
            <a:endParaRPr lang="en-US" dirty="0"/>
          </a:p>
        </p:txBody>
      </p:sp>
      <p:sp>
        <p:nvSpPr>
          <p:cNvPr id="3" name="Title 2"/>
          <p:cNvSpPr>
            <a:spLocks noGrp="1"/>
          </p:cNvSpPr>
          <p:nvPr>
            <p:ph type="title"/>
          </p:nvPr>
        </p:nvSpPr>
        <p:spPr/>
        <p:txBody>
          <a:bodyPr/>
          <a:lstStyle/>
          <a:p>
            <a:r>
              <a:rPr lang="en-US" dirty="0" smtClean="0"/>
              <a:t>Social structure</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337076" y="2438400"/>
            <a:ext cx="1746447" cy="3124200"/>
          </a:xfrm>
        </p:spPr>
      </p:pic>
    </p:spTree>
    <p:extLst>
      <p:ext uri="{BB962C8B-B14F-4D97-AF65-F5344CB8AC3E}">
        <p14:creationId xmlns:p14="http://schemas.microsoft.com/office/powerpoint/2010/main" val="33593864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lnSpc>
                <a:spcPct val="100000"/>
              </a:lnSpc>
            </a:pPr>
            <a:r>
              <a:rPr lang="en-US" dirty="0" smtClean="0"/>
              <a:t>Lords settled minor arguments</a:t>
            </a:r>
          </a:p>
          <a:p>
            <a:pPr>
              <a:lnSpc>
                <a:spcPct val="100000"/>
              </a:lnSpc>
            </a:pPr>
            <a:r>
              <a:rPr lang="en-US" dirty="0" smtClean="0"/>
              <a:t>Peasants planted and tended the lord’s land</a:t>
            </a:r>
          </a:p>
          <a:p>
            <a:pPr marL="1028700" lvl="1" indent="-285750"/>
            <a:r>
              <a:rPr lang="en-US" dirty="0" smtClean="0"/>
              <a:t>Legally tied to the land</a:t>
            </a:r>
          </a:p>
          <a:p>
            <a:pPr marL="1028700" lvl="1" indent="-285750"/>
            <a:r>
              <a:rPr lang="en-US" dirty="0" smtClean="0"/>
              <a:t>Generally poor</a:t>
            </a:r>
          </a:p>
          <a:p>
            <a:pPr marL="1028700" lvl="1" indent="-285750"/>
            <a:r>
              <a:rPr lang="en-US" dirty="0" smtClean="0"/>
              <a:t>Worked for free; protection from knights was the reward.</a:t>
            </a:r>
          </a:p>
          <a:p>
            <a:pPr marL="285750" indent="-285750">
              <a:lnSpc>
                <a:spcPct val="100000"/>
              </a:lnSpc>
            </a:pPr>
            <a:r>
              <a:rPr lang="en-US" dirty="0" smtClean="0"/>
              <a:t>The lady of the manor ran the manor while the lord was away and made sure the manor was stocked </a:t>
            </a:r>
            <a:endParaRPr lang="en-US" dirty="0"/>
          </a:p>
        </p:txBody>
      </p:sp>
      <p:sp>
        <p:nvSpPr>
          <p:cNvPr id="3" name="Title 2"/>
          <p:cNvSpPr>
            <a:spLocks noGrp="1"/>
          </p:cNvSpPr>
          <p:nvPr>
            <p:ph type="title"/>
          </p:nvPr>
        </p:nvSpPr>
        <p:spPr/>
        <p:txBody>
          <a:bodyPr/>
          <a:lstStyle/>
          <a:p>
            <a:r>
              <a:rPr lang="en-US" dirty="0" smtClean="0"/>
              <a:t>Social Structure</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963494"/>
            <a:ext cx="3124200" cy="2074011"/>
          </a:xfrm>
        </p:spPr>
      </p:pic>
    </p:spTree>
    <p:extLst>
      <p:ext uri="{BB962C8B-B14F-4D97-AF65-F5344CB8AC3E}">
        <p14:creationId xmlns:p14="http://schemas.microsoft.com/office/powerpoint/2010/main" val="2317938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pPr>
              <a:lnSpc>
                <a:spcPct val="100000"/>
              </a:lnSpc>
            </a:pPr>
            <a:r>
              <a:rPr lang="en-US" dirty="0" smtClean="0"/>
              <a:t>The bubonic plague caused the social structure to change</a:t>
            </a:r>
          </a:p>
          <a:p>
            <a:pPr lvl="1"/>
            <a:r>
              <a:rPr lang="en-US" dirty="0" smtClean="0"/>
              <a:t>Spread along trade routes to China</a:t>
            </a:r>
          </a:p>
          <a:p>
            <a:pPr lvl="1"/>
            <a:r>
              <a:rPr lang="en-US" dirty="0" smtClean="0"/>
              <a:t>Wiped out 25 million Europeans</a:t>
            </a:r>
          </a:p>
          <a:p>
            <a:pPr lvl="1"/>
            <a:r>
              <a:rPr lang="en-US" dirty="0" smtClean="0"/>
              <a:t>Land was uncultivated, so not much food and not much money. Peasants left lord’s land to find where wages were highest</a:t>
            </a:r>
          </a:p>
          <a:p>
            <a:pPr lvl="1"/>
            <a:r>
              <a:rPr lang="en-US" dirty="0" smtClean="0"/>
              <a:t>Old ties between lords and serfs (peasants) demolished</a:t>
            </a:r>
          </a:p>
          <a:p>
            <a:pPr lvl="1"/>
            <a:r>
              <a:rPr lang="en-US" dirty="0" smtClean="0"/>
              <a:t>People didn’t have to stay in the same social class anymore</a:t>
            </a:r>
            <a:endParaRPr lang="en-US" dirty="0"/>
          </a:p>
        </p:txBody>
      </p:sp>
      <p:sp>
        <p:nvSpPr>
          <p:cNvPr id="3" name="Title 2"/>
          <p:cNvSpPr>
            <a:spLocks noGrp="1"/>
          </p:cNvSpPr>
          <p:nvPr>
            <p:ph type="title"/>
          </p:nvPr>
        </p:nvSpPr>
        <p:spPr/>
        <p:txBody>
          <a:bodyPr/>
          <a:lstStyle/>
          <a:p>
            <a:r>
              <a:rPr lang="en-US" dirty="0" smtClean="0"/>
              <a:t>Social Structure</a:t>
            </a:r>
            <a:endParaRPr lang="en-US" dirty="0"/>
          </a:p>
        </p:txBody>
      </p:sp>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48200" y="2864427"/>
            <a:ext cx="3124200" cy="2272145"/>
          </a:xfrm>
        </p:spPr>
      </p:pic>
    </p:spTree>
    <p:extLst>
      <p:ext uri="{BB962C8B-B14F-4D97-AF65-F5344CB8AC3E}">
        <p14:creationId xmlns:p14="http://schemas.microsoft.com/office/powerpoint/2010/main" val="88392539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371600" y="2438400"/>
            <a:ext cx="6096000" cy="3124200"/>
          </a:xfrm>
        </p:spPr>
        <p:txBody>
          <a:bodyPr/>
          <a:lstStyle/>
          <a:p>
            <a:r>
              <a:rPr lang="en-US" dirty="0" smtClean="0"/>
              <a:t>What did the code of chivalry require a knight to do?</a:t>
            </a:r>
          </a:p>
          <a:p>
            <a:pPr>
              <a:lnSpc>
                <a:spcPct val="100000"/>
              </a:lnSpc>
            </a:pPr>
            <a:r>
              <a:rPr lang="en-US" dirty="0" smtClean="0"/>
              <a:t>Answer: Defend the Church, be kind to women and the weak, and be loyal to the lord he serves under.</a:t>
            </a:r>
          </a:p>
          <a:p>
            <a:pPr>
              <a:lnSpc>
                <a:spcPct val="100000"/>
              </a:lnSpc>
            </a:pPr>
            <a:endParaRPr lang="en-US" dirty="0"/>
          </a:p>
          <a:p>
            <a:pPr>
              <a:lnSpc>
                <a:spcPct val="100000"/>
              </a:lnSpc>
            </a:pPr>
            <a:r>
              <a:rPr lang="en-US" dirty="0" smtClean="0"/>
              <a:t> How did the ties between lords and serfs become affected by the bubonic plague?</a:t>
            </a:r>
          </a:p>
          <a:p>
            <a:pPr>
              <a:lnSpc>
                <a:spcPct val="100000"/>
              </a:lnSpc>
            </a:pPr>
            <a:r>
              <a:rPr lang="en-US" dirty="0" smtClean="0"/>
              <a:t>Answer: They were broken because peasants left the lord’s land to find higher wages.</a:t>
            </a:r>
            <a:endParaRPr lang="en-US" dirty="0"/>
          </a:p>
        </p:txBody>
      </p:sp>
      <p:sp>
        <p:nvSpPr>
          <p:cNvPr id="3" name="Title 2"/>
          <p:cNvSpPr>
            <a:spLocks noGrp="1"/>
          </p:cNvSpPr>
          <p:nvPr>
            <p:ph type="title"/>
          </p:nvPr>
        </p:nvSpPr>
        <p:spPr/>
        <p:txBody>
          <a:bodyPr/>
          <a:lstStyle/>
          <a:p>
            <a:r>
              <a:rPr lang="en-US" dirty="0" smtClean="0"/>
              <a:t>Social Quiz</a:t>
            </a:r>
            <a:endParaRPr lang="en-US" dirty="0"/>
          </a:p>
        </p:txBody>
      </p:sp>
    </p:spTree>
    <p:extLst>
      <p:ext uri="{BB962C8B-B14F-4D97-AF65-F5344CB8AC3E}">
        <p14:creationId xmlns:p14="http://schemas.microsoft.com/office/powerpoint/2010/main" val="669517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wipe(down)">
                                      <p:cBhvr>
                                        <p:cTn id="14" dur="580">
                                          <p:stCondLst>
                                            <p:cond delay="0"/>
                                          </p:stCondLst>
                                        </p:cTn>
                                        <p:tgtEl>
                                          <p:spTgt spid="2">
                                            <p:txEl>
                                              <p:pRg st="4" end="4"/>
                                            </p:txEl>
                                          </p:spTgt>
                                        </p:tgtEl>
                                      </p:cBhvr>
                                    </p:animEffect>
                                    <p:anim calcmode="lin" valueType="num">
                                      <p:cBhvr>
                                        <p:cTn id="15"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4" end="4"/>
                                            </p:txEl>
                                          </p:spTgt>
                                        </p:tgtEl>
                                      </p:cBhvr>
                                      <p:to x="100000" y="60000"/>
                                    </p:animScale>
                                    <p:animScale>
                                      <p:cBhvr>
                                        <p:cTn id="21" dur="166" decel="50000">
                                          <p:stCondLst>
                                            <p:cond delay="676"/>
                                          </p:stCondLst>
                                        </p:cTn>
                                        <p:tgtEl>
                                          <p:spTgt spid="2">
                                            <p:txEl>
                                              <p:pRg st="4" end="4"/>
                                            </p:txEl>
                                          </p:spTgt>
                                        </p:tgtEl>
                                      </p:cBhvr>
                                      <p:to x="100000" y="100000"/>
                                    </p:animScale>
                                    <p:animScale>
                                      <p:cBhvr>
                                        <p:cTn id="22" dur="26">
                                          <p:stCondLst>
                                            <p:cond delay="1312"/>
                                          </p:stCondLst>
                                        </p:cTn>
                                        <p:tgtEl>
                                          <p:spTgt spid="2">
                                            <p:txEl>
                                              <p:pRg st="4" end="4"/>
                                            </p:txEl>
                                          </p:spTgt>
                                        </p:tgtEl>
                                      </p:cBhvr>
                                      <p:to x="100000" y="80000"/>
                                    </p:animScale>
                                    <p:animScale>
                                      <p:cBhvr>
                                        <p:cTn id="23" dur="166" decel="50000">
                                          <p:stCondLst>
                                            <p:cond delay="1338"/>
                                          </p:stCondLst>
                                        </p:cTn>
                                        <p:tgtEl>
                                          <p:spTgt spid="2">
                                            <p:txEl>
                                              <p:pRg st="4" end="4"/>
                                            </p:txEl>
                                          </p:spTgt>
                                        </p:tgtEl>
                                      </p:cBhvr>
                                      <p:to x="100000" y="100000"/>
                                    </p:animScale>
                                    <p:animScale>
                                      <p:cBhvr>
                                        <p:cTn id="24" dur="26">
                                          <p:stCondLst>
                                            <p:cond delay="1642"/>
                                          </p:stCondLst>
                                        </p:cTn>
                                        <p:tgtEl>
                                          <p:spTgt spid="2">
                                            <p:txEl>
                                              <p:pRg st="4" end="4"/>
                                            </p:txEl>
                                          </p:spTgt>
                                        </p:tgtEl>
                                      </p:cBhvr>
                                      <p:to x="100000" y="90000"/>
                                    </p:animScale>
                                    <p:animScale>
                                      <p:cBhvr>
                                        <p:cTn id="25" dur="166" decel="50000">
                                          <p:stCondLst>
                                            <p:cond delay="1668"/>
                                          </p:stCondLst>
                                        </p:cTn>
                                        <p:tgtEl>
                                          <p:spTgt spid="2">
                                            <p:txEl>
                                              <p:pRg st="4" end="4"/>
                                            </p:txEl>
                                          </p:spTgt>
                                        </p:tgtEl>
                                      </p:cBhvr>
                                      <p:to x="100000" y="100000"/>
                                    </p:animScale>
                                    <p:animScale>
                                      <p:cBhvr>
                                        <p:cTn id="26" dur="26">
                                          <p:stCondLst>
                                            <p:cond delay="1808"/>
                                          </p:stCondLst>
                                        </p:cTn>
                                        <p:tgtEl>
                                          <p:spTgt spid="2">
                                            <p:txEl>
                                              <p:pRg st="4" end="4"/>
                                            </p:txEl>
                                          </p:spTgt>
                                        </p:tgtEl>
                                      </p:cBhvr>
                                      <p:to x="100000" y="95000"/>
                                    </p:animScale>
                                    <p:animScale>
                                      <p:cBhvr>
                                        <p:cTn id="27"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259</TotalTime>
  <Words>1386</Words>
  <Application>Microsoft Macintosh PowerPoint</Application>
  <PresentationFormat>On-screen Show (4:3)</PresentationFormat>
  <Paragraphs>233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Couture</vt:lpstr>
      <vt:lpstr>The Middle Ages</vt:lpstr>
      <vt:lpstr>Geography</vt:lpstr>
      <vt:lpstr>Geography</vt:lpstr>
      <vt:lpstr>Geography quiz</vt:lpstr>
      <vt:lpstr>Geography Quiz</vt:lpstr>
      <vt:lpstr>Geography quiz</vt:lpstr>
      <vt:lpstr>Religion</vt:lpstr>
      <vt:lpstr>Religion</vt:lpstr>
      <vt:lpstr>Religion</vt:lpstr>
      <vt:lpstr>Religion</vt:lpstr>
      <vt:lpstr>Religion</vt:lpstr>
      <vt:lpstr>Religion</vt:lpstr>
      <vt:lpstr>Religion</vt:lpstr>
      <vt:lpstr>Religion</vt:lpstr>
      <vt:lpstr>Religion Quiz</vt:lpstr>
      <vt:lpstr>Religion Quiz</vt:lpstr>
      <vt:lpstr>Achievements</vt:lpstr>
      <vt:lpstr>Achievements</vt:lpstr>
      <vt:lpstr>Achievements</vt:lpstr>
      <vt:lpstr>Achievements quiz</vt:lpstr>
      <vt:lpstr>Politics</vt:lpstr>
      <vt:lpstr>Politics</vt:lpstr>
      <vt:lpstr>Politics</vt:lpstr>
      <vt:lpstr>Politics</vt:lpstr>
      <vt:lpstr>Politics quiz</vt:lpstr>
      <vt:lpstr>Economy</vt:lpstr>
      <vt:lpstr>Economy Quiz! </vt:lpstr>
      <vt:lpstr>Social structure</vt:lpstr>
      <vt:lpstr>Social Structure</vt:lpstr>
      <vt:lpstr>Social Structure</vt:lpstr>
      <vt:lpstr>Social Quiz</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Middle Ages</dc:title>
  <dc:creator>Gabrielle Zegers</dc:creator>
  <cp:lastModifiedBy>Lyman Dayton</cp:lastModifiedBy>
  <cp:revision>32</cp:revision>
  <dcterms:created xsi:type="dcterms:W3CDTF">2012-02-12T19:52:12Z</dcterms:created>
  <dcterms:modified xsi:type="dcterms:W3CDTF">2012-02-16T21:26:25Z</dcterms:modified>
</cp:coreProperties>
</file>