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3" r:id="rId27"/>
    <p:sldId id="284" r:id="rId28"/>
    <p:sldId id="281" r:id="rId29"/>
    <p:sldId id="282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B7E27F8-7AC4-488F-BCA0-574CADE27A24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A918C49-60A4-4757-B614-C9ED2162413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google.com/imgres?imgurl=http://truthinheart.com/EarlyOberlinCD/CD/Finney/Mr_Mrs_Finney.gif&amp;imgrefurl=http://truthinheart.com/EarlyOberlinCD/CD/Finney/Finney.htm&amp;usg=__CwOqp8KhrzLrTggiauy_7DTpCZc=&amp;h=297&amp;w=286&amp;sz=84&amp;hl=en&amp;start=7&amp;tbnid=cJvDGsOuDe58wM:&amp;tbnh=116&amp;tbnw=112&amp;prev=/images%3Fq%3Dcharles%2Bg.%2Bfinney%26gbv%3D2%26hl%3Den%26sa%3DG" TargetMode="Externa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google.com/imgres?imgurl=http://www.bibleprobe.com/sda2.gif&amp;imgrefurl=http://prorege-forum.com/forum_entry.php%3Fid%3D1085%26page%3D0%26category%3Dcults%26order%3Dtime%26PHPSESSID%3De1b11&amp;usg=__HCjE50X8JAJGFbR9D9SiF5D3GmE=&amp;h=349&amp;w=256&amp;sz=74&amp;hl=en&amp;start=12&amp;tbnid=pUEf4MjEywi4bM:&amp;tbnh=120&amp;tbnw=88&amp;prev=/images%3Fq%3Dmillerites%26gbv%3D2%26hl%3Den%26sa%3DG" TargetMode="Externa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images.google.com/imgres?imgurl=http://www.fairfieldmethodistchurch.org.uk/Allchurch1.gif&amp;imgrefurl=http://www.fairfieldmethodistchurch.org.uk/methhist.html&amp;usg=__8WK9sL3mV1sP7BYrAh9sIh0o5wU=&amp;h=1092&amp;w=1274&amp;sz=36&amp;hl=en&amp;start=12&amp;tbnid=14-f_kGc9oT-aM:&amp;tbnh=129&amp;tbnw=150&amp;prev=/images%3Fq%3D1844%2Bmethodists%26gbv%3D2%26hl%3Den%26sa%3DG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14- Forging the National economy 1790-1860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&amp; Social Revolution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U.S. population grows</a:t>
            </a:r>
          </a:p>
          <a:p>
            <a:r>
              <a:rPr lang="en-US" u="sng" dirty="0" smtClean="0"/>
              <a:t>Advancements in transportation leads to:</a:t>
            </a:r>
          </a:p>
          <a:p>
            <a:r>
              <a:rPr lang="en-US" dirty="0" smtClean="0"/>
              <a:t>Creation of market economy, 1820-1860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Economies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 smtClean="0"/>
              <a:t>1. West</a:t>
            </a:r>
            <a:r>
              <a:rPr lang="en-US" dirty="0" smtClean="0"/>
              <a:t> – grows grains</a:t>
            </a:r>
          </a:p>
          <a:p>
            <a:r>
              <a:rPr lang="en-US" i="1" dirty="0" smtClean="0"/>
              <a:t>2. East</a:t>
            </a:r>
            <a:r>
              <a:rPr lang="en-US" dirty="0" smtClean="0"/>
              <a:t> – Industrial Powerhouse</a:t>
            </a:r>
          </a:p>
          <a:p>
            <a:r>
              <a:rPr lang="en-US" i="1" dirty="0" smtClean="0"/>
              <a:t>3. South</a:t>
            </a:r>
            <a:r>
              <a:rPr lang="en-US" dirty="0" smtClean="0"/>
              <a:t> – Plantation economies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Transportation Revolution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1820 emphasis on building roads, canals</a:t>
            </a:r>
          </a:p>
          <a:p>
            <a:r>
              <a:rPr lang="en-US" dirty="0" smtClean="0"/>
              <a:t>To facilitate movement &amp; trade</a:t>
            </a:r>
          </a:p>
          <a:p>
            <a:endParaRPr lang="en-US" dirty="0"/>
          </a:p>
        </p:txBody>
      </p:sp>
      <p:pic>
        <p:nvPicPr>
          <p:cNvPr id="6" name="Picture 6" descr="http://americanhistory.si.edu/onthewater/assets/graphic/full/507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33950" y="2414383"/>
            <a:ext cx="3749675" cy="2638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Steamboat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Invented by Robert Fulton &amp; Robert Livingston,  </a:t>
            </a:r>
            <a:r>
              <a:rPr lang="en-US" i="1" dirty="0" smtClean="0"/>
              <a:t>Clermont </a:t>
            </a:r>
            <a:r>
              <a:rPr lang="en-US" dirty="0" smtClean="0"/>
              <a:t>1807</a:t>
            </a:r>
          </a:p>
          <a:p>
            <a:r>
              <a:rPr lang="en-US" dirty="0" smtClean="0"/>
              <a:t>Establish New York- New Jersey Ferry service </a:t>
            </a:r>
          </a:p>
          <a:p>
            <a:r>
              <a:rPr lang="en-US" dirty="0" smtClean="0"/>
              <a:t>Monopoly!</a:t>
            </a:r>
          </a:p>
          <a:p>
            <a:endParaRPr lang="en-US" dirty="0"/>
          </a:p>
        </p:txBody>
      </p:sp>
      <p:pic>
        <p:nvPicPr>
          <p:cNvPr id="5" name="Picture 7" descr="steamboa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933950" y="2520212"/>
            <a:ext cx="3749675" cy="2427176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Gibbons v. Ogden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Supreme Court has constitutional power to regulate interstate commerce</a:t>
            </a:r>
          </a:p>
          <a:p>
            <a:r>
              <a:rPr lang="en-US" dirty="0" smtClean="0"/>
              <a:t>Also applies to navigation</a:t>
            </a:r>
          </a:p>
          <a:p>
            <a:r>
              <a:rPr lang="en-US" dirty="0" smtClean="0"/>
              <a:t>Breaks up monopoly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Erie Canal</a:t>
            </a:r>
            <a:endParaRPr lang="en-US" dirty="0"/>
          </a:p>
        </p:txBody>
      </p:sp>
      <p:pic>
        <p:nvPicPr>
          <p:cNvPr id="6" name="Picture 7" descr="Map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2592406"/>
            <a:ext cx="3749675" cy="2282788"/>
          </a:xfrm>
          <a:noFill/>
        </p:spPr>
      </p:pic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Constructed 1817-1825</a:t>
            </a:r>
          </a:p>
          <a:p>
            <a:r>
              <a:rPr lang="en-US" dirty="0" smtClean="0"/>
              <a:t>Linked Great Lakes to Hudson River</a:t>
            </a:r>
          </a:p>
          <a:p>
            <a:r>
              <a:rPr lang="en-US" dirty="0" smtClean="0"/>
              <a:t>363 miles long</a:t>
            </a:r>
          </a:p>
          <a:p>
            <a:r>
              <a:rPr lang="en-US" dirty="0" smtClean="0"/>
              <a:t>New York - Ohio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Erie Canal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Facilitated shipping of goods</a:t>
            </a:r>
          </a:p>
          <a:p>
            <a:r>
              <a:rPr lang="en-US" dirty="0" smtClean="0"/>
              <a:t>2. Shipping costs dropped = more business</a:t>
            </a:r>
          </a:p>
          <a:p>
            <a:r>
              <a:rPr lang="en-US" dirty="0" smtClean="0"/>
              <a:t>3. Brings mid-west products to Atlantic ports</a:t>
            </a:r>
          </a:p>
          <a:p>
            <a:r>
              <a:rPr lang="en-US" dirty="0" smtClean="0"/>
              <a:t>4. Growth of port cites along canal routes</a:t>
            </a:r>
          </a:p>
          <a:p>
            <a:r>
              <a:rPr lang="en-US" dirty="0" smtClean="0"/>
              <a:t>5. Promoted Migration along route</a:t>
            </a:r>
          </a:p>
          <a:p>
            <a:r>
              <a:rPr lang="en-US" dirty="0" smtClean="0"/>
              <a:t>6. New York Grew  overnight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Canals…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Built by state governments</a:t>
            </a:r>
          </a:p>
          <a:p>
            <a:r>
              <a:rPr lang="en-US" dirty="0" smtClean="0"/>
              <a:t>Reduced shipping costs</a:t>
            </a:r>
          </a:p>
          <a:p>
            <a:r>
              <a:rPr lang="en-US" dirty="0" smtClean="0"/>
              <a:t>“canal” building boom 1820’s-1830’s</a:t>
            </a:r>
          </a:p>
          <a:p>
            <a:r>
              <a:rPr lang="en-US" dirty="0" smtClean="0"/>
              <a:t>Thanks to Erie Canal Success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Railroads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By 1830 investment in railroads – huge!</a:t>
            </a:r>
          </a:p>
          <a:p>
            <a:r>
              <a:rPr lang="en-US" dirty="0" smtClean="0"/>
              <a:t>Cheaper to build, faster, can reach more places</a:t>
            </a:r>
          </a:p>
          <a:p>
            <a:r>
              <a:rPr lang="en-US" dirty="0" smtClean="0"/>
              <a:t>Canals built by state funding</a:t>
            </a:r>
          </a:p>
          <a:p>
            <a:r>
              <a:rPr lang="en-US" dirty="0" smtClean="0"/>
              <a:t>Railroads built by private corporations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7" descr="railroads-18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600200"/>
            <a:ext cx="40005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of Cities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Transportation sped the growth of cities &amp; towns</a:t>
            </a:r>
          </a:p>
          <a:p>
            <a:r>
              <a:rPr lang="en-US" dirty="0" smtClean="0"/>
              <a:t>Most rapid urbanization  between  1820-1860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Prominent Cities Emerge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Near waterways, canals, railroads.</a:t>
            </a:r>
          </a:p>
          <a:p>
            <a:r>
              <a:rPr lang="en-US" i="1" dirty="0" smtClean="0"/>
              <a:t>After 1820: gain importance</a:t>
            </a:r>
          </a:p>
          <a:p>
            <a:r>
              <a:rPr lang="en-US" u="sng" dirty="0" smtClean="0"/>
              <a:t>River ports:</a:t>
            </a:r>
            <a:r>
              <a:rPr lang="en-US" dirty="0" smtClean="0"/>
              <a:t> Pittsburg, Cincinnati, Louisville, St Louis, New Orleans</a:t>
            </a:r>
          </a:p>
          <a:p>
            <a:r>
              <a:rPr lang="en-US" u="sng" dirty="0" smtClean="0"/>
              <a:t>Lake Cities</a:t>
            </a:r>
            <a:r>
              <a:rPr lang="en-US" dirty="0" smtClean="0"/>
              <a:t>: Buffalo (NY), Cleveland, Detroit, Chicago, Milwaukee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Industrial Beginnings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CH14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Samuel Slater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British Immigrant</a:t>
            </a:r>
          </a:p>
          <a:p>
            <a:r>
              <a:rPr lang="en-US" dirty="0" smtClean="0"/>
              <a:t>Arrived in U.S. 1789</a:t>
            </a:r>
          </a:p>
          <a:p>
            <a:r>
              <a:rPr lang="en-US" dirty="0" smtClean="0"/>
              <a:t>Helped design 1</a:t>
            </a:r>
            <a:r>
              <a:rPr lang="en-US" baseline="30000" dirty="0" smtClean="0"/>
              <a:t>st</a:t>
            </a:r>
            <a:r>
              <a:rPr lang="en-US" dirty="0" smtClean="0"/>
              <a:t> cotton mill </a:t>
            </a:r>
          </a:p>
          <a:p>
            <a:endParaRPr lang="en-US" dirty="0"/>
          </a:p>
        </p:txBody>
      </p:sp>
      <p:pic>
        <p:nvPicPr>
          <p:cNvPr id="6" name="Picture 6" descr="http://www.ou.edu/class/arch4443/1858%20and%20All%20That/Old%20slater%20mi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36576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 to a Market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u="sng" dirty="0" smtClean="0"/>
              <a:t>An economic system that allows for…</a:t>
            </a:r>
          </a:p>
          <a:p>
            <a:r>
              <a:rPr lang="en-US" dirty="0" smtClean="0"/>
              <a:t>1. Freedom of consumer to choose between products &amp; services</a:t>
            </a:r>
          </a:p>
          <a:p>
            <a:r>
              <a:rPr lang="en-US" dirty="0" smtClean="0"/>
              <a:t>2.Freedom of producer to start or expand business</a:t>
            </a:r>
          </a:p>
          <a:p>
            <a:r>
              <a:rPr lang="en-US" dirty="0" smtClean="0"/>
              <a:t>3. Freedom of worker to choose job &amp; employer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to Market Econ…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 smtClean="0"/>
              <a:t>Most</a:t>
            </a:r>
            <a:r>
              <a:rPr lang="en-US" dirty="0" smtClean="0"/>
              <a:t> </a:t>
            </a:r>
            <a:r>
              <a:rPr lang="en-US" i="1" dirty="0" smtClean="0"/>
              <a:t>People worked at home</a:t>
            </a:r>
          </a:p>
          <a:p>
            <a:r>
              <a:rPr lang="en-US" dirty="0" smtClean="0"/>
              <a:t>Grew own food</a:t>
            </a:r>
          </a:p>
          <a:p>
            <a:r>
              <a:rPr lang="en-US" dirty="0" smtClean="0"/>
              <a:t>Made cloth</a:t>
            </a:r>
          </a:p>
          <a:p>
            <a:r>
              <a:rPr lang="en-US" dirty="0" smtClean="0"/>
              <a:t>Own necessities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Change… Market “Revolution”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people increasingly  work outside home</a:t>
            </a:r>
          </a:p>
          <a:p>
            <a:r>
              <a:rPr lang="en-US" dirty="0" smtClean="0"/>
              <a:t>Factories</a:t>
            </a:r>
          </a:p>
          <a:p>
            <a:r>
              <a:rPr lang="en-US" dirty="0" smtClean="0"/>
              <a:t>Businesses</a:t>
            </a:r>
          </a:p>
          <a:p>
            <a:r>
              <a:rPr lang="en-US" dirty="0" smtClean="0"/>
              <a:t>Other people’s farms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Greater Productivity = More Profit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u="sng" dirty="0" smtClean="0"/>
              <a:t>“Industrial Capitalism”</a:t>
            </a:r>
            <a:r>
              <a:rPr lang="en-US" dirty="0" smtClean="0"/>
              <a:t> – expanding factories, investing new businesses</a:t>
            </a:r>
          </a:p>
          <a:p>
            <a:r>
              <a:rPr lang="en-US" dirty="0" smtClean="0"/>
              <a:t>“</a:t>
            </a:r>
            <a:r>
              <a:rPr lang="en-US" u="sng" dirty="0" smtClean="0"/>
              <a:t>Factory System”-</a:t>
            </a:r>
            <a:r>
              <a:rPr lang="en-US" dirty="0" smtClean="0"/>
              <a:t> workers &amp; machines under control of managers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Textile Mills, North</a:t>
            </a:r>
            <a:endParaRPr lang="en-US" dirty="0"/>
          </a:p>
        </p:txBody>
      </p:sp>
      <p:pic>
        <p:nvPicPr>
          <p:cNvPr id="6" name="Picture 7" descr="adwomenworker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4737" y="1447800"/>
            <a:ext cx="3429000" cy="4572000"/>
          </a:xfrm>
          <a:noFill/>
        </p:spPr>
      </p:pic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Example:</a:t>
            </a:r>
            <a:r>
              <a:rPr lang="en-US" dirty="0" smtClean="0"/>
              <a:t> Lowell, Massachusetts</a:t>
            </a:r>
          </a:p>
          <a:p>
            <a:r>
              <a:rPr lang="en-US" dirty="0" smtClean="0"/>
              <a:t>Recruits young, single women to work in factories</a:t>
            </a:r>
          </a:p>
          <a:p>
            <a:pPr>
              <a:buNone/>
            </a:pPr>
            <a:endParaRPr lang="en-US" dirty="0" smtClean="0"/>
          </a:p>
          <a:p>
            <a:r>
              <a:rPr lang="en-US" i="1" u="sng" dirty="0" smtClean="0"/>
              <a:t>Why?</a:t>
            </a:r>
          </a:p>
          <a:p>
            <a:r>
              <a:rPr lang="en-US" dirty="0" smtClean="0"/>
              <a:t>Cheaper labor</a:t>
            </a:r>
          </a:p>
          <a:p>
            <a:r>
              <a:rPr lang="en-US" dirty="0" smtClean="0"/>
              <a:t>Familiar with cloth making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Waltham &amp; Lowell Textile Mills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Lowell Girls - “</a:t>
            </a:r>
            <a:r>
              <a:rPr lang="en-US" i="1" dirty="0" smtClean="0"/>
              <a:t>operatives” (</a:t>
            </a:r>
            <a:r>
              <a:rPr lang="en-US" i="1" dirty="0" err="1" smtClean="0"/>
              <a:t>operadoras</a:t>
            </a:r>
            <a:r>
              <a:rPr lang="en-US" i="1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12 hour shifts</a:t>
            </a: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No ventilation, dangerous machinery, no breaks.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No labor or safety laws </a:t>
            </a:r>
          </a:p>
          <a:p>
            <a:endParaRPr lang="en-US" dirty="0"/>
          </a:p>
        </p:txBody>
      </p:sp>
      <p:pic>
        <p:nvPicPr>
          <p:cNvPr id="5" name="Picture 7" descr="womenworker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933950" y="2327672"/>
            <a:ext cx="3749675" cy="2812256"/>
          </a:xfr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Work in Factories?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Shelter provided</a:t>
            </a:r>
          </a:p>
          <a:p>
            <a:pPr>
              <a:buNone/>
            </a:pPr>
            <a:r>
              <a:rPr lang="en-US" dirty="0" smtClean="0"/>
              <a:t> -  Live in company “boardinghouses”</a:t>
            </a:r>
          </a:p>
          <a:p>
            <a:r>
              <a:rPr lang="en-US" dirty="0" smtClean="0"/>
              <a:t>Independence</a:t>
            </a:r>
          </a:p>
          <a:p>
            <a:r>
              <a:rPr lang="en-US" dirty="0" smtClean="0"/>
              <a:t>Leave farm move to city</a:t>
            </a:r>
          </a:p>
          <a:p>
            <a:r>
              <a:rPr lang="en-US" dirty="0" smtClean="0"/>
              <a:t>Help out family economically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 Labor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 young as 6 yrs old</a:t>
            </a:r>
          </a:p>
          <a:p>
            <a:r>
              <a:rPr lang="en-US" dirty="0" smtClean="0"/>
              <a:t>2 out of 5 factory workers in New England children (1830’s)</a:t>
            </a:r>
          </a:p>
          <a:p>
            <a:r>
              <a:rPr lang="en-US" dirty="0" smtClean="0"/>
              <a:t>Also work in Mines</a:t>
            </a:r>
          </a:p>
          <a:p>
            <a:r>
              <a:rPr lang="en-US" dirty="0" smtClean="0"/>
              <a:t>12 + hour shifts</a:t>
            </a:r>
          </a:p>
          <a:p>
            <a:endParaRPr lang="en-US" dirty="0"/>
          </a:p>
        </p:txBody>
      </p:sp>
      <p:pic>
        <p:nvPicPr>
          <p:cNvPr id="5" name="Picture 7" descr="child-labo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933950" y="2433131"/>
            <a:ext cx="3749675" cy="2601337"/>
          </a:xfr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Conclusion: 1820-1860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Expansion of white settlement  out “west”</a:t>
            </a:r>
          </a:p>
          <a:p>
            <a:r>
              <a:rPr lang="en-US" dirty="0" smtClean="0"/>
              <a:t>2. Transportation facilitates movement of people goods</a:t>
            </a:r>
          </a:p>
          <a:p>
            <a:r>
              <a:rPr lang="en-US" dirty="0" smtClean="0"/>
              <a:t>3. Creation of a Market economy</a:t>
            </a:r>
          </a:p>
          <a:p>
            <a:r>
              <a:rPr lang="en-US" dirty="0" smtClean="0"/>
              <a:t>4. Early Industrialization</a:t>
            </a:r>
          </a:p>
          <a:p>
            <a:r>
              <a:rPr lang="en-US" dirty="0" smtClean="0"/>
              <a:t>5. Early Urban Growth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15 APUSH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Ferment of Reform &amp; Culture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of Popular Religion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i="1" dirty="0"/>
              <a:t>The Second Great Awakening </a:t>
            </a:r>
            <a:r>
              <a:rPr lang="en-US" dirty="0"/>
              <a:t>– a  revival of interest in religion</a:t>
            </a:r>
          </a:p>
          <a:p>
            <a:r>
              <a:rPr lang="en-US" dirty="0"/>
              <a:t>Unity amongst various Protestant denominations</a:t>
            </a:r>
          </a:p>
          <a:p>
            <a:r>
              <a:rPr lang="en-US" dirty="0"/>
              <a:t>Open air sermons</a:t>
            </a:r>
          </a:p>
          <a:p>
            <a:endParaRPr lang="en-US" dirty="0"/>
          </a:p>
        </p:txBody>
      </p:sp>
      <p:pic>
        <p:nvPicPr>
          <p:cNvPr id="6" name="Picture 7" descr="awakeni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933950" y="2440162"/>
            <a:ext cx="3749675" cy="2587276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Charles G. Finney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Religious conversion in 1821</a:t>
            </a:r>
          </a:p>
          <a:p>
            <a:r>
              <a:rPr lang="en-US" dirty="0" smtClean="0"/>
              <a:t>Becomes Presbyterian Minister</a:t>
            </a:r>
          </a:p>
          <a:p>
            <a:r>
              <a:rPr lang="en-US" dirty="0" smtClean="0"/>
              <a:t>“Father of modern revivalism”</a:t>
            </a:r>
          </a:p>
          <a:p>
            <a:endParaRPr lang="en-US" dirty="0"/>
          </a:p>
        </p:txBody>
      </p:sp>
      <p:pic>
        <p:nvPicPr>
          <p:cNvPr id="5" name="Picture 7" descr="Mr_Mrs_Finney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0" y="2057400"/>
            <a:ext cx="2060028" cy="213360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Charles G. Finney’s Beliefs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Revivals are “human creations”</a:t>
            </a:r>
          </a:p>
          <a:p>
            <a:r>
              <a:rPr lang="en-US" dirty="0" smtClean="0"/>
              <a:t>2. Sin is a “voluntary act”</a:t>
            </a:r>
          </a:p>
          <a:p>
            <a:r>
              <a:rPr lang="en-US" dirty="0" smtClean="0"/>
              <a:t>3. Human can “will themselves free of all sin”</a:t>
            </a:r>
          </a:p>
          <a:p>
            <a:r>
              <a:rPr lang="en-US" i="1" dirty="0" smtClean="0"/>
              <a:t>Evangelical Protestantism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William Miller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“The end of the world is near!!” – cites the Bible</a:t>
            </a:r>
          </a:p>
          <a:p>
            <a:r>
              <a:rPr lang="en-US" dirty="0" smtClean="0"/>
              <a:t>Predicts World would end October 22, 1844</a:t>
            </a:r>
          </a:p>
          <a:p>
            <a:r>
              <a:rPr lang="en-US" dirty="0" smtClean="0"/>
              <a:t>Followers: “</a:t>
            </a:r>
            <a:r>
              <a:rPr lang="en-US" b="1" i="1" dirty="0" err="1" smtClean="0"/>
              <a:t>Millerites</a:t>
            </a:r>
            <a:r>
              <a:rPr lang="en-US" b="1" i="1" dirty="0" smtClean="0"/>
              <a:t>”</a:t>
            </a:r>
            <a:endParaRPr lang="en-US" b="1" i="1" dirty="0"/>
          </a:p>
        </p:txBody>
      </p:sp>
      <p:pic>
        <p:nvPicPr>
          <p:cNvPr id="5" name="Picture 8" descr="sda2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 rot="1490105">
            <a:off x="5797098" y="2005034"/>
            <a:ext cx="1544683" cy="2106386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en-US" dirty="0" smtClean="0"/>
              <a:t> Methodists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Successful along frontier</a:t>
            </a:r>
          </a:p>
          <a:p>
            <a:r>
              <a:rPr lang="en-US" dirty="0"/>
              <a:t>By 1844 largest Protestant denomination</a:t>
            </a:r>
          </a:p>
          <a:p>
            <a:r>
              <a:rPr lang="en-US" dirty="0"/>
              <a:t>Preachers preach in houses, open fields, not churches.</a:t>
            </a:r>
          </a:p>
          <a:p>
            <a:endParaRPr lang="en-US" dirty="0"/>
          </a:p>
        </p:txBody>
      </p:sp>
      <p:pic>
        <p:nvPicPr>
          <p:cNvPr id="5" name="Picture 7" descr="Allchurch1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10200" y="2286000"/>
            <a:ext cx="2658139" cy="22860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4. Unitarians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“critics of revival” movement</a:t>
            </a:r>
          </a:p>
          <a:p>
            <a:r>
              <a:rPr lang="en-US" dirty="0" smtClean="0"/>
              <a:t>Each should model his/her behavior after Jesus</a:t>
            </a:r>
          </a:p>
          <a:p>
            <a:r>
              <a:rPr lang="en-US" dirty="0" smtClean="0"/>
              <a:t>And achieve…</a:t>
            </a:r>
          </a:p>
          <a:p>
            <a:r>
              <a:rPr lang="en-US" dirty="0" smtClean="0"/>
              <a:t>“</a:t>
            </a:r>
            <a:r>
              <a:rPr lang="en-US" i="1" dirty="0" smtClean="0"/>
              <a:t>the perfection of human nature the elevation of men into higher beings</a:t>
            </a:r>
            <a:r>
              <a:rPr lang="en-US" sz="3600" dirty="0" smtClean="0"/>
              <a:t>”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Mormons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Founder: </a:t>
            </a:r>
            <a:r>
              <a:rPr lang="en-US" b="1" u="sng" dirty="0" smtClean="0"/>
              <a:t>Joseph Smith</a:t>
            </a:r>
          </a:p>
          <a:p>
            <a:r>
              <a:rPr lang="en-US" dirty="0" smtClean="0"/>
              <a:t>Church of Jesus Christ of Latter-day Saints</a:t>
            </a:r>
          </a:p>
          <a:p>
            <a:r>
              <a:rPr lang="en-US" dirty="0" smtClean="0"/>
              <a:t>Killed in 1844 </a:t>
            </a:r>
          </a:p>
          <a:p>
            <a:r>
              <a:rPr lang="en-US" b="1" u="sng" dirty="0"/>
              <a:t>Brigham Young </a:t>
            </a:r>
            <a:r>
              <a:rPr lang="en-US" dirty="0"/>
              <a:t>later moved congregation further </a:t>
            </a:r>
            <a:r>
              <a:rPr lang="en-US" dirty="0" smtClean="0"/>
              <a:t>west - UTAH</a:t>
            </a:r>
            <a:endParaRPr lang="en-US" dirty="0"/>
          </a:p>
          <a:p>
            <a:r>
              <a:rPr lang="en-US" dirty="0"/>
              <a:t>Founder of Salt Lake City, Utah 1847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 OF REFORM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APUSH CH 15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REFORM MOVEMENTS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Organizations aim to improve society:</a:t>
            </a:r>
          </a:p>
          <a:p>
            <a:r>
              <a:rPr lang="en-US" dirty="0" smtClean="0"/>
              <a:t>1. Temperance</a:t>
            </a:r>
          </a:p>
          <a:p>
            <a:r>
              <a:rPr lang="en-US" dirty="0" smtClean="0"/>
              <a:t>2. Public School Reform</a:t>
            </a:r>
          </a:p>
          <a:p>
            <a:r>
              <a:rPr lang="en-US" dirty="0" smtClean="0"/>
              <a:t>3. Better treatment of criminals &amp; insane</a:t>
            </a:r>
          </a:p>
          <a:p>
            <a:r>
              <a:rPr lang="en-US" dirty="0" smtClean="0"/>
              <a:t>4. Women’s rights</a:t>
            </a:r>
          </a:p>
          <a:p>
            <a:r>
              <a:rPr lang="en-US" dirty="0" smtClean="0"/>
              <a:t>5. Abolition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Temperance Movement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By 1820’s the average male adult drank ½ pint of liquor a day!!!</a:t>
            </a:r>
          </a:p>
          <a:p>
            <a:r>
              <a:rPr lang="en-US" dirty="0" smtClean="0"/>
              <a:t>Men buy liquor instead of food, spousal abuse</a:t>
            </a:r>
          </a:p>
          <a:p>
            <a:r>
              <a:rPr lang="en-US" dirty="0" smtClean="0"/>
              <a:t>The American Temperance Society, 1834</a:t>
            </a:r>
          </a:p>
          <a:p>
            <a:endParaRPr lang="en-US" dirty="0"/>
          </a:p>
        </p:txBody>
      </p:sp>
      <p:pic>
        <p:nvPicPr>
          <p:cNvPr id="7" name="Picture 11" descr="ProhibitionPoste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741987" y="2362200"/>
            <a:ext cx="2133600" cy="274320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Public School Reform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Late 1800’s</a:t>
            </a:r>
          </a:p>
          <a:p>
            <a:r>
              <a:rPr lang="en-US" dirty="0" smtClean="0"/>
              <a:t>Compulsory Elementary education</a:t>
            </a:r>
          </a:p>
          <a:p>
            <a:r>
              <a:rPr lang="en-US" dirty="0" smtClean="0"/>
              <a:t>Literacy Rates rise to 90% by 1900’s</a:t>
            </a:r>
          </a:p>
          <a:p>
            <a:r>
              <a:rPr lang="en-US" b="1" u="sng" dirty="0" smtClean="0"/>
              <a:t>Horace Mann:</a:t>
            </a:r>
          </a:p>
          <a:p>
            <a:r>
              <a:rPr lang="en-US" dirty="0" smtClean="0"/>
              <a:t>Secretary of Massachusetts state board of education, 1837</a:t>
            </a:r>
          </a:p>
          <a:p>
            <a:r>
              <a:rPr lang="en-US" dirty="0" smtClean="0"/>
              <a:t>“father “ of public education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Abolition &amp; Women’s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Society deems race and gender as “unequal”</a:t>
            </a:r>
          </a:p>
          <a:p>
            <a:r>
              <a:rPr lang="en-US" dirty="0" smtClean="0"/>
              <a:t>White middle class women join abolition movements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 Crime &amp; Penitentiaries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Parents are responsible for raising “criminals”</a:t>
            </a:r>
          </a:p>
          <a:p>
            <a:r>
              <a:rPr lang="en-US" dirty="0" smtClean="0"/>
              <a:t>Lack of discipline</a:t>
            </a:r>
          </a:p>
          <a:p>
            <a:r>
              <a:rPr lang="en-US" dirty="0" smtClean="0"/>
              <a:t>Criminals can be “cured” and can “repent”</a:t>
            </a:r>
          </a:p>
          <a:p>
            <a:r>
              <a:rPr lang="en-US" u="sng" dirty="0" smtClean="0"/>
              <a:t>1. New York System</a:t>
            </a:r>
            <a:r>
              <a:rPr lang="en-US" dirty="0" smtClean="0"/>
              <a:t>: </a:t>
            </a:r>
          </a:p>
          <a:p>
            <a:r>
              <a:rPr lang="en-US" dirty="0" smtClean="0"/>
              <a:t>prisoners work together by day are</a:t>
            </a:r>
          </a:p>
          <a:p>
            <a:r>
              <a:rPr lang="en-US" dirty="0" smtClean="0"/>
              <a:t> Solitary Confinement - small windowless cell by night.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2. </a:t>
            </a:r>
            <a:r>
              <a:rPr lang="en-US" u="sng" dirty="0" smtClean="0"/>
              <a:t>Pennsylvania System:</a:t>
            </a:r>
          </a:p>
          <a:p>
            <a:r>
              <a:rPr lang="en-US" dirty="0" smtClean="0"/>
              <a:t>Prisoners in solitary confinement at all times</a:t>
            </a:r>
          </a:p>
          <a:p>
            <a:r>
              <a:rPr lang="en-US" dirty="0" smtClean="0"/>
              <a:t>Kept isolated form others, including visitors.</a:t>
            </a:r>
          </a:p>
          <a:p>
            <a:endParaRPr lang="en-US" dirty="0"/>
          </a:p>
        </p:txBody>
      </p:sp>
      <p:pic>
        <p:nvPicPr>
          <p:cNvPr id="5" name="Picture 6" descr="http://www.opacity.us/images/db/98/resource/eastern_state_penitentiary_aeri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029200" y="3733800"/>
            <a:ext cx="3000375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Mental Asylums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Dorothea Dix pioneered the rights of the insane</a:t>
            </a:r>
          </a:p>
          <a:p>
            <a:r>
              <a:rPr lang="en-US" dirty="0" smtClean="0"/>
              <a:t>Encouraged the construction of insane asylums</a:t>
            </a:r>
          </a:p>
          <a:p>
            <a:r>
              <a:rPr lang="en-US" dirty="0" smtClean="0"/>
              <a:t>Humane treatment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6" descr="http://www.licensedpracticalnurse.org/organization_files/314/dorothea_dix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965239" y="1447800"/>
            <a:ext cx="3687097" cy="4572000"/>
          </a:xfr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Immigration 1840’s -1860’s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Irish Immigrants 1840’s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Largest group : 1.9 million</a:t>
            </a:r>
          </a:p>
          <a:p>
            <a:r>
              <a:rPr lang="en-US" dirty="0" smtClean="0"/>
              <a:t>Why:? Poverty, hunger (potato famine)</a:t>
            </a:r>
          </a:p>
          <a:p>
            <a:r>
              <a:rPr lang="en-US" dirty="0" smtClean="0"/>
              <a:t>Settled Northern Cities, In Poor “slums”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u="sng" dirty="0" smtClean="0"/>
              <a:t>Willing to work</a:t>
            </a:r>
            <a:r>
              <a:rPr lang="en-US" dirty="0" smtClean="0"/>
              <a:t> :</a:t>
            </a:r>
          </a:p>
          <a:p>
            <a:r>
              <a:rPr lang="en-US" dirty="0" smtClean="0"/>
              <a:t>Lowest paying jobs</a:t>
            </a:r>
          </a:p>
          <a:p>
            <a:r>
              <a:rPr lang="en-US" dirty="0" smtClean="0"/>
              <a:t>Building canals, railroads, mining, factories, garbage collector</a:t>
            </a:r>
          </a:p>
          <a:p>
            <a:r>
              <a:rPr lang="en-US" dirty="0" smtClean="0"/>
              <a:t>Catholic- establish churches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 Immigrants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largest group of immigrants</a:t>
            </a:r>
          </a:p>
          <a:p>
            <a:r>
              <a:rPr lang="en-US" dirty="0" smtClean="0"/>
              <a:t>1.5. Million arrived 1831-1860</a:t>
            </a:r>
          </a:p>
          <a:p>
            <a:r>
              <a:rPr lang="en-US" dirty="0" smtClean="0"/>
              <a:t>Skilled labor: bakers, butchers, tailors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Mostly Protestant (Lutheran)</a:t>
            </a:r>
          </a:p>
          <a:p>
            <a:r>
              <a:rPr lang="en-US" dirty="0" smtClean="0"/>
              <a:t>1/3 Catholic</a:t>
            </a:r>
          </a:p>
          <a:p>
            <a:r>
              <a:rPr lang="en-US" dirty="0" smtClean="0"/>
              <a:t>250,000 Jewish</a:t>
            </a:r>
          </a:p>
          <a:p>
            <a:r>
              <a:rPr lang="en-US" dirty="0" smtClean="0"/>
              <a:t>Settled in northern cities &amp; Rural areas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Nativism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Native born Americans View immigrants as: </a:t>
            </a:r>
          </a:p>
          <a:p>
            <a:r>
              <a:rPr lang="en-US" dirty="0" smtClean="0"/>
              <a:t>“socially inferior”</a:t>
            </a:r>
          </a:p>
          <a:p>
            <a:r>
              <a:rPr lang="en-US" dirty="0" smtClean="0"/>
              <a:t>“politically corrupt”</a:t>
            </a:r>
          </a:p>
          <a:p>
            <a:r>
              <a:rPr lang="en-US" i="1" dirty="0" err="1" smtClean="0"/>
              <a:t>Nativism</a:t>
            </a:r>
            <a:r>
              <a:rPr lang="en-US" i="1" dirty="0" smtClean="0"/>
              <a:t>- favoring native born Americans over foreign born</a:t>
            </a:r>
          </a:p>
          <a:p>
            <a:r>
              <a:rPr lang="en-US" i="1" dirty="0" err="1" smtClean="0"/>
              <a:t>Nativists</a:t>
            </a:r>
            <a:r>
              <a:rPr lang="en-US" i="1" dirty="0" smtClean="0"/>
              <a:t> responded to increased Irish &amp; German immigration with violence, demands for limits on immigrant rights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38</TotalTime>
  <Words>1090</Words>
  <Application>Microsoft Office PowerPoint</Application>
  <PresentationFormat>On-screen Show (4:3)</PresentationFormat>
  <Paragraphs>199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Equity</vt:lpstr>
      <vt:lpstr>14- Forging the National economy 1790-1860</vt:lpstr>
      <vt:lpstr>Economic &amp; Social Revolution</vt:lpstr>
      <vt:lpstr>Regional Economies</vt:lpstr>
      <vt:lpstr>Transportation Revolution</vt:lpstr>
      <vt:lpstr>The Steamboat</vt:lpstr>
      <vt:lpstr>Gibbons v. Ogden</vt:lpstr>
      <vt:lpstr>Erie Canal</vt:lpstr>
      <vt:lpstr>The Erie Canal</vt:lpstr>
      <vt:lpstr>Canals…</vt:lpstr>
      <vt:lpstr>Railroads</vt:lpstr>
      <vt:lpstr>Growth of Cities</vt:lpstr>
      <vt:lpstr>Prominent Cities Emerge</vt:lpstr>
      <vt:lpstr>Industrial Beginnings</vt:lpstr>
      <vt:lpstr>Samuel Slater</vt:lpstr>
      <vt:lpstr>Shift to a Market Economy</vt:lpstr>
      <vt:lpstr>Prior to Market Econ…</vt:lpstr>
      <vt:lpstr>Change… Market “Revolution”</vt:lpstr>
      <vt:lpstr>Greater Productivity = More Profit</vt:lpstr>
      <vt:lpstr>Textile Mills, North</vt:lpstr>
      <vt:lpstr>Waltham &amp; Lowell Textile Mills</vt:lpstr>
      <vt:lpstr>Why Work in Factories?</vt:lpstr>
      <vt:lpstr>Child Labor</vt:lpstr>
      <vt:lpstr>Conclusion: 1820-1860</vt:lpstr>
      <vt:lpstr>The Ferment of Reform &amp; Culture</vt:lpstr>
      <vt:lpstr>Rise of Popular Religion</vt:lpstr>
      <vt:lpstr>1. Charles G. Finney</vt:lpstr>
      <vt:lpstr>Charles G. Finney’s Beliefs</vt:lpstr>
      <vt:lpstr>2. William Miller</vt:lpstr>
      <vt:lpstr>3.  Methodists</vt:lpstr>
      <vt:lpstr> 4. Unitarians</vt:lpstr>
      <vt:lpstr>5. Mormons </vt:lpstr>
      <vt:lpstr>AGE OF REFORM</vt:lpstr>
      <vt:lpstr>REFORM MOVEMENTS</vt:lpstr>
      <vt:lpstr>1. Temperance Movement</vt:lpstr>
      <vt:lpstr>2. Public School Reform </vt:lpstr>
      <vt:lpstr>3. Abolition &amp; Women’s Rights</vt:lpstr>
      <vt:lpstr>4.  Crime &amp; Penitentiaries</vt:lpstr>
      <vt:lpstr>5. Mental Asylums</vt:lpstr>
      <vt:lpstr>Immigration 1840’s -1860’s</vt:lpstr>
      <vt:lpstr>Irish Immigrants 1840’s</vt:lpstr>
      <vt:lpstr>German Immigrants</vt:lpstr>
      <vt:lpstr>Nativism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14- Forging the National economy 1790-1860</dc:title>
  <dc:creator>Owner</dc:creator>
  <cp:lastModifiedBy>Owner</cp:lastModifiedBy>
  <cp:revision>4</cp:revision>
  <dcterms:created xsi:type="dcterms:W3CDTF">2011-11-22T04:49:46Z</dcterms:created>
  <dcterms:modified xsi:type="dcterms:W3CDTF">2011-11-22T05:28:12Z</dcterms:modified>
</cp:coreProperties>
</file>