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8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88" r:id="rId13"/>
    <p:sldId id="289" r:id="rId14"/>
    <p:sldId id="263" r:id="rId15"/>
    <p:sldId id="271" r:id="rId16"/>
    <p:sldId id="268" r:id="rId17"/>
    <p:sldId id="269" r:id="rId18"/>
    <p:sldId id="272" r:id="rId19"/>
    <p:sldId id="273" r:id="rId20"/>
    <p:sldId id="274" r:id="rId21"/>
    <p:sldId id="275" r:id="rId22"/>
    <p:sldId id="270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6" r:id="rId33"/>
    <p:sldId id="287" r:id="rId34"/>
    <p:sldId id="285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3FE28-69C4-4837-8564-9A07DA3F51CC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8E5E8-F3D9-416B-AC53-9D0001EE2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dendrites,</a:t>
            </a:r>
            <a:r>
              <a:rPr lang="en-US" baseline="0" dirty="0" smtClean="0"/>
              <a:t> cell body with nucleus, axon, myelin sheath, nodes of Ranvier and motor end 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7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</a:t>
            </a:r>
            <a:r>
              <a:rPr lang="en-US" baseline="0" dirty="0" smtClean="0"/>
              <a:t> release, diffusion and binding of the neurotransmitter, initiation of an action potential in the post-synaptic membrane, and subsequent removal of the neurotransmitter.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3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 the movement of Na+</a:t>
            </a:r>
            <a:r>
              <a:rPr lang="en-US" baseline="0" dirty="0" smtClean="0"/>
              <a:t> and K+ ions to create a resting potential and an action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8E5E8-F3D9-416B-AC53-9D0001EE2A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E5BD54E-7D8A-4610-AC9B-B83E1010F0BA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EC94550-97E2-405D-AD30-EFEE0C1E6A5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types+of+neurons&amp;source=images&amp;cd=&amp;cad=rja&amp;docid=55YPsGkRonQiQM&amp;tbnid=F4fWN6MZlOn3QM:&amp;ved=0CAUQjRw&amp;url=http://www.tutorvista.com/content/biology/biology-iv/nervous-coordination/neurons-types.php&amp;ei=ldJRUcvuO8_DiwKMrYA4&amp;bvm=bv.44342787,d.cGE&amp;psig=AFQjCNHY9Nge7BuRZJzcjb12LWGCJUyUZQ&amp;ust=136440304368258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do-fs-2\whs-users\mdavies\My%20Documents\My%20Videos\impulse%20conduction.as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outreach.mcb.harvard.edu/animations/synapse.sw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thebrain.mcgill.ca/flash/i/i_03/i_03_m/i_03_m_par/i_03_m_par_cocaine.html#drogues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thebrain.mcgill.ca/flash/i/i_03/i_03_m/i_03_m_par/i_03_m_par_cannabis.html#drogues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ilam\AppData\Local\Microsoft\Windows\Temporary Internet Files\Content.IE5\C2BEKS76\MC900438717[1]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Nervous System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CORE 6.5.1-6.5.6, OPTION E1, E2, E4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41" y="1905000"/>
            <a:ext cx="8229600" cy="4648200"/>
          </a:xfrm>
        </p:spPr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3"/>
            </a:pPr>
            <a:r>
              <a:rPr lang="en-US" sz="2400" u="sng" dirty="0" smtClean="0"/>
              <a:t> 				</a:t>
            </a:r>
            <a:r>
              <a:rPr lang="en-US" sz="2400" dirty="0" smtClean="0"/>
              <a:t> – transmit messages from CNS to effectors (muscle or gland)</a:t>
            </a:r>
          </a:p>
          <a:p>
            <a:pPr marL="274320" lvl="1" indent="0" algn="ctr">
              <a:buNone/>
            </a:pPr>
            <a:r>
              <a:rPr lang="en-US" sz="2400" dirty="0" smtClean="0"/>
              <a:t>Sensory receptors, afferent and efferent neurons are part of the </a:t>
            </a:r>
            <a:r>
              <a:rPr lang="en-US" sz="2400" u="sng" dirty="0" smtClean="0"/>
              <a:t>					</a:t>
            </a:r>
            <a:endParaRPr lang="en-US" sz="2000" dirty="0"/>
          </a:p>
        </p:txBody>
      </p:sp>
      <p:pic>
        <p:nvPicPr>
          <p:cNvPr id="8194" name="Picture 2" descr="http://www.siumed.edu/~dking2/ssb/brainday/in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83" y="3505200"/>
            <a:ext cx="48225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65532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http://www.siumed.edu/~dking2/ssb/neuron.htm#4b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27438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Afferent </a:t>
            </a:r>
            <a:r>
              <a:rPr lang="en-US" sz="2000" b="1" u="sng" dirty="0" smtClean="0"/>
              <a:t>									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49440" y="402743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Efferent </a:t>
            </a:r>
            <a:r>
              <a:rPr lang="en-US" sz="2000" b="1" u="sng" dirty="0" smtClean="0"/>
              <a:t>							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mages.tutorvista.com/content/nervous-coordination/types-of-neurons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3"/>
            <a:ext cx="6781800" cy="665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9720" y="6658867"/>
            <a:ext cx="3733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http://www.tutorvista.com/content/biology/biology-iv/nervous-coordination/neurons-types.php</a:t>
            </a:r>
            <a:endParaRPr lang="en-US" sz="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Multipolar = many extensions that branch into dendrites</a:t>
            </a:r>
          </a:p>
          <a:p>
            <a:r>
              <a:rPr lang="en-US" dirty="0" smtClean="0"/>
              <a:t>Unipolar = one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0191" y="-1202148"/>
            <a:ext cx="6096002" cy="92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Organization of the Nervous System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6044"/>
            <a:ext cx="7162800" cy="6821956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0" y="503514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PNS</a:t>
            </a:r>
          </a:p>
          <a:p>
            <a:endParaRPr lang="en-US" dirty="0" smtClean="0"/>
          </a:p>
          <a:p>
            <a:r>
              <a:rPr lang="en-US" dirty="0" smtClean="0"/>
              <a:t>Motor Division</a:t>
            </a:r>
          </a:p>
          <a:p>
            <a:endParaRPr lang="en-US" dirty="0" smtClean="0"/>
          </a:p>
          <a:p>
            <a:r>
              <a:rPr lang="en-US" dirty="0" smtClean="0"/>
              <a:t>Autonomic NS</a:t>
            </a:r>
          </a:p>
          <a:p>
            <a:endParaRPr lang="en-US" dirty="0" smtClean="0"/>
          </a:p>
          <a:p>
            <a:r>
              <a:rPr lang="en-US" dirty="0" err="1" smtClean="0"/>
              <a:t>Sypathetic</a:t>
            </a:r>
            <a:r>
              <a:rPr lang="en-US" dirty="0" smtClean="0"/>
              <a:t> &amp; Parasympathetic </a:t>
            </a:r>
            <a:r>
              <a:rPr lang="en-US" dirty="0" err="1" smtClean="0"/>
              <a:t>Divsions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7277" y="8055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77277" y="13389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7277" y="1948576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21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6.5.4 Define </a:t>
            </a:r>
            <a:r>
              <a:rPr lang="en-US" sz="2400" i="1" dirty="0" smtClean="0"/>
              <a:t>resting potential</a:t>
            </a:r>
            <a:r>
              <a:rPr lang="en-US" sz="2400" dirty="0" smtClean="0"/>
              <a:t> and </a:t>
            </a:r>
            <a:r>
              <a:rPr lang="en-US" sz="2400" i="1" dirty="0" smtClean="0"/>
              <a:t>action potential</a:t>
            </a:r>
            <a:r>
              <a:rPr lang="en-US" sz="2400" dirty="0" smtClean="0"/>
              <a:t> (depolarization and repolarization).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Autofit/>
          </a:bodyPr>
          <a:lstStyle/>
          <a:p>
            <a:r>
              <a:rPr lang="en-US" sz="2800" i="1" dirty="0" smtClean="0"/>
              <a:t>Membrane potential </a:t>
            </a:r>
            <a:r>
              <a:rPr lang="en-US" sz="2800" dirty="0" smtClean="0"/>
              <a:t>is the </a:t>
            </a:r>
            <a:r>
              <a:rPr lang="en-US" sz="2800" u="sng" dirty="0" smtClean="0"/>
              <a:t>												</a:t>
            </a:r>
            <a:endParaRPr lang="en-US" sz="2800" dirty="0" smtClean="0"/>
          </a:p>
          <a:p>
            <a:r>
              <a:rPr lang="en-US" sz="2800" b="1" i="1" dirty="0" smtClean="0"/>
              <a:t>Resting potential </a:t>
            </a:r>
            <a:r>
              <a:rPr lang="en-US" sz="2800" dirty="0" smtClean="0"/>
              <a:t>is the </a:t>
            </a:r>
            <a:r>
              <a:rPr lang="en-US" sz="2800" u="sng" dirty="0" smtClean="0"/>
              <a:t>												</a:t>
            </a:r>
            <a:r>
              <a:rPr lang="en-US" sz="2800" dirty="0" smtClean="0"/>
              <a:t>.</a:t>
            </a:r>
          </a:p>
          <a:p>
            <a:pPr lvl="1"/>
            <a:r>
              <a:rPr lang="en-US" sz="2400" dirty="0" smtClean="0"/>
              <a:t>Slight </a:t>
            </a:r>
            <a:r>
              <a:rPr lang="en-US" sz="2400" dirty="0"/>
              <a:t>excess of positive ions outside the membrane and slight excess of negative ions inside the membrane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u="sng" dirty="0" smtClean="0"/>
              <a:t> 																</a:t>
            </a:r>
          </a:p>
          <a:p>
            <a:pPr lvl="1"/>
            <a:r>
              <a:rPr lang="en-US" dirty="0" smtClean="0"/>
              <a:t>Resting </a:t>
            </a:r>
            <a:r>
              <a:rPr lang="en-US" dirty="0"/>
              <a:t>potential is normally about </a:t>
            </a:r>
            <a:r>
              <a:rPr lang="en-US" u="sng" dirty="0" smtClean="0"/>
              <a:t>			</a:t>
            </a:r>
            <a:r>
              <a:rPr lang="en-US" dirty="0" smtClean="0"/>
              <a:t>(</a:t>
            </a:r>
            <a:r>
              <a:rPr lang="en-US" dirty="0"/>
              <a:t>mV)</a:t>
            </a:r>
          </a:p>
          <a:p>
            <a:pPr lvl="1"/>
            <a:r>
              <a:rPr lang="en-US" dirty="0"/>
              <a:t>Membrane of neuron is </a:t>
            </a:r>
            <a:r>
              <a:rPr lang="en-US" u="sng" dirty="0" smtClean="0"/>
              <a:t> 			</a:t>
            </a:r>
            <a:r>
              <a:rPr lang="en-US" dirty="0" smtClean="0"/>
              <a:t> due </a:t>
            </a:r>
            <a:r>
              <a:rPr lang="en-US" dirty="0"/>
              <a:t>to unequal distribution of ions – as a result, the cell can produce an </a:t>
            </a:r>
            <a:r>
              <a:rPr lang="en-US" i="1" dirty="0"/>
              <a:t>action potential</a:t>
            </a:r>
            <a:r>
              <a:rPr lang="en-US" dirty="0"/>
              <a:t> (impulse)</a:t>
            </a:r>
          </a:p>
          <a:p>
            <a:pPr lvl="2">
              <a:buFont typeface="Wingdings" pitchFamily="2" charset="2"/>
              <a:buChar char="Ø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6.5.4 Define </a:t>
            </a:r>
            <a:r>
              <a:rPr lang="en-US" sz="2400" i="1" dirty="0" smtClean="0"/>
              <a:t>resting potential</a:t>
            </a:r>
            <a:r>
              <a:rPr lang="en-US" sz="2400" dirty="0" smtClean="0"/>
              <a:t> and </a:t>
            </a:r>
            <a:r>
              <a:rPr lang="en-US" sz="2400" i="1" dirty="0" smtClean="0"/>
              <a:t>action potential</a:t>
            </a:r>
            <a:r>
              <a:rPr lang="en-US" sz="2400" dirty="0" smtClean="0"/>
              <a:t> (depolarization and repolarization).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91000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Depolarization</a:t>
            </a:r>
            <a:r>
              <a:rPr lang="en-US" sz="2800" dirty="0" smtClean="0"/>
              <a:t> is </a:t>
            </a:r>
            <a:r>
              <a:rPr lang="en-US" sz="2800" u="sng" dirty="0" smtClean="0"/>
              <a:t>													</a:t>
            </a:r>
            <a:endParaRPr lang="en-US" sz="2800" b="1" i="1" dirty="0" smtClean="0"/>
          </a:p>
          <a:p>
            <a:r>
              <a:rPr lang="en-US" sz="2800" b="1" i="1" dirty="0" smtClean="0"/>
              <a:t>Action potential </a:t>
            </a:r>
            <a:r>
              <a:rPr lang="en-US" sz="2800" dirty="0" smtClean="0"/>
              <a:t>is the </a:t>
            </a:r>
            <a:r>
              <a:rPr lang="en-US" sz="2800" u="sng" dirty="0" smtClean="0"/>
              <a:t>																				</a:t>
            </a:r>
            <a:r>
              <a:rPr lang="en-US" sz="2800" dirty="0" smtClean="0"/>
              <a:t>.</a:t>
            </a:r>
            <a:endParaRPr lang="en-US" sz="2800" b="1" i="1" dirty="0" smtClean="0"/>
          </a:p>
          <a:p>
            <a:r>
              <a:rPr lang="en-US" sz="2800" b="1" i="1" dirty="0" smtClean="0"/>
              <a:t>Repolarization </a:t>
            </a:r>
            <a:r>
              <a:rPr lang="en-US" sz="2800" dirty="0" smtClean="0"/>
              <a:t>is </a:t>
            </a:r>
            <a:r>
              <a:rPr lang="en-US" sz="2800" u="sng" dirty="0" smtClean="0"/>
              <a:t>													</a:t>
            </a:r>
            <a:r>
              <a:rPr lang="en-US" sz="2800" dirty="0" smtClean="0"/>
              <a:t>.</a:t>
            </a:r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0585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b="1" dirty="0" smtClean="0"/>
              <a:t>Na+</a:t>
            </a:r>
            <a:r>
              <a:rPr lang="en-US" dirty="0" smtClean="0"/>
              <a:t> concentration is </a:t>
            </a:r>
            <a:r>
              <a:rPr lang="en-US" u="sng" dirty="0" smtClean="0"/>
              <a:t>					</a:t>
            </a:r>
            <a:r>
              <a:rPr lang="en-US" dirty="0" smtClean="0"/>
              <a:t> the cell and </a:t>
            </a:r>
            <a:r>
              <a:rPr lang="en-US" b="1" dirty="0" smtClean="0"/>
              <a:t>K+</a:t>
            </a:r>
            <a:r>
              <a:rPr lang="en-US" dirty="0" smtClean="0"/>
              <a:t> concentration is </a:t>
            </a:r>
            <a:r>
              <a:rPr lang="en-US" u="sng" dirty="0" smtClean="0"/>
              <a:t>				</a:t>
            </a:r>
            <a:endParaRPr lang="en-US" dirty="0" smtClean="0"/>
          </a:p>
          <a:p>
            <a:r>
              <a:rPr lang="en-US" dirty="0" smtClean="0"/>
              <a:t>Ion pumps, ion channels and gates cause a specific distribution of ions across the cell membrane</a:t>
            </a:r>
          </a:p>
          <a:p>
            <a:r>
              <a:rPr lang="en-US" b="1" dirty="0" smtClean="0"/>
              <a:t>Sodium-potassium pumps </a:t>
            </a:r>
            <a:r>
              <a:rPr lang="en-US" dirty="0" smtClean="0"/>
              <a:t>in the membrane </a:t>
            </a:r>
            <a:r>
              <a:rPr lang="en-US" u="sng" dirty="0" smtClean="0"/>
              <a:t>									</a:t>
            </a:r>
            <a:endParaRPr lang="en-US" dirty="0" smtClean="0"/>
          </a:p>
          <a:p>
            <a:r>
              <a:rPr lang="en-US" dirty="0" smtClean="0"/>
              <a:t>K+ tends to </a:t>
            </a:r>
            <a:r>
              <a:rPr lang="en-US" u="sng" dirty="0" smtClean="0"/>
              <a:t>					</a:t>
            </a:r>
            <a:r>
              <a:rPr lang="en-US" dirty="0" smtClean="0"/>
              <a:t> through ion channels causing further negative charge inside as compared to outside of cell</a:t>
            </a:r>
          </a:p>
          <a:p>
            <a:r>
              <a:rPr lang="en-US" dirty="0" smtClean="0"/>
              <a:t>Ion channels that allow the passage of Na+ are closed at resting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8-07-MembranePotential-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2" y="0"/>
            <a:ext cx="793010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5215"/>
            <a:ext cx="4495800" cy="362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Stimulation – </a:t>
            </a:r>
            <a:r>
              <a:rPr lang="en-US" sz="2800" u="sng" dirty="0" smtClean="0"/>
              <a:t>						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u="sng" dirty="0" smtClean="0"/>
              <a:t> 				</a:t>
            </a:r>
            <a:r>
              <a:rPr lang="en-US" sz="2400" dirty="0" smtClean="0"/>
              <a:t> – minimum amount needed for depolarization to occur</a:t>
            </a:r>
          </a:p>
          <a:p>
            <a:pPr lvl="1"/>
            <a:r>
              <a:rPr lang="en-US" sz="2400" dirty="0" smtClean="0"/>
              <a:t>Causes </a:t>
            </a:r>
            <a:r>
              <a:rPr lang="en-US" sz="2400" u="sng" dirty="0" smtClean="0"/>
              <a:t>															</a:t>
            </a:r>
            <a:endParaRPr lang="en-US" sz="2400" dirty="0" smtClean="0"/>
          </a:p>
          <a:p>
            <a:pPr lvl="1"/>
            <a:r>
              <a:rPr lang="en-US" sz="2400" dirty="0" smtClean="0"/>
              <a:t>Disturbs adjacent areas – </a:t>
            </a:r>
            <a:r>
              <a:rPr lang="en-US" sz="2400" u="sng" dirty="0" smtClean="0"/>
              <a:t>												</a:t>
            </a:r>
            <a:endParaRPr lang="en-US" sz="240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Polarity across membrane is momentarily </a:t>
            </a:r>
            <a:r>
              <a:rPr lang="en-US" sz="2400" u="sng" dirty="0" smtClean="0">
                <a:sym typeface="Wingdings" pitchFamily="2" charset="2"/>
              </a:rPr>
              <a:t>		</a:t>
            </a:r>
            <a:endParaRPr lang="en-US" sz="2400" dirty="0" smtClean="0">
              <a:sym typeface="Wingdings" pitchFamily="2" charset="2"/>
            </a:endParaRPr>
          </a:p>
          <a:p>
            <a:pPr lvl="1"/>
            <a:r>
              <a:rPr lang="en-US" sz="2400" dirty="0" smtClean="0">
                <a:sym typeface="Wingdings" pitchFamily="2" charset="2"/>
              </a:rPr>
              <a:t>K+ channels also open but more slowly allowing </a:t>
            </a:r>
            <a:r>
              <a:rPr lang="en-US" sz="2400" u="sng" dirty="0" smtClean="0">
                <a:sym typeface="Wingdings" pitchFamily="2" charset="2"/>
              </a:rPr>
              <a:t>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91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20" y="-9981"/>
            <a:ext cx="5354128" cy="686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3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40" y="2164080"/>
            <a:ext cx="402336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6.5.1 State that the nervous system consists of the central nervous system (CNS) and peripheral nerves, and is composed of cells called neurons that can carry rapid electrical impulses.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81600" cy="5029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Nervous System allows organisms to </a:t>
            </a:r>
            <a:r>
              <a:rPr lang="en-US" sz="2800" u="sng" dirty="0" smtClean="0"/>
              <a:t>								</a:t>
            </a:r>
            <a:endParaRPr lang="en-US" sz="2800" dirty="0" smtClean="0"/>
          </a:p>
          <a:p>
            <a:r>
              <a:rPr lang="en-US" sz="2800" dirty="0" smtClean="0"/>
              <a:t>It consists of:</a:t>
            </a:r>
          </a:p>
          <a:p>
            <a:pPr lvl="1"/>
            <a:r>
              <a:rPr lang="en-US" sz="2400" dirty="0" smtClean="0"/>
              <a:t>Brain and spinal cord – </a:t>
            </a:r>
            <a:r>
              <a:rPr lang="en-US" sz="2400" u="sng" dirty="0" smtClean="0"/>
              <a:t>						</a:t>
            </a:r>
            <a:endParaRPr lang="en-US" sz="2400" dirty="0" smtClean="0"/>
          </a:p>
          <a:p>
            <a:pPr lvl="1"/>
            <a:r>
              <a:rPr lang="en-US" sz="2400" dirty="0" smtClean="0"/>
              <a:t>Sensory Receptors &amp; Peripheral Nerves – </a:t>
            </a:r>
            <a:r>
              <a:rPr lang="en-US" sz="2400" u="sng" dirty="0"/>
              <a:t>	</a:t>
            </a:r>
            <a:r>
              <a:rPr lang="en-US" sz="2400" u="sng" dirty="0" smtClean="0"/>
              <a:t>								</a:t>
            </a:r>
          </a:p>
          <a:p>
            <a:pPr lvl="1"/>
            <a:r>
              <a:rPr lang="en-US" sz="2400" u="sng" dirty="0" smtClean="0"/>
              <a:t>  		   </a:t>
            </a:r>
            <a:r>
              <a:rPr lang="en-US" sz="2400" dirty="0" smtClean="0"/>
              <a:t> – functional unit of the nervous system; specialized cells for transmitting electrical and chemical signals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2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4" y="0"/>
            <a:ext cx="8280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Repolarization – after action potential passes, membrane begins to repolarize</a:t>
            </a:r>
          </a:p>
          <a:p>
            <a:pPr lvl="1"/>
            <a:r>
              <a:rPr lang="en-US" sz="2400" dirty="0" smtClean="0"/>
              <a:t>Na+ channels </a:t>
            </a:r>
            <a:r>
              <a:rPr lang="en-US" sz="2400" u="sng" dirty="0" smtClean="0"/>
              <a:t>										</a:t>
            </a:r>
            <a:endParaRPr lang="en-US" sz="2400" dirty="0" smtClean="0"/>
          </a:p>
          <a:p>
            <a:pPr lvl="1"/>
            <a:r>
              <a:rPr lang="en-US" sz="2400" dirty="0" smtClean="0"/>
              <a:t>Open K+ channels </a:t>
            </a:r>
            <a:r>
              <a:rPr lang="en-US" sz="2400" u="sng" dirty="0" smtClean="0"/>
              <a:t>										</a:t>
            </a:r>
            <a:endParaRPr lang="en-US" sz="2400" dirty="0" smtClean="0"/>
          </a:p>
          <a:p>
            <a:pPr lvl="1"/>
            <a:r>
              <a:rPr lang="en-US" sz="2400" dirty="0" smtClean="0"/>
              <a:t>Impulse is actually a series of depolarization and repolarization waves sweeping down the axon (takes place in </a:t>
            </a:r>
            <a:r>
              <a:rPr lang="en-US" sz="2400" u="sng" dirty="0" smtClean="0"/>
              <a:t>					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Then K+ channels </a:t>
            </a:r>
            <a:r>
              <a:rPr lang="en-US" sz="2400" dirty="0"/>
              <a:t>close </a:t>
            </a:r>
            <a:r>
              <a:rPr lang="en-US" sz="2400" dirty="0" smtClean="0"/>
              <a:t>and </a:t>
            </a:r>
            <a:r>
              <a:rPr lang="en-US" sz="2400" u="sng" dirty="0" smtClean="0"/>
              <a:t>							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48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95823"/>
            <a:ext cx="4953000" cy="702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8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6.5.5 Explain how a nerve impulse passes along a non-</a:t>
            </a:r>
            <a:r>
              <a:rPr lang="en-US" sz="2400" dirty="0" err="1" smtClean="0"/>
              <a:t>myelinated</a:t>
            </a:r>
            <a:r>
              <a:rPr lang="en-US" sz="2400" dirty="0" smtClean="0"/>
              <a:t> neuron.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4" descr="48-07-MembranePotential-A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9" t="17009" b="16033"/>
          <a:stretch/>
        </p:blipFill>
        <p:spPr bwMode="auto">
          <a:xfrm>
            <a:off x="1880295" y="1676400"/>
            <a:ext cx="6066101" cy="42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94360" y="5948595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  <a:hlinkClick r:id="rId4" action="ppaction://hlinkfile"/>
              </a:rPr>
              <a:t>Impulse conduction video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0060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Myelinated</a:t>
            </a:r>
            <a:r>
              <a:rPr lang="en-US" sz="3200" dirty="0" smtClean="0"/>
              <a:t> vs. Non-</a:t>
            </a:r>
            <a:r>
              <a:rPr lang="en-US" sz="3200" dirty="0" err="1" smtClean="0"/>
              <a:t>myelinated</a:t>
            </a:r>
            <a:r>
              <a:rPr lang="en-US" sz="3200" dirty="0" smtClean="0"/>
              <a:t>  </a:t>
            </a:r>
          </a:p>
          <a:p>
            <a:pPr lvl="1"/>
            <a:r>
              <a:rPr lang="en-US" sz="2800" dirty="0" smtClean="0"/>
              <a:t>Impulse conduction is </a:t>
            </a:r>
            <a:r>
              <a:rPr lang="en-US" sz="2800" u="sng" dirty="0" smtClean="0"/>
              <a:t>										</a:t>
            </a:r>
            <a:endParaRPr lang="en-US" sz="2800" dirty="0" smtClean="0"/>
          </a:p>
          <a:p>
            <a:pPr lvl="2"/>
            <a:r>
              <a:rPr lang="en-US" sz="2400" dirty="0" smtClean="0"/>
              <a:t>Here there is continuous conduction, the </a:t>
            </a:r>
            <a:r>
              <a:rPr lang="en-US" sz="2400" u="sng" dirty="0" smtClean="0"/>
              <a:t>								</a:t>
            </a:r>
            <a:endParaRPr lang="en-US" sz="2400" dirty="0" smtClean="0"/>
          </a:p>
          <a:p>
            <a:pPr lvl="1"/>
            <a:r>
              <a:rPr lang="en-US" sz="2800" dirty="0"/>
              <a:t>Vertebrate neurons are </a:t>
            </a:r>
            <a:r>
              <a:rPr lang="en-US" sz="2800" u="sng" dirty="0" smtClean="0"/>
              <a:t>											</a:t>
            </a:r>
            <a:endParaRPr lang="en-US" sz="2800" dirty="0" smtClean="0"/>
          </a:p>
          <a:p>
            <a:pPr lvl="2"/>
            <a:r>
              <a:rPr lang="en-US" sz="2400" dirty="0" smtClean="0"/>
              <a:t>Depolarization occurs only at the </a:t>
            </a:r>
            <a:r>
              <a:rPr lang="en-US" sz="2400" u="sng" dirty="0" smtClean="0"/>
              <a:t>				</a:t>
            </a:r>
            <a:r>
              <a:rPr lang="en-US" sz="2400" dirty="0" smtClean="0"/>
              <a:t> – Action Potential “jumps” from one node to the next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>
                <a:sym typeface="Wingdings" pitchFamily="2" charset="2"/>
              </a:rPr>
              <a:t>							</a:t>
            </a:r>
            <a:endParaRPr lang="en-US" sz="2400" dirty="0" smtClean="0"/>
          </a:p>
          <a:p>
            <a:pPr lvl="1"/>
            <a:r>
              <a:rPr lang="en-US" sz="2800" dirty="0" smtClean="0"/>
              <a:t>Diameter of axon affects speed of transmission</a:t>
            </a:r>
          </a:p>
          <a:p>
            <a:pPr lvl="2"/>
            <a:r>
              <a:rPr lang="en-US" sz="2400" u="sng" dirty="0" smtClean="0"/>
              <a:t> 							</a:t>
            </a:r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Picture 5" descr="48-11-SaltatoryConduct-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819274"/>
            <a:ext cx="8859941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6573" y="1565950"/>
            <a:ext cx="4240771" cy="591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6.5.6 Explain the principles of 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648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Synapse</a:t>
            </a:r>
            <a:r>
              <a:rPr lang="en-US" sz="2400" dirty="0" smtClean="0"/>
              <a:t> – </a:t>
            </a:r>
            <a:r>
              <a:rPr lang="en-US" sz="2400" u="sng" dirty="0" smtClean="0"/>
              <a:t> 												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3048000"/>
            <a:ext cx="34290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Synapse between neuron and muscle cell is called a </a:t>
            </a:r>
            <a:r>
              <a:rPr lang="en-US" u="sng" dirty="0" smtClean="0"/>
              <a:t>									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6.5.6 Explain the principles of synaptic transmission.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Neurotransmitters </a:t>
            </a:r>
            <a:r>
              <a:rPr lang="en-US" sz="2400" dirty="0" smtClean="0"/>
              <a:t>act as chemical messengers to conduct the signal across the synapse</a:t>
            </a:r>
          </a:p>
          <a:p>
            <a:r>
              <a:rPr lang="en-US" u="sng" dirty="0" smtClean="0"/>
              <a:t> 				</a:t>
            </a:r>
            <a:r>
              <a:rPr lang="en-US" dirty="0" smtClean="0"/>
              <a:t> contain neurotransmitter</a:t>
            </a:r>
          </a:p>
          <a:p>
            <a:r>
              <a:rPr lang="en-US" sz="2400" dirty="0" smtClean="0"/>
              <a:t>When action potential reaches axon terminal, calcium ions begin to diffuse in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u="sng" dirty="0" smtClean="0">
                <a:sym typeface="Wingdings" pitchFamily="2" charset="2"/>
              </a:rPr>
              <a:t>			</a:t>
            </a:r>
            <a:endParaRPr lang="en-US" sz="2400" dirty="0" smtClean="0">
              <a:sym typeface="Wingdings" pitchFamily="2" charset="2"/>
            </a:endParaRPr>
          </a:p>
          <a:p>
            <a:r>
              <a:rPr lang="en-US" u="sng" dirty="0" smtClean="0">
                <a:sym typeface="Wingdings" pitchFamily="2" charset="2"/>
              </a:rPr>
              <a:t> 												</a:t>
            </a:r>
            <a:r>
              <a:rPr lang="en-US" dirty="0" smtClean="0">
                <a:sym typeface="Wingdings" pitchFamily="2" charset="2"/>
              </a:rPr>
              <a:t>and neurotransmitter diffuses across synapse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36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6.5.6 Explain the principles of synaptic transmission.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Neurotransmitters </a:t>
            </a:r>
            <a:r>
              <a:rPr lang="en-US" sz="2400" u="sng" dirty="0" smtClean="0"/>
              <a:t>									</a:t>
            </a:r>
            <a:r>
              <a:rPr lang="en-US" sz="2400" dirty="0" smtClean="0"/>
              <a:t>(specific to the type of neurotransmitter) – </a:t>
            </a:r>
            <a:r>
              <a:rPr lang="en-US" sz="2400" u="sng" dirty="0" smtClean="0"/>
              <a:t>										</a:t>
            </a:r>
          </a:p>
          <a:p>
            <a:r>
              <a:rPr lang="en-US" u="sng" dirty="0" smtClean="0"/>
              <a:t> 								</a:t>
            </a:r>
            <a:r>
              <a:rPr lang="en-US" dirty="0" smtClean="0"/>
              <a:t>to free up receptor sites for next impulse and the </a:t>
            </a:r>
            <a:r>
              <a:rPr lang="en-US" u="sng" dirty="0" smtClean="0"/>
              <a:t>											</a:t>
            </a:r>
            <a:r>
              <a:rPr lang="en-US" dirty="0" smtClean="0"/>
              <a:t>(</a:t>
            </a:r>
            <a:r>
              <a:rPr lang="en-US" i="1" dirty="0" smtClean="0"/>
              <a:t>reuptake)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-12-ChemicalSynapse-A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2" y="76200"/>
            <a:ext cx="915440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Anatomy of a Nerve Cell: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b="1" dirty="0" smtClean="0"/>
              <a:t>Cell body </a:t>
            </a:r>
            <a:r>
              <a:rPr lang="en-US" sz="2600" dirty="0" smtClean="0"/>
              <a:t>– </a:t>
            </a:r>
            <a:r>
              <a:rPr lang="en-US" sz="2600" u="sng" dirty="0" smtClean="0"/>
              <a:t> 														</a:t>
            </a:r>
            <a:endParaRPr lang="en-US" sz="2600" dirty="0" smtClean="0"/>
          </a:p>
          <a:p>
            <a:pPr lvl="2"/>
            <a:r>
              <a:rPr lang="en-US" sz="2400" dirty="0" smtClean="0"/>
              <a:t>Dendrites and axon extend from the cell body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b="1" dirty="0" smtClean="0"/>
              <a:t>Dendrites</a:t>
            </a:r>
            <a:r>
              <a:rPr lang="en-US" sz="2600" dirty="0" smtClean="0"/>
              <a:t> – short and highly branched</a:t>
            </a:r>
          </a:p>
          <a:p>
            <a:pPr lvl="2"/>
            <a:r>
              <a:rPr lang="en-US" sz="2400" u="sng" dirty="0" smtClean="0"/>
              <a:t> 								</a:t>
            </a:r>
            <a:endParaRPr lang="en-US" sz="2400" u="sng" dirty="0"/>
          </a:p>
        </p:txBody>
      </p:sp>
      <p:pic>
        <p:nvPicPr>
          <p:cNvPr id="4" name="Picture 5" descr="35_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3163094"/>
            <a:ext cx="819785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60763" y="3809206"/>
            <a:ext cx="1919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Cell body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787900" y="4066381"/>
            <a:ext cx="1612900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69225" y="2808288"/>
            <a:ext cx="137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Dendrites 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8077200" y="3175000"/>
            <a:ext cx="355600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8426450" y="3187700"/>
            <a:ext cx="0" cy="138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E.4.1 State that some presynaptic neurons excite postsynaptic transmission and others inhibit postsynaptic transmission.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Neurotransmitters each have a different function:</a:t>
            </a:r>
          </a:p>
          <a:p>
            <a:pPr lvl="1"/>
            <a:r>
              <a:rPr lang="en-US" sz="2800" dirty="0" smtClean="0"/>
              <a:t>Excitatory –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u="sng" dirty="0" smtClean="0"/>
              <a:t> 				</a:t>
            </a:r>
            <a:r>
              <a:rPr lang="en-US" sz="2400" dirty="0" smtClean="0"/>
              <a:t>(stimulate muscle contraction)</a:t>
            </a:r>
          </a:p>
          <a:p>
            <a:pPr lvl="2"/>
            <a:r>
              <a:rPr lang="en-US" sz="2400" u="sng" dirty="0" smtClean="0"/>
              <a:t> 										</a:t>
            </a:r>
            <a:r>
              <a:rPr lang="en-US" sz="2400" dirty="0" smtClean="0"/>
              <a:t>(affect mood)</a:t>
            </a:r>
          </a:p>
          <a:p>
            <a:pPr lvl="1"/>
            <a:r>
              <a:rPr lang="en-US" sz="2800" dirty="0" smtClean="0"/>
              <a:t>Inhibitory –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u="sng" dirty="0" smtClean="0"/>
              <a:t> 						</a:t>
            </a:r>
            <a:r>
              <a:rPr lang="en-US" sz="2400" dirty="0" smtClean="0"/>
              <a:t> – inhibits neurons in brain and spinal cord; results in a calming effect; may be used to treat anxiety 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pPr lvl="1"/>
            <a:r>
              <a:rPr lang="en-US" sz="2600" b="1" dirty="0" smtClean="0"/>
              <a:t>Excitatory Postsynaptic Potential (EPSP) </a:t>
            </a:r>
            <a:r>
              <a:rPr lang="en-US" sz="2600" dirty="0" smtClean="0"/>
              <a:t>– if a </a:t>
            </a:r>
            <a:r>
              <a:rPr lang="en-US" sz="2600" u="sng" dirty="0" smtClean="0"/>
              <a:t>								</a:t>
            </a:r>
            <a:endParaRPr lang="en-US" sz="2600" dirty="0" smtClean="0"/>
          </a:p>
          <a:p>
            <a:pPr lvl="2"/>
            <a:r>
              <a:rPr lang="en-US" sz="2400" dirty="0" smtClean="0"/>
              <a:t>Causes partial depolarization bringing neuron closer to firing</a:t>
            </a:r>
          </a:p>
          <a:p>
            <a:pPr lvl="2"/>
            <a:r>
              <a:rPr lang="en-US" sz="2400" dirty="0" smtClean="0"/>
              <a:t>One EPSP is probably too week to trigger an action potential – </a:t>
            </a:r>
            <a:r>
              <a:rPr lang="en-US" sz="2400" u="sng" dirty="0" smtClean="0"/>
              <a:t>					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385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00600"/>
          </a:xfrm>
        </p:spPr>
        <p:txBody>
          <a:bodyPr>
            <a:normAutofit/>
          </a:bodyPr>
          <a:lstStyle/>
          <a:p>
            <a:pPr lvl="1"/>
            <a:r>
              <a:rPr lang="en-US" sz="2600" b="1" dirty="0" smtClean="0"/>
              <a:t>Inhibitory Postsynaptic Potential (IPSP) </a:t>
            </a:r>
            <a:r>
              <a:rPr lang="en-US" sz="2600" dirty="0" smtClean="0"/>
              <a:t>– occur when neurotransmitter </a:t>
            </a:r>
            <a:r>
              <a:rPr lang="en-US" sz="2600" u="sng" dirty="0" smtClean="0"/>
              <a:t>								</a:t>
            </a:r>
            <a:r>
              <a:rPr lang="en-US" sz="2600" dirty="0" smtClean="0"/>
              <a:t>– brings membrane potential </a:t>
            </a:r>
            <a:r>
              <a:rPr lang="en-US" sz="2600" u="sng" dirty="0" smtClean="0"/>
              <a:t> 						</a:t>
            </a:r>
            <a:r>
              <a:rPr lang="en-US" sz="2600" dirty="0" smtClean="0"/>
              <a:t> and a </a:t>
            </a:r>
            <a:r>
              <a:rPr lang="en-US" sz="2600" u="sng" dirty="0" smtClean="0"/>
              <a:t>									</a:t>
            </a:r>
            <a:endParaRPr lang="en-US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88080"/>
            <a:ext cx="4057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0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E.4.2 Explain how decision-making in the CNS can result from the interaction between the activities of excitatory and inhibitory presynaptic neurons at synapses.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are decisions made in the CNS?</a:t>
            </a:r>
          </a:p>
          <a:p>
            <a:pPr lvl="1"/>
            <a:r>
              <a:rPr lang="en-US" sz="2600" dirty="0" smtClean="0"/>
              <a:t>Different areas of the brain carry out different functions</a:t>
            </a:r>
          </a:p>
          <a:p>
            <a:pPr lvl="1"/>
            <a:r>
              <a:rPr lang="en-US" sz="2600" dirty="0" smtClean="0"/>
              <a:t>Impulses are received in the brain and integration takes place – </a:t>
            </a:r>
            <a:r>
              <a:rPr lang="en-US" sz="2600" u="sng" dirty="0" smtClean="0"/>
              <a:t>														</a:t>
            </a:r>
            <a:endParaRPr lang="en-US" sz="2600" dirty="0" smtClean="0"/>
          </a:p>
          <a:p>
            <a:pPr lvl="1"/>
            <a:r>
              <a:rPr lang="en-US" sz="2600" dirty="0" smtClean="0"/>
              <a:t>There is </a:t>
            </a:r>
            <a:r>
              <a:rPr lang="en-US" sz="2600" u="sng" dirty="0" smtClean="0"/>
              <a:t>															</a:t>
            </a:r>
            <a:endParaRPr lang="en-US" sz="2600" dirty="0" smtClean="0"/>
          </a:p>
          <a:p>
            <a:pPr lvl="1"/>
            <a:r>
              <a:rPr lang="en-US" sz="2600" dirty="0" smtClean="0"/>
              <a:t>There are different types of connection pathways between the neurons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43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Important “classical” neurotransmitters that have been recognized for many years:</a:t>
            </a:r>
          </a:p>
          <a:p>
            <a:pPr marL="788670" lvl="1" indent="-514350">
              <a:buFont typeface="+mj-lt"/>
              <a:buAutoNum type="arabicPeriod"/>
            </a:pPr>
            <a:r>
              <a:rPr lang="en-US" sz="2600" dirty="0" smtClean="0"/>
              <a:t>Acetylcholine</a:t>
            </a:r>
          </a:p>
          <a:p>
            <a:pPr lvl="2"/>
            <a:r>
              <a:rPr lang="en-US" sz="2400" dirty="0" smtClean="0"/>
              <a:t>Secreted at </a:t>
            </a:r>
            <a:r>
              <a:rPr lang="en-US" sz="2400" u="sng" dirty="0" smtClean="0"/>
              <a:t>														</a:t>
            </a:r>
            <a:endParaRPr lang="en-US" sz="2400" dirty="0" smtClean="0"/>
          </a:p>
          <a:p>
            <a:pPr lvl="2"/>
            <a:r>
              <a:rPr lang="en-US" sz="2400" dirty="0"/>
              <a:t>Neurons that release acetylcholine are called cholinergic neurons</a:t>
            </a:r>
          </a:p>
          <a:p>
            <a:pPr lvl="2"/>
            <a:r>
              <a:rPr lang="en-US" sz="2400" u="sng" dirty="0" smtClean="0"/>
              <a:t> 												( 				)</a:t>
            </a:r>
          </a:p>
          <a:p>
            <a:pPr lvl="2"/>
            <a:r>
              <a:rPr lang="en-US" sz="2400" dirty="0" smtClean="0"/>
              <a:t>May be </a:t>
            </a:r>
            <a:r>
              <a:rPr lang="en-US" sz="2400" u="sng" dirty="0" smtClean="0"/>
              <a:t>						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435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788670" lvl="1" indent="-514350">
              <a:buFont typeface="+mj-lt"/>
              <a:buAutoNum type="arabicPeriod" startAt="2"/>
            </a:pPr>
            <a:r>
              <a:rPr lang="en-US" sz="2600" dirty="0" smtClean="0"/>
              <a:t>Noradrenaline (also called Norepinephrine)</a:t>
            </a:r>
          </a:p>
          <a:p>
            <a:pPr lvl="2"/>
            <a:r>
              <a:rPr lang="en-US" sz="2400" dirty="0" smtClean="0"/>
              <a:t>Secreted by </a:t>
            </a:r>
            <a:r>
              <a:rPr lang="en-US" sz="2400" u="sng" dirty="0" smtClean="0"/>
              <a:t> 						</a:t>
            </a:r>
          </a:p>
          <a:p>
            <a:pPr lvl="2"/>
            <a:r>
              <a:rPr lang="en-US" sz="2400" dirty="0" smtClean="0"/>
              <a:t>Chemically very similar to the hormone adrenaline (also called epinephrine)</a:t>
            </a:r>
          </a:p>
          <a:p>
            <a:pPr lvl="2"/>
            <a:r>
              <a:rPr lang="en-US" sz="2400" dirty="0" smtClean="0"/>
              <a:t>Prepares body</a:t>
            </a:r>
            <a:r>
              <a:rPr lang="en-US" sz="2400" u="sng" dirty="0" smtClean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6385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lnSpcReduction="10000"/>
          </a:bodyPr>
          <a:lstStyle/>
          <a:p>
            <a:pPr marL="788670" lvl="1" indent="-514350">
              <a:buFont typeface="+mj-lt"/>
              <a:buAutoNum type="arabicPeriod" startAt="3"/>
            </a:pPr>
            <a:r>
              <a:rPr lang="en-US" sz="2600" dirty="0" smtClean="0"/>
              <a:t>Dopamine</a:t>
            </a:r>
          </a:p>
          <a:p>
            <a:pPr lvl="2"/>
            <a:r>
              <a:rPr lang="en-US" sz="2400" dirty="0" smtClean="0"/>
              <a:t>Secreted by </a:t>
            </a:r>
            <a:r>
              <a:rPr lang="en-US" sz="2400" u="sng" dirty="0" smtClean="0"/>
              <a:t>		</a:t>
            </a:r>
            <a:endParaRPr lang="en-US" sz="2400" dirty="0" smtClean="0"/>
          </a:p>
          <a:p>
            <a:pPr lvl="2"/>
            <a:r>
              <a:rPr lang="en-US" sz="2400" dirty="0" smtClean="0"/>
              <a:t>Thought to </a:t>
            </a:r>
            <a:r>
              <a:rPr lang="en-US" sz="2400" u="sng" dirty="0" smtClean="0"/>
              <a:t>				</a:t>
            </a:r>
            <a:endParaRPr lang="en-US" sz="2400" dirty="0" smtClean="0"/>
          </a:p>
          <a:p>
            <a:pPr lvl="2"/>
            <a:r>
              <a:rPr lang="en-US" sz="2400" dirty="0" smtClean="0"/>
              <a:t>May be involved in causing </a:t>
            </a:r>
            <a:r>
              <a:rPr lang="en-US" sz="2400" u="sng" dirty="0" smtClean="0"/>
              <a:t>				</a:t>
            </a:r>
            <a:endParaRPr lang="en-US" sz="2400" dirty="0" smtClean="0"/>
          </a:p>
          <a:p>
            <a:pPr lvl="2"/>
            <a:r>
              <a:rPr lang="en-US" sz="2400" u="sng" dirty="0" smtClean="0"/>
              <a:t> 								</a:t>
            </a:r>
            <a:r>
              <a:rPr lang="en-US" sz="2400" dirty="0" smtClean="0"/>
              <a:t>in a specific brain region causes </a:t>
            </a:r>
            <a:r>
              <a:rPr lang="en-US" sz="2400" u="sng" dirty="0" smtClean="0"/>
              <a:t>			</a:t>
            </a:r>
            <a:endParaRPr lang="en-US" sz="2400" dirty="0" smtClean="0"/>
          </a:p>
          <a:p>
            <a:pPr lvl="3"/>
            <a:r>
              <a:rPr lang="en-US" sz="2200" dirty="0" smtClean="0"/>
              <a:t>Characterized by difficulty in initiating conscious movements, uncontrolled tremors, shuffling gait, and muscle weakness</a:t>
            </a:r>
          </a:p>
          <a:p>
            <a:pPr lvl="3"/>
            <a:r>
              <a:rPr lang="en-US" sz="2200" dirty="0" smtClean="0"/>
              <a:t>Without dopamine, </a:t>
            </a:r>
            <a:r>
              <a:rPr lang="en-US" sz="2200" u="sng" dirty="0" smtClean="0"/>
              <a:t> 												</a:t>
            </a:r>
            <a:endParaRPr lang="en-US" sz="2200" dirty="0" smtClean="0"/>
          </a:p>
          <a:p>
            <a:pPr lvl="3"/>
            <a:r>
              <a:rPr lang="en-US" sz="2200" dirty="0" smtClean="0"/>
              <a:t>The drug </a:t>
            </a:r>
            <a:r>
              <a:rPr lang="en-US" sz="2200" u="sng" dirty="0" smtClean="0"/>
              <a:t>				</a:t>
            </a:r>
            <a:r>
              <a:rPr lang="en-US" sz="2200" dirty="0" smtClean="0"/>
              <a:t> can be used by unharmed neurons in the brain to synthesize dopamine – reduces symptoms</a:t>
            </a:r>
          </a:p>
        </p:txBody>
      </p:sp>
    </p:spTree>
    <p:extLst>
      <p:ext uri="{BB962C8B-B14F-4D97-AF65-F5344CB8AC3E}">
        <p14:creationId xmlns:p14="http://schemas.microsoft.com/office/powerpoint/2010/main" val="33212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Classifying synapses in the peripheral nervous system:</a:t>
            </a:r>
          </a:p>
          <a:p>
            <a:pPr lvl="1"/>
            <a:r>
              <a:rPr lang="en-US" sz="2800" dirty="0" smtClean="0"/>
              <a:t>Cholinergic synapses use </a:t>
            </a:r>
            <a:r>
              <a:rPr lang="en-US" sz="2800" u="sng" dirty="0" smtClean="0"/>
              <a:t>			</a:t>
            </a:r>
            <a:endParaRPr lang="en-US" sz="2800" dirty="0" smtClean="0"/>
          </a:p>
          <a:p>
            <a:pPr lvl="2"/>
            <a:r>
              <a:rPr lang="en-US" sz="2400" dirty="0" smtClean="0"/>
              <a:t>Most synapses in the </a:t>
            </a:r>
            <a:r>
              <a:rPr lang="en-US" sz="2400" u="sng" dirty="0" smtClean="0"/>
              <a:t>											</a:t>
            </a:r>
            <a:endParaRPr lang="en-US" sz="2400" dirty="0" smtClean="0"/>
          </a:p>
          <a:p>
            <a:pPr lvl="2"/>
            <a:r>
              <a:rPr lang="en-US" sz="2400" u="sng" dirty="0" smtClean="0"/>
              <a:t> 				</a:t>
            </a:r>
            <a:r>
              <a:rPr lang="en-US" sz="2400" dirty="0" smtClean="0"/>
              <a:t> are cholinergic</a:t>
            </a:r>
          </a:p>
          <a:p>
            <a:pPr lvl="1"/>
            <a:r>
              <a:rPr lang="en-US" sz="2800" dirty="0" smtClean="0"/>
              <a:t>Adrenergic synapses use </a:t>
            </a:r>
            <a:r>
              <a:rPr lang="en-US" sz="2800" u="sng" dirty="0" smtClean="0"/>
              <a:t>				</a:t>
            </a:r>
            <a:endParaRPr lang="en-US" sz="2800" dirty="0" smtClean="0"/>
          </a:p>
          <a:p>
            <a:pPr lvl="2"/>
            <a:r>
              <a:rPr lang="en-US" sz="2400" dirty="0" smtClean="0"/>
              <a:t>Most synapses of </a:t>
            </a:r>
            <a:r>
              <a:rPr lang="en-US" sz="2400" u="sng" dirty="0" smtClean="0"/>
              <a:t> 													</a:t>
            </a:r>
            <a:endParaRPr lang="en-US" sz="2400" dirty="0" smtClean="0"/>
          </a:p>
          <a:p>
            <a:r>
              <a:rPr lang="en-US" sz="3200" dirty="0" smtClean="0"/>
              <a:t>Central nervous system uses a much wider range of neurotransmitters</a:t>
            </a:r>
          </a:p>
        </p:txBody>
      </p:sp>
    </p:spTree>
    <p:extLst>
      <p:ext uri="{BB962C8B-B14F-4D97-AF65-F5344CB8AC3E}">
        <p14:creationId xmlns:p14="http://schemas.microsoft.com/office/powerpoint/2010/main" val="11165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actions of the nervous system are essential for survival.</a:t>
            </a:r>
          </a:p>
          <a:p>
            <a:r>
              <a:rPr lang="en-US" dirty="0" smtClean="0"/>
              <a:t>It allows living things to detect and respond to external and internal stimuli.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stimulus</a:t>
            </a:r>
            <a:r>
              <a:rPr lang="en-US" dirty="0" smtClean="0"/>
              <a:t> is a </a:t>
            </a:r>
            <a:r>
              <a:rPr lang="en-US" u="sng" dirty="0" smtClean="0"/>
              <a:t>																			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response</a:t>
            </a:r>
            <a:r>
              <a:rPr lang="en-US" dirty="0" smtClean="0"/>
              <a:t> is the </a:t>
            </a:r>
            <a:r>
              <a:rPr lang="en-US" u="sng" dirty="0" smtClean="0"/>
              <a:t>																			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E.1.1 Define the terms </a:t>
            </a:r>
            <a:r>
              <a:rPr lang="en-US" sz="2400" i="1" dirty="0" smtClean="0"/>
              <a:t>stimulus, response and reflex </a:t>
            </a:r>
            <a:r>
              <a:rPr lang="en-US" sz="2400" dirty="0" smtClean="0"/>
              <a:t>in the context of animal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2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response are immediate, quick and short lived.  These responses are involuntary and referred to as a reflex.</a:t>
            </a:r>
          </a:p>
          <a:p>
            <a:r>
              <a:rPr lang="en-US" dirty="0" smtClean="0"/>
              <a:t>A </a:t>
            </a:r>
            <a:r>
              <a:rPr lang="en-US" b="1" dirty="0" smtClean="0"/>
              <a:t>reflex</a:t>
            </a:r>
            <a:r>
              <a:rPr lang="en-US" dirty="0" smtClean="0"/>
              <a:t> is a </a:t>
            </a:r>
            <a:r>
              <a:rPr lang="en-US" u="sng" dirty="0" smtClean="0"/>
              <a:t>						</a:t>
            </a:r>
            <a:r>
              <a:rPr lang="en-US" dirty="0" smtClean="0"/>
              <a:t>.</a:t>
            </a:r>
          </a:p>
          <a:p>
            <a:r>
              <a:rPr lang="en-US" dirty="0"/>
              <a:t>Reflexes are the product of natural selection.  Rapid and unconscious responses allow </a:t>
            </a:r>
            <a:r>
              <a:rPr lang="en-US" dirty="0" smtClean="0"/>
              <a:t>for </a:t>
            </a:r>
            <a:r>
              <a:rPr lang="en-US" u="sng" dirty="0" smtClean="0"/>
              <a:t>									</a:t>
            </a:r>
            <a:r>
              <a:rPr lang="en-US" dirty="0" smtClean="0"/>
              <a:t> – </a:t>
            </a:r>
            <a:r>
              <a:rPr lang="en-US" dirty="0"/>
              <a:t>so pain is a good thing!</a:t>
            </a:r>
          </a:p>
          <a:p>
            <a:r>
              <a:rPr lang="en-US" dirty="0"/>
              <a:t>The pain reflex is moderated by the spinal cord rather than the brain – shorter paths, faster responses and no conscious decisions needed!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E.1.1 Define the terms </a:t>
            </a:r>
            <a:r>
              <a:rPr lang="en-US" sz="2400" i="1" dirty="0" smtClean="0"/>
              <a:t>stimulus, response and reflex </a:t>
            </a:r>
            <a:r>
              <a:rPr lang="en-US" sz="2400" dirty="0" smtClean="0"/>
              <a:t>in the context of animal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6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Anatomy of a Nerve Cell:</a:t>
            </a:r>
          </a:p>
          <a:p>
            <a:pPr marL="788670" lvl="1" indent="-514350">
              <a:buFont typeface="+mj-lt"/>
              <a:buAutoNum type="arabicPeriod" startAt="3"/>
            </a:pPr>
            <a:r>
              <a:rPr lang="en-US" sz="2800" b="1" dirty="0" smtClean="0"/>
              <a:t>Axon</a:t>
            </a:r>
            <a:r>
              <a:rPr lang="en-US" sz="2800" dirty="0" smtClean="0"/>
              <a:t> – </a:t>
            </a:r>
            <a:r>
              <a:rPr lang="en-US" sz="2800" u="sng" dirty="0" smtClean="0"/>
              <a:t>														</a:t>
            </a:r>
            <a:endParaRPr lang="en-US" sz="2800" dirty="0" smtClean="0"/>
          </a:p>
          <a:p>
            <a:pPr lvl="2"/>
            <a:r>
              <a:rPr lang="en-US" sz="2200" dirty="0" smtClean="0"/>
              <a:t>Microscopic in diameter but may extend a meter or more in length</a:t>
            </a:r>
          </a:p>
          <a:p>
            <a:pPr lvl="2"/>
            <a:r>
              <a:rPr lang="en-US" sz="2200" dirty="0" smtClean="0"/>
              <a:t>May divide forming branches – </a:t>
            </a:r>
            <a:r>
              <a:rPr lang="en-US" sz="2200" u="sng" dirty="0" smtClean="0"/>
              <a:t>			</a:t>
            </a:r>
            <a:endParaRPr lang="en-US" sz="2200" dirty="0" smtClean="0"/>
          </a:p>
          <a:p>
            <a:pPr lvl="2"/>
            <a:r>
              <a:rPr lang="en-US" sz="2200" dirty="0" smtClean="0"/>
              <a:t>Divides at the end to form </a:t>
            </a:r>
            <a:r>
              <a:rPr lang="en-US" sz="2200" u="sng" dirty="0" smtClean="0"/>
              <a:t>								</a:t>
            </a:r>
            <a:r>
              <a:rPr lang="en-US" sz="2200" dirty="0" smtClean="0"/>
              <a:t>– in motor neurons these are called </a:t>
            </a:r>
            <a:r>
              <a:rPr lang="en-US" sz="2200" u="sng" dirty="0" smtClean="0"/>
              <a:t> 				</a:t>
            </a:r>
            <a:r>
              <a:rPr lang="en-US" sz="2200" dirty="0" smtClean="0"/>
              <a:t> and send messages to muscles</a:t>
            </a:r>
          </a:p>
          <a:p>
            <a:pPr lvl="2"/>
            <a:r>
              <a:rPr lang="en-US" sz="2200" dirty="0" smtClean="0"/>
              <a:t>Synaptic terminals release </a:t>
            </a:r>
            <a:r>
              <a:rPr lang="en-US" sz="2200" u="sng" dirty="0" smtClean="0"/>
              <a:t> 				</a:t>
            </a:r>
            <a:r>
              <a:rPr lang="en-US" sz="2200" dirty="0" smtClean="0"/>
              <a:t> (chemicals) </a:t>
            </a:r>
            <a:r>
              <a:rPr lang="en-US" sz="2200" u="sng" dirty="0" smtClean="0"/>
              <a:t>						</a:t>
            </a:r>
            <a:r>
              <a:rPr lang="en-US" sz="2200" dirty="0" smtClean="0"/>
              <a:t>(gap between neurons)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235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pathway a message travels to elicit a reflex is called a </a:t>
            </a:r>
            <a:r>
              <a:rPr lang="en-US" b="1" dirty="0" smtClean="0"/>
              <a:t>reflex arc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involves:</a:t>
            </a:r>
          </a:p>
          <a:p>
            <a:pPr marL="0" indent="0" algn="ctr">
              <a:buNone/>
            </a:pPr>
            <a:r>
              <a:rPr lang="en-US" dirty="0" smtClean="0"/>
              <a:t>receptor organ (sense organ)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 pitchFamily="2" charset="2"/>
              </a:rPr>
              <a:t>sensory neuron 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 pitchFamily="2" charset="2"/>
              </a:rPr>
              <a:t>relay neuron (interneuron) </a:t>
            </a:r>
          </a:p>
          <a:p>
            <a:pPr marL="0" indent="0" algn="ctr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 smtClean="0">
                <a:sym typeface="Wingdings" pitchFamily="2" charset="2"/>
              </a:rPr>
              <a:t>motor</a:t>
            </a:r>
            <a:r>
              <a:rPr lang="en-US" dirty="0" smtClean="0"/>
              <a:t> neurons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</a:t>
            </a:r>
            <a:r>
              <a:rPr lang="en-US" dirty="0" smtClean="0"/>
              <a:t>ffector organ (muscle or gland)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E.1.2 Explain the role of receptors, sensory neurons, relay neurons, motor neurons, synapses and effectors in the response of animals to stimuli.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19600" y="3124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373880" y="5562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89120" y="4800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04360" y="4038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9600" y="2737421"/>
            <a:ext cx="143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stimulus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84720" y="59391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response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 flipV="1">
            <a:off x="2042160" y="2968253"/>
            <a:ext cx="396240" cy="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88480" y="6169963"/>
            <a:ext cx="396240" cy="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2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							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sensory neuron is </a:t>
            </a:r>
            <a:r>
              <a:rPr lang="en-US" u="sng" dirty="0" smtClean="0"/>
              <a:t>											</a:t>
            </a:r>
            <a:r>
              <a:rPr lang="en-US" dirty="0" smtClean="0"/>
              <a:t>.  Its cell body is located in the dorsal root ganglion.</a:t>
            </a:r>
          </a:p>
          <a:p>
            <a:r>
              <a:rPr lang="en-US" dirty="0" smtClean="0"/>
              <a:t>The relay neuron is </a:t>
            </a:r>
            <a:r>
              <a:rPr lang="en-US" u="sng" dirty="0" smtClean="0"/>
              <a:t>								</a:t>
            </a:r>
            <a:r>
              <a:rPr lang="en-US" dirty="0" smtClean="0"/>
              <a:t>.  It connects the sensory neuron to the motor neuron.</a:t>
            </a:r>
          </a:p>
          <a:p>
            <a:r>
              <a:rPr lang="en-US" dirty="0" smtClean="0"/>
              <a:t>The motor neuron is </a:t>
            </a:r>
            <a:r>
              <a:rPr lang="en-US" u="sng" dirty="0" smtClean="0"/>
              <a:t>											</a:t>
            </a:r>
            <a:r>
              <a:rPr lang="en-US" dirty="0" smtClean="0"/>
              <a:t>(</a:t>
            </a:r>
            <a:r>
              <a:rPr lang="en-US" dirty="0" err="1" smtClean="0"/>
              <a:t>neuro</a:t>
            </a:r>
            <a:r>
              <a:rPr lang="en-US" dirty="0" smtClean="0"/>
              <a:t>-muscular junction).  It’s cell body is in the grey matter and it’s axon leaves through the ventral root of the spinal cord.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E.1.2 Explain the role of receptors, sensory neurons, relay neurons, motor neurons, synapses and effectors in the response of animals to stimuli.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52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E.1.2 Explain the role of receptors, sensory neurons, relay neurons, motor neurons, synapses and effectors in the response of animals to stimuli.</a:t>
            </a:r>
            <a:endParaRPr lang="en-US" sz="2400" dirty="0"/>
          </a:p>
        </p:txBody>
      </p:sp>
      <p:sp>
        <p:nvSpPr>
          <p:cNvPr id="14" name="Content Placeholder 2"/>
          <p:cNvSpPr>
            <a:spLocks noGrp="1"/>
          </p:cNvSpPr>
          <p:nvPr/>
        </p:nvSpPr>
        <p:spPr bwMode="auto">
          <a:xfrm>
            <a:off x="418623" y="199263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mtClean="0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762023" y="3059430"/>
            <a:ext cx="12954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62023" y="374523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3923823" y="458343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23823" y="504063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09623" y="336423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647223" y="1992630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47223" y="244983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4419123" y="2809218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b="1" u="sng" dirty="0" smtClean="0">
                <a:solidFill>
                  <a:srgbClr val="C00000"/>
                </a:solidFill>
                <a:latin typeface="Calibri" pitchFamily="34" charset="0"/>
              </a:rPr>
              <a:t>		</a:t>
            </a:r>
            <a:endParaRPr lang="en-US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76200" y="1859964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b="1" u="sng" dirty="0" smtClean="0">
                <a:solidFill>
                  <a:srgbClr val="C00000"/>
                </a:solidFill>
                <a:latin typeface="Calibri" pitchFamily="34" charset="0"/>
              </a:rPr>
              <a:t>				</a:t>
            </a:r>
            <a:endParaRPr lang="en-US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3923070" y="4450873"/>
            <a:ext cx="1107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b="1" u="sng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</a:p>
          <a:p>
            <a:pPr algn="ctr" eaLnBrk="1" hangingPunct="1"/>
            <a:r>
              <a:rPr lang="en-US" b="1" u="sng" dirty="0">
                <a:solidFill>
                  <a:srgbClr val="C00000"/>
                </a:solidFill>
                <a:latin typeface="Calibri" pitchFamily="34" charset="0"/>
              </a:rPr>
              <a:t>	</a:t>
            </a:r>
            <a:endParaRPr lang="en-US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457658" y="5052060"/>
            <a:ext cx="1107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b="1" u="sng" dirty="0" smtClean="0">
                <a:solidFill>
                  <a:srgbClr val="C00000"/>
                </a:solidFill>
                <a:latin typeface="Calibri" pitchFamily="34" charset="0"/>
              </a:rPr>
              <a:t>		</a:t>
            </a:r>
            <a:endParaRPr lang="en-US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" y="4773930"/>
            <a:ext cx="1294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Grey matter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-239" y="4435376"/>
            <a:ext cx="1409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White matter</a:t>
            </a:r>
            <a:endParaRPr lang="en-US" sz="1600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248964" y="3745232"/>
            <a:ext cx="579836" cy="1197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964" y="3514994"/>
            <a:ext cx="244078" cy="1028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2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665" y="609600"/>
            <a:ext cx="8229600" cy="1219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E.1.3 Dra</a:t>
            </a:r>
            <a:r>
              <a:rPr lang="en-US" sz="2400" dirty="0" smtClean="0"/>
              <a:t>w and label a diagram of a reflex arc for a pain withdrawal reflex, including the spinal cord and its spinal nerves, the receptor cell, sensory neuron, relay neuron, motor neuron and effector.</a:t>
            </a:r>
            <a:endParaRPr lang="en-US" sz="2400" dirty="0"/>
          </a:p>
        </p:txBody>
      </p:sp>
      <p:pic>
        <p:nvPicPr>
          <p:cNvPr id="3074" name="Picture 2" descr="reflex pain arc e.1.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" y="2038349"/>
            <a:ext cx="906411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715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bodies have natural pain killers – </a:t>
            </a:r>
            <a:r>
              <a:rPr lang="en-US" sz="2800" dirty="0" err="1" smtClean="0"/>
              <a:t>enkephalins</a:t>
            </a:r>
            <a:r>
              <a:rPr lang="en-US" sz="2800" dirty="0" smtClean="0"/>
              <a:t> and endorphins</a:t>
            </a:r>
          </a:p>
          <a:p>
            <a:pPr lvl="1"/>
            <a:r>
              <a:rPr lang="en-US" sz="2400" dirty="0" smtClean="0"/>
              <a:t>These are </a:t>
            </a:r>
            <a:r>
              <a:rPr lang="en-US" sz="2400" u="sng" dirty="0" smtClean="0"/>
              <a:t>														</a:t>
            </a:r>
            <a:endParaRPr lang="en-US" sz="2400" dirty="0" smtClean="0"/>
          </a:p>
          <a:p>
            <a:r>
              <a:rPr lang="en-US" sz="2800" dirty="0" err="1" smtClean="0"/>
              <a:t>Enkephalins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Pain control pathways in brain lead to neurons that carry impulses down a descending tract of the spinal cord</a:t>
            </a:r>
          </a:p>
          <a:p>
            <a:pPr lvl="1"/>
            <a:r>
              <a:rPr lang="en-US" sz="2400" dirty="0" smtClean="0"/>
              <a:t>These neurons release </a:t>
            </a:r>
            <a:r>
              <a:rPr lang="en-US" sz="2400" u="sng" dirty="0" smtClean="0"/>
              <a:t>		</a:t>
            </a:r>
            <a:r>
              <a:rPr lang="en-US" sz="2400" dirty="0" smtClean="0"/>
              <a:t> at synapses where pain signals are passed to neurons that carry them to brain</a:t>
            </a:r>
          </a:p>
          <a:p>
            <a:pPr lvl="1"/>
            <a:r>
              <a:rPr lang="en-US" sz="2400" dirty="0" err="1" smtClean="0"/>
              <a:t>Enkephalins</a:t>
            </a:r>
            <a:r>
              <a:rPr lang="en-US" sz="2400" dirty="0" smtClean="0"/>
              <a:t> </a:t>
            </a:r>
            <a:r>
              <a:rPr lang="en-US" sz="2400" u="sng" dirty="0" smtClean="0"/>
              <a:t>											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63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Endorphins:	</a:t>
            </a:r>
          </a:p>
          <a:p>
            <a:pPr lvl="1"/>
            <a:r>
              <a:rPr lang="en-US" sz="2400" u="sng" dirty="0" smtClean="0"/>
              <a:t> 				</a:t>
            </a:r>
            <a:r>
              <a:rPr lang="en-US" sz="2400" dirty="0" smtClean="0"/>
              <a:t> releases endorphins </a:t>
            </a:r>
            <a:r>
              <a:rPr lang="en-US" sz="2400" u="sng" dirty="0" smtClean="0"/>
              <a:t>					</a:t>
            </a:r>
            <a:endParaRPr lang="en-US" sz="2400" dirty="0" smtClean="0"/>
          </a:p>
          <a:p>
            <a:pPr lvl="1"/>
            <a:r>
              <a:rPr lang="en-US" sz="2400" dirty="0" smtClean="0"/>
              <a:t>Endorphins are carried in blood to brain and other organs</a:t>
            </a:r>
          </a:p>
          <a:p>
            <a:pPr lvl="1"/>
            <a:r>
              <a:rPr lang="en-US" sz="2400" dirty="0" smtClean="0"/>
              <a:t>They bind to receptors in membranes of neurons that </a:t>
            </a:r>
            <a:r>
              <a:rPr lang="en-US" sz="2400" u="sng" dirty="0" smtClean="0"/>
              <a:t>											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0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Instinct = Automatic behavioral responses to stimuli, also known as </a:t>
            </a:r>
            <a:r>
              <a:rPr lang="en-US" sz="2800" u="sng" dirty="0" smtClean="0"/>
              <a:t>												</a:t>
            </a:r>
            <a:endParaRPr lang="en-US" sz="2800" dirty="0" smtClean="0"/>
          </a:p>
          <a:p>
            <a:r>
              <a:rPr lang="en-US" sz="2800" dirty="0" smtClean="0"/>
              <a:t>These behaviors are fixed in the species and are genetically coded.</a:t>
            </a:r>
          </a:p>
          <a:p>
            <a:pPr marL="0" indent="0" algn="ctr">
              <a:buNone/>
            </a:pPr>
            <a:r>
              <a:rPr lang="en-US" sz="2800" dirty="0" smtClean="0"/>
              <a:t>(Remember the </a:t>
            </a:r>
            <a:r>
              <a:rPr lang="en-US" sz="2800" dirty="0" err="1" smtClean="0"/>
              <a:t>greylag</a:t>
            </a:r>
            <a:r>
              <a:rPr lang="en-US" sz="2800" dirty="0" smtClean="0"/>
              <a:t> goose egg rolling)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pic>
        <p:nvPicPr>
          <p:cNvPr id="5" name="Picture 2" descr="http://terpconnect.umd.edu/~wrstrick/secu/ansc455/goos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6410325" cy="206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3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2431" y="133513"/>
            <a:ext cx="8229600" cy="1154748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/>
        </p:nvSpPr>
        <p:spPr bwMode="auto">
          <a:xfrm>
            <a:off x="1316831" y="1021561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="1" dirty="0" smtClean="0"/>
              <a:t>Natural selection influences FAPs #1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64020"/>
            <a:ext cx="75866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115980"/>
            <a:ext cx="3581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14300" y="3258980"/>
            <a:ext cx="617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CC"/>
                </a:solidFill>
                <a:latin typeface="Calibri" pitchFamily="34" charset="0"/>
              </a:rPr>
              <a:t>Alternate behavior: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Some flew _________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>
                <a:latin typeface="Calibri" pitchFamily="34" charset="0"/>
              </a:rPr>
              <a:t>– where birdfeeders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provide easy sources of food.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14300" y="4554380"/>
            <a:ext cx="55641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CC"/>
                </a:solidFill>
                <a:latin typeface="Calibri" pitchFamily="34" charset="0"/>
              </a:rPr>
              <a:t>Advantage: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___________________ and ____________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_____ from bird enthusiasts allow blacktop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to return to German breeding sites ahead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of Spanish migrants and be more repro-</a:t>
            </a:r>
          </a:p>
          <a:p>
            <a:pPr eaLnBrk="1" hangingPunct="1"/>
            <a:r>
              <a:rPr lang="en-US" sz="2400">
                <a:latin typeface="Calibri" pitchFamily="34" charset="0"/>
              </a:rPr>
              <a:t>ductively successful.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63580"/>
            <a:ext cx="5453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943100" y="1506380"/>
            <a:ext cx="1295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943100" y="1887380"/>
            <a:ext cx="1223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628900" y="234458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628900" y="2801780"/>
            <a:ext cx="151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" y="1510507"/>
            <a:ext cx="8710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" y="2653507"/>
            <a:ext cx="85963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" y="4787107"/>
            <a:ext cx="5219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1302" y="2043907"/>
            <a:ext cx="3200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37502" y="2424907"/>
            <a:ext cx="302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38302" y="3796507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052502" y="3491707"/>
            <a:ext cx="2667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128702" y="3872707"/>
            <a:ext cx="25193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261302" y="4253707"/>
            <a:ext cx="1752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7502" y="4634707"/>
            <a:ext cx="16557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261302" y="4863307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37502" y="5320507"/>
            <a:ext cx="1079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1861502" y="4939507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937702" y="5320507"/>
            <a:ext cx="1871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blackc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2" y="4482307"/>
            <a:ext cx="321151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300831" y="1278731"/>
            <a:ext cx="8229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="1" dirty="0" smtClean="0"/>
              <a:t>Natural Selection Influences Fixed Action Patterns #2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6600CC"/>
                </a:solidFill>
              </a:rPr>
              <a:t>Example: Butterfly (</a:t>
            </a:r>
            <a:r>
              <a:rPr lang="en-US" sz="2400" b="1" i="1" dirty="0" smtClean="0">
                <a:solidFill>
                  <a:srgbClr val="6600CC"/>
                </a:solidFill>
              </a:rPr>
              <a:t>Heliconius </a:t>
            </a:r>
            <a:r>
              <a:rPr lang="en-US" sz="2400" b="1" i="1" dirty="0" err="1" smtClean="0">
                <a:solidFill>
                  <a:srgbClr val="6600CC"/>
                </a:solidFill>
              </a:rPr>
              <a:t>cydno</a:t>
            </a:r>
            <a:r>
              <a:rPr lang="en-US" sz="2400" b="1" dirty="0" smtClean="0">
                <a:solidFill>
                  <a:srgbClr val="6600CC"/>
                </a:solidFill>
              </a:rPr>
              <a:t>) mate preference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377031" y="2345531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solidFill>
                  <a:srgbClr val="3333CC"/>
                </a:solidFill>
              </a:rPr>
              <a:t>Normal </a:t>
            </a:r>
            <a:r>
              <a:rPr lang="en-US" sz="2400" b="1" dirty="0" smtClean="0">
                <a:solidFill>
                  <a:srgbClr val="3333CC"/>
                </a:solidFill>
              </a:rPr>
              <a:t>FAP: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i="1" dirty="0" smtClean="0"/>
              <a:t>Heliconius</a:t>
            </a:r>
            <a:r>
              <a:rPr lang="en-US" sz="2400" dirty="0" smtClean="0"/>
              <a:t> has a huge range of _______ and individuals will mate with any other variant.</a:t>
            </a:r>
          </a:p>
          <a:p>
            <a:pPr eaLnBrk="1" hangingPunct="1">
              <a:buFont typeface="Arial" charset="0"/>
              <a:buNone/>
            </a:pPr>
            <a:endParaRPr lang="en-US" sz="900" dirty="0" smtClean="0"/>
          </a:p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solidFill>
                  <a:srgbClr val="3333CC"/>
                </a:solidFill>
              </a:rPr>
              <a:t>Alternate behavior: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Yellow </a:t>
            </a:r>
            <a:r>
              <a:rPr lang="en-US" sz="2400" i="1" dirty="0" smtClean="0"/>
              <a:t>Heliconius</a:t>
            </a:r>
            <a:r>
              <a:rPr lang="en-US" sz="2400" dirty="0" smtClean="0"/>
              <a:t> butterflies have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developed preference for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/>
              <a:t>________________.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02" y="3564731"/>
            <a:ext cx="41227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06" y="5088731"/>
            <a:ext cx="1295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3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lial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638551"/>
            <a:ext cx="4292596" cy="32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6.5.1 State that the nervous system consists of the central nervous system (CNS) and peripheral nerves, and is composed of cells called neurons that can carry rapid electrical impulses.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Myelin Sheath – </a:t>
            </a:r>
            <a:r>
              <a:rPr lang="en-US" u="sng" dirty="0" smtClean="0"/>
              <a:t>																						</a:t>
            </a:r>
            <a:endParaRPr lang="en-US" dirty="0" smtClean="0"/>
          </a:p>
          <a:p>
            <a:pPr lvl="1"/>
            <a:r>
              <a:rPr lang="en-US" dirty="0" smtClean="0"/>
              <a:t>Composed of Schwann cells that form insulation</a:t>
            </a:r>
          </a:p>
          <a:p>
            <a:pPr lvl="1"/>
            <a:r>
              <a:rPr lang="en-US" u="sng" dirty="0" smtClean="0"/>
              <a:t> 				</a:t>
            </a:r>
            <a:r>
              <a:rPr lang="en-US" dirty="0" smtClean="0"/>
              <a:t> – gaps between Schwann cells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80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Oligodendrocyte</a:t>
            </a:r>
            <a:r>
              <a:rPr lang="en-US" dirty="0" smtClean="0"/>
              <a:t> is a neuroglia cell in CNS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/>
        </p:nvSpPr>
        <p:spPr bwMode="auto">
          <a:xfrm>
            <a:off x="381000" y="1402873"/>
            <a:ext cx="8229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400" b="1" dirty="0" smtClean="0"/>
              <a:t>Natural Selection Influences Fixed Action Patterns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6600CC"/>
                </a:solidFill>
              </a:rPr>
              <a:t>Example: Butterfly (</a:t>
            </a:r>
            <a:r>
              <a:rPr lang="en-US" sz="2400" b="1" i="1" dirty="0" smtClean="0">
                <a:solidFill>
                  <a:srgbClr val="6600CC"/>
                </a:solidFill>
              </a:rPr>
              <a:t>Heliconius </a:t>
            </a:r>
            <a:r>
              <a:rPr lang="en-US" sz="2400" b="1" i="1" dirty="0" err="1" smtClean="0">
                <a:solidFill>
                  <a:srgbClr val="6600CC"/>
                </a:solidFill>
              </a:rPr>
              <a:t>cydno</a:t>
            </a:r>
            <a:r>
              <a:rPr lang="en-US" sz="2400" b="1" dirty="0" smtClean="0">
                <a:solidFill>
                  <a:srgbClr val="6600CC"/>
                </a:solidFill>
              </a:rPr>
              <a:t>) mate preference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152400" y="2347436"/>
            <a:ext cx="8839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b="1" dirty="0" smtClean="0">
                <a:solidFill>
                  <a:srgbClr val="3333CC"/>
                </a:solidFill>
              </a:rPr>
              <a:t>Advantage: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dirty="0" smtClean="0"/>
              <a:t>Suggested </a:t>
            </a:r>
            <a:r>
              <a:rPr lang="en-US" sz="2400" dirty="0" smtClean="0"/>
              <a:t>link between </a:t>
            </a:r>
            <a:r>
              <a:rPr lang="en-US" sz="2400" dirty="0" smtClean="0"/>
              <a:t>____________ and ____________  : yellow </a:t>
            </a:r>
            <a:r>
              <a:rPr lang="en-US" sz="2400" dirty="0" smtClean="0"/>
              <a:t>individuals may be able to see yellow mates more easily.  </a:t>
            </a:r>
            <a:r>
              <a:rPr lang="en-US" sz="2400" dirty="0" smtClean="0"/>
              <a:t>Population </a:t>
            </a:r>
            <a:r>
              <a:rPr lang="en-US" sz="2400" dirty="0" smtClean="0"/>
              <a:t>may become better adapted to specific niches.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sz="2400" dirty="0" smtClean="0"/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b="1" dirty="0" smtClean="0">
                <a:solidFill>
                  <a:srgbClr val="3333CC"/>
                </a:solidFill>
              </a:rPr>
              <a:t>Natural Selection</a:t>
            </a:r>
            <a:r>
              <a:rPr lang="en-US" sz="2400" dirty="0" smtClean="0"/>
              <a:t>: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dirty="0" smtClean="0"/>
              <a:t>Yellow individuals are becoming reproductively isolated through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sz="2400" dirty="0" smtClean="0"/>
              <a:t>________________.  This is the likely to result in them becoming a </a:t>
            </a:r>
            <a:r>
              <a:rPr lang="en-US" sz="2400" dirty="0" smtClean="0"/>
              <a:t>separate </a:t>
            </a:r>
            <a:r>
              <a:rPr lang="en-US" sz="2400" dirty="0" smtClean="0"/>
              <a:t>species.</a:t>
            </a:r>
          </a:p>
        </p:txBody>
      </p:sp>
    </p:spTree>
    <p:extLst>
      <p:ext uri="{BB962C8B-B14F-4D97-AF65-F5344CB8AC3E}">
        <p14:creationId xmlns:p14="http://schemas.microsoft.com/office/powerpoint/2010/main" val="16217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E.1.4 Explain how animal responses can be affected by natural selection, using two examples.</a:t>
            </a:r>
            <a:endParaRPr lang="en-US" sz="2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sz="2400" b="1" dirty="0" smtClean="0">
                <a:solidFill>
                  <a:srgbClr val="3333CC"/>
                </a:solidFill>
              </a:rPr>
              <a:t>Experimental evidence: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400" dirty="0" smtClean="0"/>
              <a:t>Observations of yellow </a:t>
            </a:r>
            <a:r>
              <a:rPr lang="en-US" sz="2400" i="1" dirty="0" smtClean="0"/>
              <a:t>Heliconius</a:t>
            </a:r>
            <a:r>
              <a:rPr lang="en-US" sz="2400" dirty="0" smtClean="0"/>
              <a:t> shows a strong preference for </a:t>
            </a:r>
            <a:r>
              <a:rPr lang="en-US" sz="2400" dirty="0" smtClean="0"/>
              <a:t>mating </a:t>
            </a:r>
            <a:r>
              <a:rPr lang="en-US" sz="2400" dirty="0" smtClean="0"/>
              <a:t>with other yellow individuals.  Previous speciation of </a:t>
            </a:r>
            <a:r>
              <a:rPr lang="en-US" sz="2400" i="1" dirty="0" smtClean="0"/>
              <a:t>Heliconius</a:t>
            </a:r>
            <a:r>
              <a:rPr lang="en-US" sz="2400" dirty="0" smtClean="0"/>
              <a:t> </a:t>
            </a:r>
            <a:r>
              <a:rPr lang="en-US" sz="2400" dirty="0" smtClean="0"/>
              <a:t>shows that hybrids are possible, yet </a:t>
            </a:r>
            <a:r>
              <a:rPr lang="en-US" sz="2400" dirty="0" smtClean="0"/>
              <a:t>______________ as </a:t>
            </a:r>
            <a:r>
              <a:rPr lang="en-US" sz="2400" dirty="0" smtClean="0"/>
              <a:t>they are </a:t>
            </a:r>
            <a:r>
              <a:rPr lang="en-US" sz="2400" dirty="0" smtClean="0"/>
              <a:t> _________________ </a:t>
            </a:r>
            <a:r>
              <a:rPr lang="en-US" sz="2400" dirty="0" smtClean="0"/>
              <a:t>to the local niches.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endParaRPr lang="en-US" sz="900" dirty="0" smtClean="0"/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400" dirty="0" smtClean="0"/>
              <a:t>The two colors of </a:t>
            </a:r>
            <a:r>
              <a:rPr lang="en-US" sz="2400" i="1" dirty="0" smtClean="0"/>
              <a:t>H. </a:t>
            </a:r>
            <a:r>
              <a:rPr lang="en-US" sz="2400" i="1" dirty="0" err="1" smtClean="0"/>
              <a:t>cydno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alithea</a:t>
            </a:r>
            <a:r>
              <a:rPr lang="en-US" sz="2400" i="1" dirty="0" smtClean="0"/>
              <a:t> </a:t>
            </a:r>
            <a:r>
              <a:rPr lang="en-US" sz="2400" dirty="0" smtClean="0"/>
              <a:t>are genetically identical, 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2400" dirty="0" smtClean="0"/>
              <a:t>except for the color and preference, suggesting </a:t>
            </a:r>
            <a:r>
              <a:rPr lang="en-US" sz="2400" dirty="0" smtClean="0"/>
              <a:t>__________ for mate </a:t>
            </a:r>
            <a:r>
              <a:rPr lang="en-US" sz="2400" dirty="0" smtClean="0"/>
              <a:t>preference and color.</a:t>
            </a:r>
          </a:p>
        </p:txBody>
      </p:sp>
    </p:spTree>
    <p:extLst>
      <p:ext uri="{BB962C8B-B14F-4D97-AF65-F5344CB8AC3E}">
        <p14:creationId xmlns:p14="http://schemas.microsoft.com/office/powerpoint/2010/main" val="25247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wide range of stimuli can be detected by diverse receptors in humans.</a:t>
            </a:r>
          </a:p>
          <a:p>
            <a:r>
              <a:rPr lang="en-US" dirty="0" smtClean="0"/>
              <a:t>Each receptor is specific to it’s stimulus and adapted to suit it’s function.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E.2.1 Outline the delivery of stimuli that can be detected by human sensory receptors, including mechanoreceptors, chemoreceptors, </a:t>
            </a:r>
            <a:r>
              <a:rPr lang="en-US" sz="2400" dirty="0" err="1" smtClean="0"/>
              <a:t>thermoreceptors</a:t>
            </a:r>
            <a:r>
              <a:rPr lang="en-US" sz="2400" dirty="0" smtClean="0"/>
              <a:t> and photoreceptors.</a:t>
            </a:r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45989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Mechanoreceptors</a:t>
            </a:r>
          </a:p>
          <a:p>
            <a:pPr lvl="1"/>
            <a:r>
              <a:rPr lang="en-US" sz="2400" dirty="0"/>
              <a:t>changes </a:t>
            </a:r>
            <a:r>
              <a:rPr lang="en-US" sz="2400" dirty="0" smtClean="0"/>
              <a:t>in </a:t>
            </a:r>
            <a:r>
              <a:rPr lang="en-US" sz="2400" u="sng" dirty="0" smtClean="0"/>
              <a:t>			</a:t>
            </a:r>
            <a:r>
              <a:rPr lang="en-US" sz="2400" dirty="0" smtClean="0"/>
              <a:t>,  </a:t>
            </a:r>
            <a:r>
              <a:rPr lang="en-US" sz="2400" dirty="0"/>
              <a:t>e.g. touch, pain, and tension </a:t>
            </a:r>
            <a:r>
              <a:rPr lang="en-US" sz="2400" dirty="0" smtClean="0"/>
              <a:t>receptors</a:t>
            </a:r>
          </a:p>
          <a:p>
            <a:pPr lvl="1"/>
            <a:r>
              <a:rPr lang="en-US" sz="2400" dirty="0" smtClean="0"/>
              <a:t>changes in </a:t>
            </a:r>
            <a:r>
              <a:rPr lang="en-US" sz="2400" u="sng" dirty="0" smtClean="0"/>
              <a:t>			</a:t>
            </a:r>
            <a:r>
              <a:rPr lang="en-US" sz="2400" dirty="0" smtClean="0"/>
              <a:t>,  </a:t>
            </a:r>
            <a:r>
              <a:rPr lang="en-US" sz="2400" dirty="0"/>
              <a:t>e.g. touch receptors in </a:t>
            </a:r>
            <a:r>
              <a:rPr lang="en-US" sz="2400" dirty="0" smtClean="0"/>
              <a:t>skin</a:t>
            </a:r>
          </a:p>
          <a:p>
            <a:pPr lvl="1"/>
            <a:r>
              <a:rPr lang="en-US" sz="2400" dirty="0" smtClean="0"/>
              <a:t>changes in </a:t>
            </a:r>
            <a:r>
              <a:rPr lang="en-US" sz="2400" u="sng" dirty="0" smtClean="0"/>
              <a:t>			</a:t>
            </a:r>
            <a:r>
              <a:rPr lang="en-US" sz="2400" dirty="0" smtClean="0"/>
              <a:t>,  </a:t>
            </a:r>
            <a:r>
              <a:rPr lang="en-US" sz="2400" dirty="0"/>
              <a:t>e.g. inner ear for hearing and </a:t>
            </a:r>
            <a:r>
              <a:rPr lang="en-US" sz="2400" dirty="0" smtClean="0"/>
              <a:t>balance</a:t>
            </a:r>
          </a:p>
          <a:p>
            <a:r>
              <a:rPr lang="en-US" sz="2800" dirty="0" smtClean="0"/>
              <a:t>Chemoreceptors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hemical </a:t>
            </a:r>
            <a:r>
              <a:rPr lang="en-US" sz="2400" u="sng" dirty="0" smtClean="0"/>
              <a:t>			</a:t>
            </a:r>
            <a:r>
              <a:rPr lang="en-US" sz="2400" dirty="0" smtClean="0"/>
              <a:t>,  </a:t>
            </a:r>
            <a:r>
              <a:rPr lang="en-US" sz="2400" dirty="0"/>
              <a:t>e.g. taste in tongue, 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smtClean="0"/>
              <a:t>concentration in </a:t>
            </a:r>
            <a:r>
              <a:rPr lang="en-US" sz="2400" dirty="0"/>
              <a:t>the </a:t>
            </a:r>
            <a:r>
              <a:rPr lang="en-US" sz="2400" dirty="0" smtClean="0"/>
              <a:t>blood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hemical </a:t>
            </a:r>
            <a:r>
              <a:rPr lang="en-US" sz="2400" u="sng" dirty="0" smtClean="0"/>
              <a:t>			</a:t>
            </a:r>
            <a:r>
              <a:rPr lang="en-US" sz="2400" dirty="0" smtClean="0"/>
              <a:t>,  </a:t>
            </a:r>
            <a:r>
              <a:rPr lang="en-US" sz="2400" dirty="0"/>
              <a:t>e.g. smell in the nose</a:t>
            </a:r>
          </a:p>
          <a:p>
            <a:endParaRPr lang="en-US" sz="2800" dirty="0">
              <a:latin typeface="Calibri" pitchFamily="34" charset="0"/>
            </a:endParaRP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E.2.1 Outline the delivery of stimuli that can be detected by human sensory receptors, including mechanoreceptors, chemoreceptors, </a:t>
            </a:r>
            <a:r>
              <a:rPr lang="en-US" sz="2400" dirty="0" err="1" smtClean="0"/>
              <a:t>thermoreceptors</a:t>
            </a:r>
            <a:r>
              <a:rPr lang="en-US" sz="2400" dirty="0" smtClean="0"/>
              <a:t> and photoreceptors.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Thermoreceptors</a:t>
            </a:r>
            <a:endParaRPr lang="en-US" sz="2800" dirty="0" smtClean="0"/>
          </a:p>
          <a:p>
            <a:pPr lvl="1"/>
            <a:r>
              <a:rPr lang="en-US" sz="2400" dirty="0"/>
              <a:t>changes </a:t>
            </a:r>
            <a:r>
              <a:rPr lang="en-US" sz="2400" dirty="0" smtClean="0"/>
              <a:t>in </a:t>
            </a:r>
            <a:r>
              <a:rPr lang="en-US" sz="2400" u="sng" dirty="0" smtClean="0"/>
              <a:t>			</a:t>
            </a:r>
            <a:endParaRPr lang="en-US" sz="2400" b="1" dirty="0" smtClean="0">
              <a:solidFill>
                <a:srgbClr val="0000CC"/>
              </a:solidFill>
            </a:endParaRPr>
          </a:p>
          <a:p>
            <a:pPr lvl="1"/>
            <a:r>
              <a:rPr lang="en-US" sz="2400" dirty="0" err="1" smtClean="0"/>
              <a:t>thermoreceptive</a:t>
            </a:r>
            <a:r>
              <a:rPr lang="en-US" sz="2400" dirty="0" smtClean="0"/>
              <a:t> </a:t>
            </a:r>
            <a:r>
              <a:rPr lang="en-US" sz="2400" dirty="0"/>
              <a:t>nerve endings in skin </a:t>
            </a:r>
          </a:p>
          <a:p>
            <a:r>
              <a:rPr lang="en-US" sz="2800" dirty="0" smtClean="0">
                <a:cs typeface="Arial" pitchFamily="34" charset="0"/>
              </a:rPr>
              <a:t>Photoreceptors</a:t>
            </a:r>
          </a:p>
          <a:p>
            <a:pPr lvl="1"/>
            <a:r>
              <a:rPr lang="en-US" sz="2400" dirty="0"/>
              <a:t>electromagnetic radiation </a:t>
            </a:r>
            <a:endParaRPr lang="en-US" sz="2400" dirty="0" smtClean="0"/>
          </a:p>
          <a:p>
            <a:pPr lvl="1"/>
            <a:r>
              <a:rPr lang="en-US" sz="2400" dirty="0" smtClean="0"/>
              <a:t>e.g</a:t>
            </a:r>
            <a:r>
              <a:rPr lang="en-US" sz="2400" dirty="0"/>
              <a:t>. </a:t>
            </a:r>
            <a:r>
              <a:rPr lang="en-US" sz="2400" u="sng" dirty="0" smtClean="0"/>
              <a:t> 	  </a:t>
            </a:r>
            <a:r>
              <a:rPr lang="en-US" sz="2400" dirty="0" smtClean="0"/>
              <a:t> and </a:t>
            </a:r>
            <a:r>
              <a:rPr lang="en-US" sz="2400" u="sng" dirty="0" smtClean="0"/>
              <a:t>			</a:t>
            </a:r>
            <a:r>
              <a:rPr lang="en-US" sz="2400" dirty="0" smtClean="0"/>
              <a:t> cells </a:t>
            </a:r>
            <a:r>
              <a:rPr lang="en-US" sz="2400" dirty="0"/>
              <a:t>in the retina</a:t>
            </a:r>
          </a:p>
          <a:p>
            <a:endParaRPr lang="en-US" sz="2800" dirty="0">
              <a:latin typeface="Calibri" pitchFamily="34" charset="0"/>
            </a:endParaRPr>
          </a:p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E.2.1 Outline the delivery of stimuli that can be detected by human sensory receptors, including mechanoreceptors, chemoreceptors, </a:t>
            </a:r>
            <a:r>
              <a:rPr lang="en-US" sz="2400" dirty="0" err="1" smtClean="0"/>
              <a:t>thermoreceptors</a:t>
            </a:r>
            <a:r>
              <a:rPr lang="en-US" sz="2400" dirty="0" smtClean="0"/>
              <a:t> and photoreceptors.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06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E.2.2 Label a diagram of the structure of the human eye.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1336207"/>
            <a:ext cx="7790154" cy="452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1920" y="1458009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		</a:t>
            </a:r>
          </a:p>
          <a:p>
            <a:pPr algn="ctr"/>
            <a:r>
              <a:rPr lang="en-US" sz="1400" dirty="0" smtClean="0"/>
              <a:t>(covers the sclera &amp; cornea &amp; keeps eye moist)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" y="2849433"/>
            <a:ext cx="188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	</a:t>
            </a:r>
            <a:r>
              <a:rPr lang="en-US" sz="1400" dirty="0" smtClean="0"/>
              <a:t>(focusing begins here)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57150" y="3292538"/>
            <a:ext cx="1813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	</a:t>
            </a:r>
            <a:r>
              <a:rPr lang="en-US" sz="1400" dirty="0" smtClean="0"/>
              <a:t>(admits light)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" y="3649933"/>
            <a:ext cx="1638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 </a:t>
            </a:r>
            <a:r>
              <a:rPr lang="en-US" sz="1400" u="sng" dirty="0" smtClean="0"/>
              <a:t>       </a:t>
            </a:r>
            <a:r>
              <a:rPr lang="en-US" sz="1400" dirty="0" smtClean="0"/>
              <a:t>(regulates the size of the pupil)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208520" y="2064603"/>
            <a:ext cx="196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	</a:t>
            </a:r>
            <a:r>
              <a:rPr lang="en-US" sz="1400" dirty="0" smtClean="0"/>
              <a:t>(protects &amp; supports the eyeball)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93280" y="2458283"/>
            <a:ext cx="196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	</a:t>
            </a:r>
            <a:r>
              <a:rPr lang="en-US" sz="1400" dirty="0" smtClean="0"/>
              <a:t>(absorbs stray light)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93280" y="2849433"/>
            <a:ext cx="196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	</a:t>
            </a:r>
            <a:r>
              <a:rPr lang="en-US" sz="1400" dirty="0" smtClean="0"/>
              <a:t>(contains receptors for vision)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193280" y="3295946"/>
            <a:ext cx="1965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	</a:t>
            </a:r>
            <a:r>
              <a:rPr lang="en-US" sz="1400" dirty="0" smtClean="0"/>
              <a:t>(an area of densely packed cone cells where vision is most acute)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297680" y="329594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Lens </a:t>
            </a:r>
            <a:r>
              <a:rPr lang="en-US" sz="1400" dirty="0" smtClean="0"/>
              <a:t>(focuses light rays)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93280" y="4858583"/>
            <a:ext cx="1965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		</a:t>
            </a:r>
            <a:r>
              <a:rPr lang="en-US" sz="1400" b="1" dirty="0" smtClean="0"/>
              <a:t> </a:t>
            </a:r>
            <a:r>
              <a:rPr lang="en-US" sz="1400" dirty="0" smtClean="0"/>
              <a:t>(transmits impulses to the brain)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363980" y="6096000"/>
            <a:ext cx="7170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Aqueous </a:t>
            </a:r>
            <a:r>
              <a:rPr lang="en-US" dirty="0" err="1" smtClean="0"/>
              <a:t>humour</a:t>
            </a:r>
            <a:r>
              <a:rPr lang="en-US" dirty="0" smtClean="0"/>
              <a:t> &amp; Vitreous </a:t>
            </a:r>
            <a:r>
              <a:rPr lang="en-US" dirty="0" err="1" smtClean="0"/>
              <a:t>humour</a:t>
            </a:r>
            <a:r>
              <a:rPr lang="en-US" dirty="0" smtClean="0"/>
              <a:t> – transmits light rays and supports the eyeball</a:t>
            </a:r>
          </a:p>
        </p:txBody>
      </p:sp>
    </p:spTree>
    <p:extLst>
      <p:ext uri="{BB962C8B-B14F-4D97-AF65-F5344CB8AC3E}">
        <p14:creationId xmlns:p14="http://schemas.microsoft.com/office/powerpoint/2010/main" val="31372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36319"/>
            <a:ext cx="9024938" cy="618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5769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E.2.3 Annotate a diagram of the retina to show the cell types and the direction in which light moves.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06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5769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E.2.3 Annotate a diagram of the retina to show the cell types and the direction in which light moves.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066800"/>
            <a:ext cx="5791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228600" y="3871913"/>
            <a:ext cx="9144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u="sng" dirty="0" smtClean="0"/>
              <a:t> 									</a:t>
            </a:r>
            <a:endParaRPr lang="en-US" sz="2400" u="sng" dirty="0"/>
          </a:p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u="sng" dirty="0" smtClean="0"/>
              <a:t> 									</a:t>
            </a:r>
            <a:endParaRPr lang="en-US" sz="2400" u="sng" dirty="0"/>
          </a:p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u="sng" dirty="0" smtClean="0"/>
              <a:t> 									</a:t>
            </a:r>
            <a:endParaRPr lang="en-US" sz="2400" u="sng" dirty="0"/>
          </a:p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sz="2400" u="sng" dirty="0" smtClean="0"/>
              <a:t> 																		</a:t>
            </a:r>
            <a:endParaRPr lang="en-US" sz="2400" u="sng" dirty="0"/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5.	</a:t>
            </a:r>
            <a:r>
              <a:rPr lang="en-US" sz="2400" u="sng" dirty="0" smtClean="0"/>
              <a:t> 																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74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15489"/>
              </p:ext>
            </p:extLst>
          </p:nvPr>
        </p:nvGraphicFramePr>
        <p:xfrm>
          <a:off x="0" y="213384"/>
          <a:ext cx="9144000" cy="664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2286000"/>
                <a:gridCol w="3276600"/>
              </a:tblGrid>
              <a:tr h="39836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Rod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Cells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Comparison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Cone Cells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9940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Dominant in ______ light conditions (“bleached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” in bright light)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Light brightness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Dominant ________ 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light conditions (not activated in dim light)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 type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Diversity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_______ types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7269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Throughout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_______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Distribution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Concentrated around ________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2801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Responsive to ____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visible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wavelengths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Wavelength sensitivity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Short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– ________</a:t>
                      </a:r>
                    </a:p>
                    <a:p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Medium – greens</a:t>
                      </a:r>
                    </a:p>
                    <a:p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Long – _______ </a:t>
                      </a: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0072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______: many rods connect to one ganglion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Receptor: ganglion ratio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_______(even 1:1)</a:t>
                      </a: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_________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Visual acuity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_________</a:t>
                      </a: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3846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Rhodopsin</a:t>
                      </a:r>
                      <a:r>
                        <a:rPr lang="en-US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(made of protein ) &amp; retinal (made from Vitamin A)</a:t>
                      </a:r>
                      <a:endParaRPr 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Calibri" pitchFamily="34" charset="0"/>
                        </a:rPr>
                        <a:t>Pigment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Iodopsin</a:t>
                      </a:r>
                      <a:endParaRPr lang="en-US" sz="2400" b="1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T="45718" marB="45718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274320"/>
            <a:ext cx="108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E.2.4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4062"/>
            <a:ext cx="2130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3262"/>
            <a:ext cx="22939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28600" y="402431"/>
            <a:ext cx="8664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Receptive Fields and Processing Stimuli</a:t>
            </a:r>
          </a:p>
          <a:p>
            <a:pPr eaLnBrk="1" hangingPunct="1"/>
            <a:endParaRPr lang="en-US" sz="800" b="1" dirty="0"/>
          </a:p>
          <a:p>
            <a:pPr eaLnBrk="1" hangingPunct="1"/>
            <a:r>
              <a:rPr lang="en-US" sz="2400" dirty="0"/>
              <a:t>A receptive field is the </a:t>
            </a:r>
            <a:r>
              <a:rPr lang="en-US" sz="2400" u="sng" dirty="0" smtClean="0"/>
              <a:t>						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2362199" y="2100262"/>
            <a:ext cx="67329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u="sng" dirty="0" smtClean="0"/>
              <a:t> 						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buFontTx/>
              <a:buChar char="-"/>
            </a:pPr>
            <a:r>
              <a:rPr lang="en-US" sz="2400" dirty="0"/>
              <a:t> Gives </a:t>
            </a:r>
            <a:r>
              <a:rPr lang="en-US" sz="2400" dirty="0" smtClean="0"/>
              <a:t>a </a:t>
            </a:r>
            <a:r>
              <a:rPr lang="en-US" sz="2400" u="sng" dirty="0" smtClean="0"/>
              <a:t>						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buFontTx/>
              <a:buChar char="-"/>
            </a:pPr>
            <a:r>
              <a:rPr lang="en-US" sz="2400" dirty="0"/>
              <a:t> Differences in light within the receptive</a:t>
            </a:r>
          </a:p>
          <a:p>
            <a:pPr eaLnBrk="1" hangingPunct="1"/>
            <a:r>
              <a:rPr lang="en-US" sz="2400" dirty="0"/>
              <a:t>  field are not likely to be perceived with clarity.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2362199" y="4310062"/>
            <a:ext cx="673293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/>
              <a:t>Cone </a:t>
            </a:r>
            <a:r>
              <a:rPr lang="en-US" sz="2400" dirty="0" smtClean="0"/>
              <a:t>cells </a:t>
            </a:r>
            <a:r>
              <a:rPr lang="en-US" sz="2400" u="sng" dirty="0" smtClean="0"/>
              <a:t>						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buFontTx/>
              <a:buChar char="-"/>
            </a:pPr>
            <a:r>
              <a:rPr lang="en-US" sz="2400" dirty="0"/>
              <a:t>  Gives </a:t>
            </a:r>
            <a:r>
              <a:rPr lang="en-US" sz="2400" dirty="0" smtClean="0"/>
              <a:t>many </a:t>
            </a:r>
            <a:r>
              <a:rPr lang="en-US" sz="2400" u="sng" dirty="0" smtClean="0"/>
              <a:t>					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buFontTx/>
              <a:buChar char="-"/>
            </a:pPr>
            <a:r>
              <a:rPr lang="en-US" sz="2400" dirty="0"/>
              <a:t>  Different types of cone cells detect different </a:t>
            </a:r>
          </a:p>
          <a:p>
            <a:pPr eaLnBrk="1" hangingPunct="1"/>
            <a:r>
              <a:rPr lang="en-US" sz="2400" dirty="0"/>
              <a:t>   wavelengths of light and can perceive small </a:t>
            </a:r>
          </a:p>
          <a:p>
            <a:pPr eaLnBrk="1" hangingPunct="1"/>
            <a:r>
              <a:rPr lang="en-US" sz="2400" dirty="0"/>
              <a:t>   details.</a:t>
            </a: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495800"/>
            <a:ext cx="18288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9116" y="173093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Rods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1728" y="2982396"/>
            <a:ext cx="99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04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 build="p"/>
      <p:bldP spid="143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0"/>
            <a:ext cx="35052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6.5.2 Draw and label a diagram of the structure of a motor neuron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513397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5029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Motor neurons these are called motor end plates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19600" y="5356860"/>
            <a:ext cx="990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Processing visual stimuli</a:t>
            </a:r>
          </a:p>
          <a:p>
            <a:pPr lvl="1"/>
            <a:r>
              <a:rPr lang="en-US" sz="2400" dirty="0" smtClean="0"/>
              <a:t>Light passes through the pupil and is </a:t>
            </a:r>
            <a:r>
              <a:rPr lang="en-US" sz="2400" u="sng" dirty="0" smtClean="0"/>
              <a:t>										</a:t>
            </a:r>
            <a:endParaRPr lang="en-US" sz="2400" dirty="0" smtClean="0"/>
          </a:p>
          <a:p>
            <a:pPr lvl="1"/>
            <a:r>
              <a:rPr lang="en-US" sz="2400" dirty="0" smtClean="0"/>
              <a:t>Image is focused on </a:t>
            </a:r>
            <a:r>
              <a:rPr lang="en-US" sz="2400" u="sng" dirty="0" smtClean="0"/>
              <a:t>					</a:t>
            </a:r>
            <a:endParaRPr lang="en-US" sz="2400" dirty="0" smtClean="0"/>
          </a:p>
          <a:p>
            <a:pPr lvl="1"/>
            <a:r>
              <a:rPr lang="en-US" sz="2400" u="sng" dirty="0" smtClean="0"/>
              <a:t> 			</a:t>
            </a:r>
            <a:r>
              <a:rPr lang="en-US" sz="2400" dirty="0" smtClean="0"/>
              <a:t> of retina are stimulated (rods/cones)</a:t>
            </a:r>
          </a:p>
          <a:p>
            <a:pPr lvl="1"/>
            <a:r>
              <a:rPr lang="en-US" sz="2400" dirty="0" smtClean="0"/>
              <a:t>Impulse is sent to </a:t>
            </a:r>
            <a:r>
              <a:rPr lang="en-US" sz="2400" u="sng" dirty="0" smtClean="0"/>
              <a:t>				</a:t>
            </a:r>
            <a:endParaRPr lang="en-US" sz="2400" dirty="0" smtClean="0"/>
          </a:p>
          <a:p>
            <a:pPr lvl="1"/>
            <a:r>
              <a:rPr lang="en-US" sz="2400" dirty="0" smtClean="0"/>
              <a:t>Impulse is then sent to </a:t>
            </a:r>
            <a:r>
              <a:rPr lang="en-US" sz="2400" u="sng" dirty="0" smtClean="0"/>
              <a:t>					</a:t>
            </a:r>
          </a:p>
          <a:p>
            <a:pPr lvl="1"/>
            <a:r>
              <a:rPr lang="en-US" sz="2400" dirty="0"/>
              <a:t> </a:t>
            </a:r>
            <a:r>
              <a:rPr lang="en-US" sz="2400" u="sng" dirty="0"/>
              <a:t> </a:t>
            </a:r>
            <a:r>
              <a:rPr lang="en-US" sz="2400" u="sng" dirty="0" smtClean="0"/>
              <a:t>								</a:t>
            </a:r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E.2.5 Explain the processing of visual stimuli, including edge enhancement and contralateral processing.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24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3124200"/>
            <a:ext cx="337026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" y="1371600"/>
            <a:ext cx="8961120" cy="4876800"/>
          </a:xfrm>
        </p:spPr>
        <p:txBody>
          <a:bodyPr/>
          <a:lstStyle/>
          <a:p>
            <a:r>
              <a:rPr lang="en-US" dirty="0" smtClean="0"/>
              <a:t>Edge Enhancement</a:t>
            </a:r>
          </a:p>
          <a:p>
            <a:pPr lvl="1"/>
            <a:r>
              <a:rPr lang="en-US" dirty="0" smtClean="0"/>
              <a:t>The receptive fields in each eye is a </a:t>
            </a:r>
            <a:r>
              <a:rPr lang="en-US" u="sng" dirty="0" smtClean="0"/>
              <a:t>				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ganglion cells of the optic nerve neurons respond differently, depending on whether on the </a:t>
            </a:r>
            <a:r>
              <a:rPr lang="en-US" u="sng" dirty="0" smtClean="0"/>
              <a:t> 														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E.2.5 Explain the processing of visual stimuli, including edge enhancement and contralateral processing.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-228600" y="3139440"/>
            <a:ext cx="6002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The on-</a:t>
            </a:r>
            <a:r>
              <a:rPr lang="en-US" sz="2000" dirty="0" err="1" smtClean="0"/>
              <a:t>centre</a:t>
            </a:r>
            <a:r>
              <a:rPr lang="en-US" sz="2000" dirty="0" smtClean="0"/>
              <a:t> ganglia </a:t>
            </a:r>
            <a:r>
              <a:rPr lang="en-US" sz="2000" u="sng" dirty="0"/>
              <a:t> </a:t>
            </a:r>
            <a:r>
              <a:rPr lang="en-US" sz="2000" u="sng" dirty="0" smtClean="0"/>
              <a:t>									</a:t>
            </a:r>
            <a:endParaRPr lang="en-US" sz="20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The decreased activity is known as </a:t>
            </a:r>
            <a:r>
              <a:rPr lang="en-US" sz="2000" u="sng" dirty="0" smtClean="0"/>
              <a:t>					</a:t>
            </a:r>
            <a:endParaRPr lang="en-US" sz="20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As a result, the intersections appear grey until you look directly at it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3124200" y="4914900"/>
            <a:ext cx="1828800" cy="17795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81400" y="5384996"/>
            <a:ext cx="914400" cy="8393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38499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Surround – inhibitory</a:t>
            </a:r>
          </a:p>
          <a:p>
            <a:r>
              <a:rPr lang="en-US" dirty="0" smtClean="0"/>
              <a:t>Centre - excitatory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590800" y="5486400"/>
            <a:ext cx="7620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362200" y="5804684"/>
            <a:ext cx="1676400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8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Contralateral Processing</a:t>
            </a:r>
          </a:p>
          <a:p>
            <a:pPr lvl="1"/>
            <a:r>
              <a:rPr lang="en-US" sz="2400" dirty="0" smtClean="0"/>
              <a:t>Right and left optic nerves meet at the </a:t>
            </a:r>
            <a:r>
              <a:rPr lang="en-US" sz="2400" u="sng" dirty="0" smtClean="0"/>
              <a:t>		</a:t>
            </a:r>
            <a:endParaRPr lang="en-US" sz="2400" i="1" dirty="0" smtClean="0"/>
          </a:p>
          <a:p>
            <a:pPr lvl="1"/>
            <a:r>
              <a:rPr lang="en-US" sz="2400" dirty="0" smtClean="0"/>
              <a:t>Image information coming from the </a:t>
            </a:r>
            <a:r>
              <a:rPr lang="en-US" sz="2400" u="sng" dirty="0" smtClean="0"/>
              <a:t>											</a:t>
            </a:r>
            <a:r>
              <a:rPr lang="en-US" sz="2400" dirty="0" smtClean="0"/>
              <a:t> and pass to the </a:t>
            </a:r>
            <a:r>
              <a:rPr lang="en-US" sz="2400" u="sng" dirty="0" smtClean="0"/>
              <a:t>					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Image information coming from the </a:t>
            </a:r>
            <a:r>
              <a:rPr lang="en-US" sz="2400" u="sng" dirty="0" smtClean="0"/>
              <a:t>											</a:t>
            </a:r>
            <a:endParaRPr lang="en-US" sz="2400" dirty="0" smtClean="0"/>
          </a:p>
          <a:p>
            <a:pPr lvl="1"/>
            <a:r>
              <a:rPr lang="en-US" sz="2400" dirty="0" smtClean="0"/>
              <a:t>Brain interprets information so we see entire field of vision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E.2.5 Explain the processing of visual stimuli, including edge enhancement and contralateral processing.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21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E.2.5 Explain the processing of visual stimuli, including edge enhancement and contralateral processing.</a:t>
            </a:r>
            <a:endParaRPr lang="en-US" sz="2400" dirty="0"/>
          </a:p>
        </p:txBody>
      </p:sp>
      <p:pic>
        <p:nvPicPr>
          <p:cNvPr id="5" name="Picture 6" descr="http://ib-bioplans.wikispaces.com/file/view/contralateral_processing.gif/109524133/contralateral_process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876800" y="1524000"/>
            <a:ext cx="4800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 Both eyes have a right and    </a:t>
            </a:r>
          </a:p>
          <a:p>
            <a:pPr eaLnBrk="1" hangingPunct="1"/>
            <a:r>
              <a:rPr lang="en-US" sz="2400"/>
              <a:t>   left visual field.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endParaRPr lang="en-US" sz="2400"/>
          </a:p>
          <a:p>
            <a:pPr eaLnBrk="1" hangingPunct="1"/>
            <a:r>
              <a:rPr lang="en-US" sz="2400"/>
              <a:t/>
            </a:r>
            <a:br>
              <a:rPr lang="en-US" sz="2400"/>
            </a:br>
            <a:endParaRPr lang="en-US" sz="2400"/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 The right side of each </a:t>
            </a:r>
          </a:p>
          <a:p>
            <a:pPr eaLnBrk="1" hangingPunct="1"/>
            <a:r>
              <a:rPr lang="en-US" sz="2400"/>
              <a:t>   retina collects light from the   </a:t>
            </a:r>
          </a:p>
          <a:p>
            <a:pPr eaLnBrk="1" hangingPunct="1"/>
            <a:r>
              <a:rPr lang="en-US" sz="2400"/>
              <a:t>   left visual field and vice </a:t>
            </a:r>
          </a:p>
          <a:p>
            <a:pPr eaLnBrk="1" hangingPunct="1"/>
            <a:r>
              <a:rPr lang="en-US" sz="2400"/>
              <a:t>   versa.</a:t>
            </a:r>
          </a:p>
          <a:p>
            <a:pPr eaLnBrk="1" hangingPunct="1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732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21920"/>
            <a:ext cx="8229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E.2.6 Label a diagram of the ear.</a:t>
            </a:r>
            <a:endParaRPr lang="en-US" sz="2400" dirty="0"/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0" y="1143000"/>
            <a:ext cx="9144000" cy="5715000"/>
            <a:chOff x="1295400" y="6858000"/>
            <a:chExt cx="9144000" cy="57150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685800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657600" y="7467600"/>
              <a:ext cx="19812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943600" y="73914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8305800" y="76200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8229600" y="89916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8305800" y="100584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8229600" y="108966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781800" y="11734800"/>
              <a:ext cx="17526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1524000" y="9601200"/>
              <a:ext cx="11430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981200" y="8305800"/>
              <a:ext cx="12954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                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76400" y="16764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95800" y="1219200"/>
            <a:ext cx="20843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34200" y="18288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58000" y="3200400"/>
            <a:ext cx="1905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786563" y="42672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583363" y="51054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57800" y="59436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8600" y="3886200"/>
            <a:ext cx="11557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33400" y="2514600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11630" y="819090"/>
            <a:ext cx="88847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The ear is an example of mechanoreceptors in action</a:t>
            </a:r>
            <a:r>
              <a:rPr lang="en-US" sz="2000" dirty="0" smtClean="0"/>
              <a:t>: vibrations </a:t>
            </a:r>
            <a:r>
              <a:rPr lang="en-US" sz="2000" dirty="0"/>
              <a:t>in the air are converted into action potential.</a:t>
            </a:r>
          </a:p>
        </p:txBody>
      </p:sp>
    </p:spTree>
    <p:extLst>
      <p:ext uri="{BB962C8B-B14F-4D97-AF65-F5344CB8AC3E}">
        <p14:creationId xmlns:p14="http://schemas.microsoft.com/office/powerpoint/2010/main" val="41754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How sound is perceived:</a:t>
            </a:r>
          </a:p>
          <a:p>
            <a:pPr lvl="1">
              <a:lnSpc>
                <a:spcPct val="90000"/>
              </a:lnSpc>
            </a:pPr>
            <a:r>
              <a:rPr lang="en-US" sz="2400" u="sng" dirty="0" smtClean="0"/>
              <a:t> 							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Sound </a:t>
            </a:r>
            <a:r>
              <a:rPr lang="en-US" sz="2400" dirty="0"/>
              <a:t>waves cause </a:t>
            </a:r>
            <a:r>
              <a:rPr lang="en-US" sz="2400" u="sng" dirty="0" smtClean="0"/>
              <a:t>								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Eardrum causes </a:t>
            </a:r>
            <a:r>
              <a:rPr lang="en-US" sz="2400" u="sng" dirty="0" smtClean="0"/>
              <a:t>			(				)</a:t>
            </a:r>
            <a:r>
              <a:rPr lang="en-US" sz="2400" dirty="0" smtClean="0"/>
              <a:t> </a:t>
            </a:r>
            <a:r>
              <a:rPr lang="en-US" sz="2400" dirty="0"/>
              <a:t>– bones multiply the vibrations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Stapes </a:t>
            </a:r>
            <a:r>
              <a:rPr lang="en-US" sz="2400" dirty="0" smtClean="0"/>
              <a:t>strikes </a:t>
            </a:r>
            <a:r>
              <a:rPr lang="en-US" sz="2400" u="sng" dirty="0" smtClean="0"/>
              <a:t>						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Vibration </a:t>
            </a:r>
            <a:r>
              <a:rPr lang="en-US" sz="2400" dirty="0" smtClean="0"/>
              <a:t>causes </a:t>
            </a:r>
            <a:r>
              <a:rPr lang="en-US" sz="2400" u="sng" dirty="0" smtClean="0"/>
              <a:t>					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Fluid movement </a:t>
            </a:r>
            <a:r>
              <a:rPr lang="en-US" sz="2400" u="sng" dirty="0" smtClean="0"/>
              <a:t>																						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Basilar membrane generates </a:t>
            </a:r>
            <a:r>
              <a:rPr lang="en-US" sz="2400" dirty="0" smtClean="0"/>
              <a:t>an </a:t>
            </a:r>
            <a:r>
              <a:rPr lang="en-US" sz="2400" u="sng" dirty="0" smtClean="0"/>
              <a:t>											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E.2.7 Explain how sound is perceived by the ear, including the roles of the eardrum, bones of the middle ear, oval and round windows, and the hair cells of the cochlea.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16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399"/>
            <a:ext cx="5943599" cy="443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/>
              <a:t>Structure of Cochlea and Basilar Membrane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9874"/>
            <a:ext cx="4221480" cy="369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5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3513" y="161130"/>
            <a:ext cx="9144000" cy="144145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E.4.3 Explain how psychoactive drugs affect the brain and personality by either increasing or decreasing postsynaptic transmission.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4125913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hlinkClick r:id="rId2"/>
              </a:rPr>
              <a:t>http://outreach.mcb.harvard.edu/animations/synapse.swf</a:t>
            </a:r>
            <a:endParaRPr lang="en-US" sz="1200"/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852613"/>
            <a:ext cx="26638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68263" y="1673225"/>
            <a:ext cx="2919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FF0000"/>
                </a:solidFill>
              </a:rPr>
              <a:t>Inhibitory drugs</a:t>
            </a:r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5724525" y="1341438"/>
            <a:ext cx="3021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800" b="1" u="sng">
                <a:solidFill>
                  <a:srgbClr val="FF0000"/>
                </a:solidFill>
              </a:rPr>
              <a:t>Excitatory drugs</a:t>
            </a:r>
          </a:p>
        </p:txBody>
      </p:sp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5724525" y="1863725"/>
            <a:ext cx="3348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310DB3"/>
                </a:solidFill>
                <a:latin typeface="Constantia" pitchFamily="18" charset="0"/>
              </a:rPr>
              <a:t>Block re-uptake pumps for NTs</a:t>
            </a:r>
          </a:p>
          <a:p>
            <a:pPr eaLnBrk="1" hangingPunct="1"/>
            <a:r>
              <a:rPr lang="en-US" sz="2200" dirty="0">
                <a:latin typeface="Constantia" pitchFamily="18" charset="0"/>
              </a:rPr>
              <a:t>- </a:t>
            </a:r>
            <a:r>
              <a:rPr lang="en-US" sz="2200" dirty="0" smtClean="0">
                <a:latin typeface="Constantia" pitchFamily="18" charset="0"/>
              </a:rPr>
              <a:t>NT </a:t>
            </a:r>
            <a:r>
              <a:rPr lang="en-US" sz="2200" u="sng" dirty="0" smtClean="0">
                <a:latin typeface="Constantia" pitchFamily="18" charset="0"/>
              </a:rPr>
              <a:t>			</a:t>
            </a:r>
            <a:endParaRPr lang="en-US" sz="22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Constantia" pitchFamily="18" charset="0"/>
              </a:rPr>
              <a:t>e.g. cocaine’s effect on  </a:t>
            </a:r>
          </a:p>
          <a:p>
            <a:pPr eaLnBrk="1" hangingPunct="1"/>
            <a:r>
              <a:rPr lang="en-US" sz="2200" dirty="0">
                <a:latin typeface="Constantia" pitchFamily="18" charset="0"/>
              </a:rPr>
              <a:t>         dopamine</a:t>
            </a:r>
          </a:p>
        </p:txBody>
      </p:sp>
      <p:sp>
        <p:nvSpPr>
          <p:cNvPr id="13322" name="TextBox 14"/>
          <p:cNvSpPr txBox="1">
            <a:spLocks noChangeArrowheads="1"/>
          </p:cNvSpPr>
          <p:nvPr/>
        </p:nvSpPr>
        <p:spPr bwMode="auto">
          <a:xfrm>
            <a:off x="-23813" y="2197100"/>
            <a:ext cx="387798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Mimic inhibitory NTs</a:t>
            </a:r>
          </a:p>
          <a:p>
            <a:pPr eaLnBrk="1" hangingPunct="1">
              <a:buFontTx/>
              <a:buChar char="-"/>
            </a:pPr>
            <a:r>
              <a:rPr lang="en-US" sz="2200" dirty="0">
                <a:cs typeface="Arial" pitchFamily="34" charset="0"/>
              </a:rPr>
              <a:t>↑ </a:t>
            </a:r>
            <a:r>
              <a:rPr lang="en-US" sz="2200" u="sng" dirty="0" smtClean="0">
                <a:cs typeface="Arial" pitchFamily="34" charset="0"/>
              </a:rPr>
              <a:t> 			</a:t>
            </a:r>
            <a:endParaRPr lang="en-US" sz="2200" dirty="0" smtClean="0">
              <a:cs typeface="Arial" pitchFamily="34" charset="0"/>
            </a:endParaRPr>
          </a:p>
          <a:p>
            <a:pPr eaLnBrk="1" hangingPunct="1">
              <a:buFontTx/>
              <a:buChar char="-"/>
            </a:pPr>
            <a:endParaRPr lang="en-US" sz="2200" dirty="0">
              <a:latin typeface="Constantia" pitchFamily="18" charset="0"/>
              <a:cs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 smtClean="0">
                <a:latin typeface="Constantia" pitchFamily="18" charset="0"/>
                <a:cs typeface="Arial" pitchFamily="34" charset="0"/>
              </a:rPr>
              <a:t>fewer </a:t>
            </a:r>
            <a:r>
              <a:rPr lang="en-US" sz="2200" u="sng" dirty="0" smtClean="0">
                <a:latin typeface="Constantia" pitchFamily="18" charset="0"/>
                <a:cs typeface="Arial" pitchFamily="34" charset="0"/>
              </a:rPr>
              <a:t> 				</a:t>
            </a:r>
            <a:endParaRPr lang="en-US" sz="2200" dirty="0">
              <a:latin typeface="Constantia" pitchFamily="18" charset="0"/>
              <a:cs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Constantia" pitchFamily="18" charset="0"/>
                <a:cs typeface="Arial" pitchFamily="34" charset="0"/>
              </a:rPr>
              <a:t> e.g. alcohol mimics GABA </a:t>
            </a:r>
          </a:p>
          <a:p>
            <a:pPr eaLnBrk="1" hangingPunct="1"/>
            <a:r>
              <a:rPr lang="en-US" sz="2200" dirty="0">
                <a:latin typeface="Constantia" pitchFamily="18" charset="0"/>
                <a:cs typeface="Arial" pitchFamily="34" charset="0"/>
              </a:rPr>
              <a:t>         effects, reducing APs</a:t>
            </a:r>
          </a:p>
        </p:txBody>
      </p: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5472113" y="3854450"/>
            <a:ext cx="36718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310DB3"/>
                </a:solidFill>
                <a:latin typeface="Constantia" pitchFamily="18" charset="0"/>
              </a:rPr>
              <a:t>Mimic excitatory NTs</a:t>
            </a:r>
          </a:p>
          <a:p>
            <a:pPr eaLnBrk="1" hangingPunct="1"/>
            <a:r>
              <a:rPr lang="en-US" sz="2200" dirty="0">
                <a:latin typeface="Constantia" pitchFamily="18" charset="0"/>
              </a:rPr>
              <a:t>- </a:t>
            </a:r>
            <a:r>
              <a:rPr lang="en-US" sz="2200" dirty="0">
                <a:cs typeface="Arial" pitchFamily="34" charset="0"/>
              </a:rPr>
              <a:t>↑ </a:t>
            </a:r>
            <a:r>
              <a:rPr lang="en-US" sz="2200" u="sng" dirty="0" smtClean="0">
                <a:cs typeface="Arial" pitchFamily="34" charset="0"/>
              </a:rPr>
              <a:t> 			 </a:t>
            </a:r>
            <a:r>
              <a:rPr lang="en-US" sz="2200" dirty="0" smtClean="0">
                <a:latin typeface="Constantia" pitchFamily="18" charset="0"/>
                <a:cs typeface="Arial" pitchFamily="34" charset="0"/>
              </a:rPr>
              <a:t> </a:t>
            </a:r>
            <a:endParaRPr lang="en-US" sz="22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Constantia" pitchFamily="18" charset="0"/>
              </a:rPr>
              <a:t>e.g. nicotine</a:t>
            </a:r>
          </a:p>
        </p:txBody>
      </p:sp>
      <p:sp>
        <p:nvSpPr>
          <p:cNvPr id="13324" name="TextBox 17"/>
          <p:cNvSpPr txBox="1">
            <a:spLocks noChangeArrowheads="1"/>
          </p:cNvSpPr>
          <p:nvPr/>
        </p:nvSpPr>
        <p:spPr bwMode="auto">
          <a:xfrm>
            <a:off x="5724525" y="5064125"/>
            <a:ext cx="36703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310DB3"/>
                </a:solidFill>
                <a:latin typeface="Constantia" pitchFamily="18" charset="0"/>
              </a:rPr>
              <a:t>Block inhibitory NTs</a:t>
            </a:r>
          </a:p>
          <a:p>
            <a:pPr eaLnBrk="1" hangingPunct="1"/>
            <a:r>
              <a:rPr lang="en-US" sz="2200" dirty="0">
                <a:latin typeface="Constantia" pitchFamily="18" charset="0"/>
              </a:rPr>
              <a:t>- </a:t>
            </a:r>
            <a:r>
              <a:rPr lang="en-US" sz="2200" u="sng" dirty="0" smtClean="0">
                <a:latin typeface="Constantia" pitchFamily="18" charset="0"/>
              </a:rPr>
              <a:t> 		     </a:t>
            </a:r>
            <a:r>
              <a:rPr lang="en-US" sz="2200" dirty="0" smtClean="0">
                <a:latin typeface="Constantia" pitchFamily="18" charset="0"/>
              </a:rPr>
              <a:t> </a:t>
            </a:r>
            <a:r>
              <a:rPr lang="en-US" sz="2200" dirty="0" smtClean="0">
                <a:latin typeface="Constantia" pitchFamily="18" charset="0"/>
                <a:cs typeface="Arial" pitchFamily="34" charset="0"/>
              </a:rPr>
              <a:t>of </a:t>
            </a:r>
            <a:r>
              <a:rPr lang="en-US" sz="2200" dirty="0">
                <a:latin typeface="Constantia" pitchFamily="18" charset="0"/>
                <a:cs typeface="Arial" pitchFamily="34" charset="0"/>
              </a:rPr>
              <a:t>APs</a:t>
            </a:r>
            <a:endParaRPr lang="en-US" sz="22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Constantia" pitchFamily="18" charset="0"/>
              </a:rPr>
              <a:t>e.g. caffeine competitively</a:t>
            </a:r>
          </a:p>
          <a:p>
            <a:pPr eaLnBrk="1" hangingPunct="1"/>
            <a:r>
              <a:rPr lang="en-US" sz="2200" dirty="0">
                <a:latin typeface="Constantia" pitchFamily="18" charset="0"/>
              </a:rPr>
              <a:t>    inhibit adenosine</a:t>
            </a: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91088"/>
            <a:ext cx="25193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2987675" y="2708275"/>
            <a:ext cx="1296988" cy="225425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132138" y="4962525"/>
            <a:ext cx="392112" cy="2682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445125" y="5230813"/>
            <a:ext cx="350838" cy="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572000" y="4292600"/>
            <a:ext cx="873125" cy="77152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292725" y="2197100"/>
            <a:ext cx="431800" cy="79057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5"/>
          <p:cNvSpPr txBox="1">
            <a:spLocks noChangeArrowheads="1"/>
          </p:cNvSpPr>
          <p:nvPr/>
        </p:nvSpPr>
        <p:spPr bwMode="auto">
          <a:xfrm>
            <a:off x="0" y="4694238"/>
            <a:ext cx="35861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Blocks excitatory NTs</a:t>
            </a:r>
          </a:p>
          <a:p>
            <a:pPr eaLnBrk="1" hangingPunct="1">
              <a:buFontTx/>
              <a:buChar char="-"/>
            </a:pPr>
            <a:r>
              <a:rPr lang="en-US" sz="2200" u="sng" dirty="0" smtClean="0">
                <a:latin typeface="Constantia" pitchFamily="18" charset="0"/>
                <a:cs typeface="Arial" pitchFamily="34" charset="0"/>
              </a:rPr>
              <a:t> 			</a:t>
            </a:r>
            <a:r>
              <a:rPr lang="en-US" sz="2200" dirty="0" smtClean="0">
                <a:latin typeface="Constantia" pitchFamily="18" charset="0"/>
                <a:cs typeface="Arial" pitchFamily="34" charset="0"/>
              </a:rPr>
              <a:t> </a:t>
            </a:r>
            <a:endParaRPr lang="en-US" sz="2200" dirty="0">
              <a:latin typeface="Constantia" pitchFamily="18" charset="0"/>
              <a:cs typeface="Arial" pitchFamily="34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Constantia" pitchFamily="18" charset="0"/>
                <a:cs typeface="Arial" pitchFamily="34" charset="0"/>
              </a:rPr>
              <a:t> e.g. opiates (heroin)</a:t>
            </a:r>
          </a:p>
          <a:p>
            <a:pPr eaLnBrk="1" hangingPunct="1"/>
            <a:r>
              <a:rPr lang="en-US" sz="2200" dirty="0">
                <a:latin typeface="Constantia" pitchFamily="18" charset="0"/>
                <a:cs typeface="Arial" pitchFamily="34" charset="0"/>
              </a:rPr>
              <a:t>         block pain pathway by </a:t>
            </a:r>
          </a:p>
          <a:p>
            <a:pPr eaLnBrk="1" hangingPunct="1"/>
            <a:r>
              <a:rPr lang="en-US" sz="2200" dirty="0">
                <a:latin typeface="Constantia" pitchFamily="18" charset="0"/>
                <a:cs typeface="Arial" pitchFamily="34" charset="0"/>
              </a:rPr>
              <a:t>         competitive inhibition</a:t>
            </a:r>
          </a:p>
        </p:txBody>
      </p:sp>
    </p:spTree>
    <p:extLst>
      <p:ext uri="{BB962C8B-B14F-4D97-AF65-F5344CB8AC3E}">
        <p14:creationId xmlns:p14="http://schemas.microsoft.com/office/powerpoint/2010/main" val="41819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3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/>
      <p:bldP spid="13320" grpId="0" build="p"/>
      <p:bldP spid="13322" grpId="0" build="p"/>
      <p:bldP spid="13323" grpId="0"/>
      <p:bldP spid="13324" grpId="0"/>
      <p:bldP spid="13321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Excitatory: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smtClean="0"/>
              <a:t>Nicotine</a:t>
            </a:r>
            <a:r>
              <a:rPr lang="en-US" sz="2400" dirty="0" smtClean="0"/>
              <a:t> –</a:t>
            </a:r>
            <a:r>
              <a:rPr lang="en-US" sz="2400" u="sng" dirty="0" smtClean="0"/>
              <a:t> 																						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smtClean="0"/>
              <a:t>Caffeine</a:t>
            </a:r>
            <a:r>
              <a:rPr lang="en-US" sz="2400" dirty="0" smtClean="0"/>
              <a:t> – </a:t>
            </a:r>
            <a:r>
              <a:rPr lang="en-US" sz="2400" u="sng" dirty="0" smtClean="0"/>
              <a:t>														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smtClean="0"/>
              <a:t>Cocaine</a:t>
            </a:r>
            <a:r>
              <a:rPr lang="en-US" sz="2400" dirty="0" smtClean="0"/>
              <a:t> – </a:t>
            </a:r>
            <a:r>
              <a:rPr lang="en-US" sz="2400" u="sng" dirty="0" smtClean="0"/>
              <a:t>																						</a:t>
            </a:r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E.4.4 List three examples of excitatory and three examples of inhibitory psychoactive drugs.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3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Excitatory:</a:t>
            </a:r>
          </a:p>
          <a:p>
            <a:pPr marL="731520" lvl="1" indent="-457200">
              <a:buFont typeface="+mj-lt"/>
              <a:buAutoNum type="arabicPeriod" startAt="4"/>
            </a:pPr>
            <a:r>
              <a:rPr lang="en-US" sz="2400" b="1" dirty="0" smtClean="0"/>
              <a:t>Amphetamines</a:t>
            </a:r>
            <a:r>
              <a:rPr lang="en-US" sz="2400" dirty="0" smtClean="0"/>
              <a:t> – </a:t>
            </a:r>
            <a:r>
              <a:rPr lang="en-US" sz="2400" u="sng" dirty="0" smtClean="0"/>
              <a:t>																					</a:t>
            </a:r>
            <a:endParaRPr lang="en-US" sz="2400" dirty="0" smtClean="0"/>
          </a:p>
          <a:p>
            <a:pPr lvl="2"/>
            <a:r>
              <a:rPr lang="en-US" sz="2200" dirty="0" smtClean="0"/>
              <a:t>Ex: “ecstasy” – derivation of amphetamines that causes </a:t>
            </a:r>
            <a:r>
              <a:rPr lang="en-US" sz="2200" u="sng" dirty="0" smtClean="0"/>
              <a:t>																</a:t>
            </a:r>
            <a:endParaRPr lang="en-US" sz="2200" dirty="0" smtClean="0"/>
          </a:p>
          <a:p>
            <a:pPr lvl="3"/>
            <a:r>
              <a:rPr lang="en-US" sz="2000" dirty="0" smtClean="0"/>
              <a:t>Has some unusual behavioral effects: causes feelings of empathy, openness and caring, lowers feelings of aggression and increases sexual behavior – causes long-term damage to neurons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E.4.4 List three examples of excitatory and three examples of inhibitory psychoactive drugs.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63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Outside the </a:t>
            </a:r>
            <a:r>
              <a:rPr lang="en-US" sz="2800" dirty="0" smtClean="0"/>
              <a:t>CNS:</a:t>
            </a:r>
            <a:endParaRPr lang="en-US" sz="2800" dirty="0"/>
          </a:p>
          <a:p>
            <a:pPr lvl="1"/>
            <a:r>
              <a:rPr lang="en-US" sz="2400" i="1" dirty="0" smtClean="0"/>
              <a:t>Nerves</a:t>
            </a:r>
            <a:r>
              <a:rPr lang="en-US" sz="2400" dirty="0" smtClean="0"/>
              <a:t> consist of </a:t>
            </a:r>
            <a:r>
              <a:rPr lang="en-US" sz="2400" u="sng" dirty="0" smtClean="0"/>
              <a:t>													</a:t>
            </a:r>
            <a:endParaRPr lang="en-US" sz="2400" dirty="0" smtClean="0"/>
          </a:p>
          <a:p>
            <a:pPr lvl="1"/>
            <a:r>
              <a:rPr lang="en-US" sz="2400" dirty="0" smtClean="0"/>
              <a:t>Cell bodies are usually grouped together in masses called </a:t>
            </a:r>
            <a:r>
              <a:rPr lang="en-US" sz="2400" u="sng" dirty="0" smtClean="0"/>
              <a:t>			</a:t>
            </a:r>
            <a:endParaRPr lang="en-US" sz="2400" i="1" u="sng" dirty="0" smtClean="0"/>
          </a:p>
          <a:p>
            <a:r>
              <a:rPr lang="en-US" sz="2800" dirty="0" smtClean="0"/>
              <a:t>In the CNS:</a:t>
            </a:r>
          </a:p>
          <a:p>
            <a:pPr lvl="1"/>
            <a:r>
              <a:rPr lang="en-US" sz="2400" dirty="0" smtClean="0"/>
              <a:t>Bundles of axons are called </a:t>
            </a:r>
            <a:r>
              <a:rPr lang="en-US" sz="2400" u="sng" dirty="0" smtClean="0"/>
              <a:t>						</a:t>
            </a:r>
            <a:r>
              <a:rPr lang="en-US" sz="2400" dirty="0" smtClean="0"/>
              <a:t> instead of nerves</a:t>
            </a:r>
          </a:p>
          <a:p>
            <a:pPr lvl="1"/>
            <a:r>
              <a:rPr lang="en-US" sz="2400" dirty="0" smtClean="0"/>
              <a:t>Collection of cell bodies are called </a:t>
            </a:r>
            <a:r>
              <a:rPr lang="en-US" sz="2400" u="sng" dirty="0" smtClean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Inhibitory: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smtClean="0"/>
              <a:t>Benzodiazepines</a:t>
            </a:r>
            <a:r>
              <a:rPr lang="en-US" sz="2400" dirty="0" smtClean="0"/>
              <a:t> – include valium, </a:t>
            </a:r>
            <a:r>
              <a:rPr lang="en-US" sz="2400" dirty="0" err="1" smtClean="0"/>
              <a:t>temazepam</a:t>
            </a:r>
            <a:r>
              <a:rPr lang="en-US" sz="2400" dirty="0" smtClean="0"/>
              <a:t>, </a:t>
            </a:r>
            <a:r>
              <a:rPr lang="en-US" sz="2400" dirty="0" err="1" smtClean="0"/>
              <a:t>librium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u="sng" dirty="0" smtClean="0"/>
              <a:t>														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err="1" smtClean="0"/>
              <a:t>Tetrahydrocannabinol</a:t>
            </a:r>
            <a:r>
              <a:rPr lang="en-US" sz="2400" b="1" dirty="0" smtClean="0"/>
              <a:t> (THC) </a:t>
            </a:r>
            <a:r>
              <a:rPr lang="en-US" sz="2400" dirty="0" smtClean="0"/>
              <a:t>– </a:t>
            </a:r>
            <a:r>
              <a:rPr lang="en-US" sz="2400" u="sng" dirty="0" smtClean="0"/>
              <a:t>																			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b="1" dirty="0" smtClean="0"/>
              <a:t>Alcohol</a:t>
            </a:r>
            <a:r>
              <a:rPr lang="en-US" sz="2400" dirty="0" smtClean="0"/>
              <a:t> – </a:t>
            </a:r>
            <a:r>
              <a:rPr lang="en-US" sz="2400" u="sng" dirty="0" smtClean="0"/>
              <a:t>																																						</a:t>
            </a: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E.4.4 List three examples of excitatory and three examples of inhibitory psychoactive drugs.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701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3513" y="402432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E.4.5 Explain the effects of THC and cocaine in terms of their action at synapses in the brain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0" y="1143000"/>
            <a:ext cx="9324975" cy="503238"/>
          </a:xfrm>
        </p:spPr>
        <p:txBody>
          <a:bodyPr/>
          <a:lstStyle/>
          <a:p>
            <a:pPr lvl="1" eaLnBrk="1" hangingPunct="1">
              <a:buFont typeface="Wingdings 2" pitchFamily="18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</a:rPr>
              <a:t>Excitatory drugs = Cocaine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23850" y="1547813"/>
            <a:ext cx="87122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Normal: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Dopamine </a:t>
            </a:r>
            <a:r>
              <a:rPr lang="en-US" sz="2400" u="sng" dirty="0" smtClean="0">
                <a:latin typeface="Constantia" pitchFamily="18" charset="0"/>
              </a:rPr>
              <a:t> 							</a:t>
            </a:r>
            <a:endParaRPr lang="en-US" sz="24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Dopamine is </a:t>
            </a:r>
            <a:r>
              <a:rPr lang="en-US" sz="2400" u="sng" dirty="0" smtClean="0">
                <a:latin typeface="Constantia" pitchFamily="18" charset="0"/>
              </a:rPr>
              <a:t>							</a:t>
            </a:r>
            <a:endParaRPr lang="en-US" sz="2400" dirty="0">
              <a:latin typeface="Constantia" pitchFamily="18" charset="0"/>
            </a:endParaRPr>
          </a:p>
          <a:p>
            <a:pPr eaLnBrk="1" hangingPunct="1"/>
            <a:endParaRPr lang="en-US" sz="800" dirty="0">
              <a:latin typeface="Constantia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With Cocaine:</a:t>
            </a:r>
          </a:p>
          <a:p>
            <a:pPr eaLnBrk="1" hangingPunct="1">
              <a:buFontTx/>
              <a:buChar char="-"/>
            </a:pPr>
            <a:r>
              <a:rPr lang="en-US" sz="2400" u="sng" dirty="0" smtClean="0">
                <a:latin typeface="Constantia" pitchFamily="18" charset="0"/>
              </a:rPr>
              <a:t> 							</a:t>
            </a:r>
          </a:p>
          <a:p>
            <a:pPr eaLnBrk="1" hangingPunct="1">
              <a:buFontTx/>
              <a:buChar char="-"/>
            </a:pPr>
            <a:r>
              <a:rPr lang="en-US" sz="2400" dirty="0" smtClean="0">
                <a:latin typeface="Constantia" pitchFamily="18" charset="0"/>
              </a:rPr>
              <a:t>Dopamine </a:t>
            </a:r>
            <a:r>
              <a:rPr lang="en-US" sz="2400" dirty="0">
                <a:latin typeface="Constantia" pitchFamily="18" charset="0"/>
              </a:rPr>
              <a:t>not re-</a:t>
            </a:r>
            <a:r>
              <a:rPr lang="en-US" sz="2400" dirty="0" err="1">
                <a:latin typeface="Constantia" pitchFamily="18" charset="0"/>
              </a:rPr>
              <a:t>uptaken</a:t>
            </a:r>
            <a:r>
              <a:rPr lang="en-US" sz="2400" dirty="0">
                <a:latin typeface="Constantia" pitchFamily="18" charset="0"/>
              </a:rPr>
              <a:t>; </a:t>
            </a:r>
            <a:r>
              <a:rPr lang="en-US" sz="2400" u="sng" dirty="0" smtClean="0">
                <a:latin typeface="Constantia" pitchFamily="18" charset="0"/>
              </a:rPr>
              <a:t>				</a:t>
            </a:r>
            <a:endParaRPr lang="en-US" sz="24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More dopamine is </a:t>
            </a:r>
            <a:r>
              <a:rPr lang="en-US" sz="2400" dirty="0" smtClean="0">
                <a:latin typeface="Constantia" pitchFamily="18" charset="0"/>
              </a:rPr>
              <a:t>released</a:t>
            </a:r>
          </a:p>
          <a:p>
            <a:pPr eaLnBrk="1" hangingPunct="1">
              <a:buFontTx/>
              <a:buChar char="-"/>
            </a:pPr>
            <a:r>
              <a:rPr lang="en-US" sz="2400" u="sng" dirty="0">
                <a:latin typeface="Constantia" pitchFamily="18" charset="0"/>
              </a:rPr>
              <a:t> </a:t>
            </a:r>
            <a:r>
              <a:rPr lang="en-US" sz="2400" u="sng" dirty="0" smtClean="0">
                <a:latin typeface="Constantia" pitchFamily="18" charset="0"/>
              </a:rPr>
              <a:t>								</a:t>
            </a:r>
            <a:endParaRPr lang="en-US" sz="2400" u="sng" dirty="0">
              <a:latin typeface="Constantia" pitchFamily="18" charset="0"/>
            </a:endParaRPr>
          </a:p>
          <a:p>
            <a:pPr eaLnBrk="1" hangingPunct="1"/>
            <a:endParaRPr lang="en-US" sz="800" dirty="0">
              <a:latin typeface="Constantia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Effect on mood/behavior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Enhanced feelings of pleasure (dopamine is a “pleasure” NT)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Increased energy and alertness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Highly addictive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Associated with depression (body reduces its own dopamine)</a:t>
            </a:r>
          </a:p>
          <a:p>
            <a:pPr eaLnBrk="1" hangingPunct="1"/>
            <a:endParaRPr lang="en-US" sz="2400" dirty="0">
              <a:latin typeface="Constantia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09625" y="6580188"/>
            <a:ext cx="712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Constantia" pitchFamily="18" charset="0"/>
                <a:hlinkClick r:id="rId2"/>
              </a:rPr>
              <a:t>http://thebrain.mcgill.ca/flash/i/i_03/i_03_m/i_03_m_par/i_03_m_par_cocaine.html#drogues</a:t>
            </a:r>
            <a:endParaRPr lang="en-US" sz="1200">
              <a:latin typeface="Constantia" pitchFamily="18" charset="0"/>
            </a:endParaRPr>
          </a:p>
          <a:p>
            <a:endParaRPr lang="en-US" sz="120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3513" y="402432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E.4.5 Explain the effects of THC and cocaine in terms of their action at synapses in the brain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0" y="1296194"/>
            <a:ext cx="9324975" cy="503238"/>
          </a:xfrm>
        </p:spPr>
        <p:txBody>
          <a:bodyPr/>
          <a:lstStyle/>
          <a:p>
            <a:pPr lvl="1" eaLnBrk="1" hangingPunct="1">
              <a:buFont typeface="Wingdings 2" pitchFamily="18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</a:rPr>
              <a:t>Inhibitory drugs = THC (</a:t>
            </a:r>
            <a:r>
              <a:rPr lang="en-US" sz="2400" b="1" dirty="0" err="1" smtClean="0">
                <a:solidFill>
                  <a:srgbClr val="FF0000"/>
                </a:solidFill>
                <a:latin typeface="Constantia" pitchFamily="18" charset="0"/>
              </a:rPr>
              <a:t>cannibis</a:t>
            </a:r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</a:rPr>
              <a:t>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23850" y="1724026"/>
            <a:ext cx="87122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Normal: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Two pathways to consider</a:t>
            </a:r>
            <a:r>
              <a:rPr lang="en-US" sz="2400" b="1" dirty="0">
                <a:latin typeface="Constantia" pitchFamily="18" charset="0"/>
              </a:rPr>
              <a:t> </a:t>
            </a:r>
          </a:p>
          <a:p>
            <a:pPr eaLnBrk="1" hangingPunct="1"/>
            <a:r>
              <a:rPr lang="en-US" sz="2400" b="1" dirty="0">
                <a:latin typeface="Constantia" pitchFamily="18" charset="0"/>
              </a:rPr>
              <a:t>  </a:t>
            </a:r>
            <a:r>
              <a:rPr lang="en-US" sz="2400" dirty="0">
                <a:latin typeface="Constantia" pitchFamily="18" charset="0"/>
              </a:rPr>
              <a:t>1) pathway released dopamine, increasing feelings of </a:t>
            </a:r>
            <a:r>
              <a:rPr lang="en-US" sz="2400" dirty="0" smtClean="0">
                <a:latin typeface="Constantia" pitchFamily="18" charset="0"/>
              </a:rPr>
              <a:t>pleasure</a:t>
            </a:r>
            <a:endParaRPr lang="en-US" sz="2400" dirty="0">
              <a:latin typeface="Constantia" pitchFamily="18" charset="0"/>
            </a:endParaRPr>
          </a:p>
          <a:p>
            <a:pPr eaLnBrk="1" hangingPunct="1"/>
            <a:r>
              <a:rPr lang="en-US" sz="2400" dirty="0" smtClean="0">
                <a:latin typeface="Constantia" pitchFamily="18" charset="0"/>
              </a:rPr>
              <a:t>  </a:t>
            </a:r>
            <a:r>
              <a:rPr lang="en-US" sz="2400" dirty="0">
                <a:latin typeface="Constantia" pitchFamily="18" charset="0"/>
              </a:rPr>
              <a:t>2) GABA has an </a:t>
            </a:r>
            <a:r>
              <a:rPr lang="en-US" sz="2400" u="sng" dirty="0" smtClean="0">
                <a:latin typeface="Constantia" pitchFamily="18" charset="0"/>
              </a:rPr>
              <a:t>							</a:t>
            </a:r>
            <a:endParaRPr lang="en-US" sz="2400" dirty="0">
              <a:latin typeface="Constantia" pitchFamily="18" charset="0"/>
            </a:endParaRPr>
          </a:p>
          <a:p>
            <a:pPr eaLnBrk="1" hangingPunct="1"/>
            <a:endParaRPr lang="en-US" sz="800" dirty="0">
              <a:latin typeface="Constantia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With THC:</a:t>
            </a:r>
          </a:p>
          <a:p>
            <a:pPr eaLnBrk="1" hangingPunct="1">
              <a:buFontTx/>
              <a:buChar char="-"/>
            </a:pPr>
            <a:r>
              <a:rPr lang="en-US" sz="2400" u="sng" dirty="0" smtClean="0">
                <a:latin typeface="Constantia" pitchFamily="18" charset="0"/>
              </a:rPr>
              <a:t> 									</a:t>
            </a:r>
          </a:p>
          <a:p>
            <a:pPr eaLnBrk="1" hangingPunct="1">
              <a:buFontTx/>
              <a:buChar char="-"/>
            </a:pPr>
            <a:r>
              <a:rPr lang="en-US" sz="2400" dirty="0" smtClean="0">
                <a:latin typeface="Constantia" pitchFamily="18" charset="0"/>
              </a:rPr>
              <a:t>GABA </a:t>
            </a:r>
            <a:r>
              <a:rPr lang="en-US" sz="2400" u="sng" dirty="0" smtClean="0">
                <a:latin typeface="Constantia" pitchFamily="18" charset="0"/>
              </a:rPr>
              <a:t>					</a:t>
            </a:r>
            <a:endParaRPr lang="en-US" sz="2400" dirty="0">
              <a:latin typeface="Constantia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More dopamine is </a:t>
            </a:r>
            <a:r>
              <a:rPr lang="en-US" sz="2400" dirty="0" smtClean="0">
                <a:latin typeface="Constantia" pitchFamily="18" charset="0"/>
              </a:rPr>
              <a:t>released</a:t>
            </a:r>
          </a:p>
          <a:p>
            <a:pPr eaLnBrk="1" hangingPunct="1">
              <a:buFontTx/>
              <a:buChar char="-"/>
            </a:pPr>
            <a:r>
              <a:rPr lang="en-US" sz="2400" u="sng" dirty="0">
                <a:latin typeface="Constantia" pitchFamily="18" charset="0"/>
              </a:rPr>
              <a:t> </a:t>
            </a:r>
            <a:r>
              <a:rPr lang="en-US" sz="2400" u="sng" dirty="0" smtClean="0">
                <a:latin typeface="Constantia" pitchFamily="18" charset="0"/>
              </a:rPr>
              <a:t>							</a:t>
            </a:r>
            <a:endParaRPr lang="en-US" sz="2400" u="sng" dirty="0">
              <a:latin typeface="Constantia" pitchFamily="18" charset="0"/>
            </a:endParaRPr>
          </a:p>
          <a:p>
            <a:pPr eaLnBrk="1" hangingPunct="1"/>
            <a:endParaRPr lang="en-US" sz="800" dirty="0">
              <a:latin typeface="Constantia" pitchFamily="18" charset="0"/>
            </a:endParaRPr>
          </a:p>
          <a:p>
            <a:pPr eaLnBrk="1" hangingPunct="1"/>
            <a:r>
              <a:rPr lang="en-US" sz="2400" b="1" dirty="0">
                <a:solidFill>
                  <a:srgbClr val="310DB3"/>
                </a:solidFill>
                <a:latin typeface="Constantia" pitchFamily="18" charset="0"/>
              </a:rPr>
              <a:t>Effect on mood/behavior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Enhanced feelings of pleasure (dopamine is a “pleasure” NT)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Constantia" pitchFamily="18" charset="0"/>
              </a:rPr>
              <a:t>Intoxication (drunk feeling), hunger, memory impairment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00113" y="6494463"/>
            <a:ext cx="669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hlinkClick r:id="rId2"/>
              </a:rPr>
              <a:t>http://thebrain.mcgill.ca/flash/i/i_03/i_03_m/i_03_m_par/i_03_m_par_cannabis.html#drogues</a:t>
            </a:r>
            <a:endParaRPr lang="en-US" sz="1200"/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47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Addiction is a chemical dependency on drugs</a:t>
            </a:r>
          </a:p>
          <a:p>
            <a:pPr lvl="1"/>
            <a:r>
              <a:rPr lang="en-US" sz="2400" dirty="0" smtClean="0"/>
              <a:t>The drug has </a:t>
            </a:r>
            <a:r>
              <a:rPr lang="en-US" sz="2400" u="sng" dirty="0" smtClean="0"/>
              <a:t>“			”</a:t>
            </a:r>
            <a:r>
              <a:rPr lang="en-US" sz="2400" dirty="0" smtClean="0"/>
              <a:t> the brain and has become an </a:t>
            </a:r>
            <a:r>
              <a:rPr lang="en-US" sz="2400" u="sng" dirty="0" smtClean="0"/>
              <a:t>						</a:t>
            </a:r>
            <a:endParaRPr lang="en-US" sz="2400" dirty="0" smtClean="0"/>
          </a:p>
          <a:p>
            <a:pPr lvl="1"/>
            <a:r>
              <a:rPr lang="en-US" sz="2400" dirty="0" smtClean="0"/>
              <a:t>Body often develops a </a:t>
            </a:r>
            <a:r>
              <a:rPr lang="en-US" sz="2400" u="sng" dirty="0" smtClean="0"/>
              <a:t>													</a:t>
            </a:r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E.4.6 Discuss the causes of addiction, including genetic predisposition, social factors and dopamine secretion.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82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Three factors increase the levels of addiction: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u="sng" dirty="0" smtClean="0"/>
              <a:t> 					</a:t>
            </a:r>
            <a:r>
              <a:rPr lang="en-US" sz="2400" dirty="0" smtClean="0"/>
              <a:t>: many addictive drugs stimulate transmission in synapses that use dopamine</a:t>
            </a:r>
          </a:p>
          <a:p>
            <a:pPr lvl="2"/>
            <a:r>
              <a:rPr lang="en-US" sz="2000" dirty="0" smtClean="0"/>
              <a:t>These synapses are part of the </a:t>
            </a:r>
            <a:r>
              <a:rPr lang="en-US" sz="2000" u="sng" dirty="0" smtClean="0"/>
              <a:t>“			”</a:t>
            </a:r>
            <a:r>
              <a:rPr lang="en-US" sz="2000" dirty="0" smtClean="0"/>
              <a:t> that leads to feelings of well-being</a:t>
            </a:r>
          </a:p>
          <a:p>
            <a:pPr lvl="2"/>
            <a:r>
              <a:rPr lang="en-US" sz="2000" dirty="0" smtClean="0"/>
              <a:t>Withdrawal of the drug leads to </a:t>
            </a:r>
            <a:r>
              <a:rPr lang="en-US" sz="2000" u="sng" dirty="0" smtClean="0"/>
              <a:t>				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E.4.6 Discuss the causes of addiction, including genetic predisposition, social factors and dopamine secretion.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0"/>
            <a:ext cx="2514600" cy="27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86200" y="4599149"/>
            <a:ext cx="4343400" cy="1439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 smtClean="0">
                <a:solidFill>
                  <a:srgbClr val="FF0000"/>
                </a:solidFill>
                <a:latin typeface="Constantia" pitchFamily="18" charset="0"/>
              </a:rPr>
              <a:t>Reward Pathway</a:t>
            </a:r>
            <a:endParaRPr lang="en-US" sz="2400" dirty="0" smtClean="0">
              <a:latin typeface="Constantia" pitchFamily="18" charset="0"/>
            </a:endParaRPr>
          </a:p>
          <a:p>
            <a:pPr lvl="1">
              <a:buFont typeface="Wingdings 2" pitchFamily="18" charset="2"/>
              <a:buNone/>
            </a:pPr>
            <a:r>
              <a:rPr lang="en-US" sz="2400" dirty="0" smtClean="0">
                <a:latin typeface="Constantia" pitchFamily="18" charset="0"/>
              </a:rPr>
              <a:t>    - makes one feel good when he/she engages in behaviors        that are necessary for survival (e.g. eating, drinking)</a:t>
            </a:r>
          </a:p>
          <a:p>
            <a:pPr lvl="1">
              <a:buFont typeface="Wingdings 2" pitchFamily="18" charset="2"/>
              <a:buNone/>
            </a:pPr>
            <a:endParaRPr lang="en-US" sz="2400" dirty="0" smtClean="0">
              <a:latin typeface="Constantia" pitchFamily="18" charset="0"/>
            </a:endParaRPr>
          </a:p>
          <a:p>
            <a:pPr lvl="1">
              <a:buFont typeface="Wingdings 2" pitchFamily="18" charset="2"/>
              <a:buNone/>
            </a:pPr>
            <a:endParaRPr lang="en-US" sz="2400" dirty="0" smtClean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11183"/>
            <a:ext cx="4824412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2"/>
            </a:pPr>
            <a:r>
              <a:rPr lang="en-US" sz="2400" u="sng" dirty="0" smtClean="0"/>
              <a:t> 				</a:t>
            </a:r>
            <a:r>
              <a:rPr lang="en-US" sz="2400" dirty="0" smtClean="0"/>
              <a:t>: there appears to be a genetic link to addiction (i.e., alcoholism may run in families)</a:t>
            </a:r>
          </a:p>
          <a:p>
            <a:pPr lvl="2"/>
            <a:r>
              <a:rPr lang="en-US" sz="2000" dirty="0" smtClean="0"/>
              <a:t>May be the result of </a:t>
            </a:r>
            <a:r>
              <a:rPr lang="en-US" sz="2000" u="sng" dirty="0" smtClean="0"/>
              <a:t>													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E.4.6 Discuss the causes of addiction, including genetic predisposition, social factors and dopamine secretion.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25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2"/>
            </a:pPr>
            <a:r>
              <a:rPr lang="en-US" sz="2800" u="sng" smtClean="0"/>
              <a:t> 				</a:t>
            </a:r>
            <a:r>
              <a:rPr lang="en-US" sz="2800" smtClean="0"/>
              <a:t>:</a:t>
            </a:r>
            <a:endParaRPr lang="en-US" sz="2800" dirty="0" smtClean="0"/>
          </a:p>
          <a:p>
            <a:pPr lvl="2"/>
            <a:r>
              <a:rPr lang="en-US" sz="2400" dirty="0" smtClean="0"/>
              <a:t>Cultural traditions</a:t>
            </a:r>
          </a:p>
          <a:p>
            <a:pPr lvl="2"/>
            <a:r>
              <a:rPr lang="en-US" sz="2400" dirty="0" smtClean="0"/>
              <a:t>Legality or religion</a:t>
            </a:r>
          </a:p>
          <a:p>
            <a:pPr lvl="2"/>
            <a:r>
              <a:rPr lang="en-US" sz="2400" dirty="0" smtClean="0"/>
              <a:t>Peer pressure</a:t>
            </a:r>
          </a:p>
          <a:p>
            <a:pPr lvl="2"/>
            <a:r>
              <a:rPr lang="en-US" sz="2400" dirty="0" smtClean="0"/>
              <a:t>Family addiction</a:t>
            </a:r>
          </a:p>
          <a:p>
            <a:pPr lvl="2"/>
            <a:r>
              <a:rPr lang="en-US" sz="2400" dirty="0" smtClean="0"/>
              <a:t>Family parenting skills</a:t>
            </a:r>
          </a:p>
          <a:p>
            <a:pPr lvl="2"/>
            <a:r>
              <a:rPr lang="en-US" sz="2400" dirty="0" smtClean="0"/>
              <a:t>Poverty and social deprivation</a:t>
            </a:r>
          </a:p>
          <a:p>
            <a:pPr lvl="2"/>
            <a:r>
              <a:rPr lang="en-US" sz="2400" dirty="0" smtClean="0"/>
              <a:t>Traumatic life experiences</a:t>
            </a:r>
          </a:p>
          <a:p>
            <a:pPr lvl="2"/>
            <a:r>
              <a:rPr lang="en-US" sz="2400" dirty="0" smtClean="0"/>
              <a:t>Mental health problems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513" y="457200"/>
            <a:ext cx="9144000" cy="11453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E.4.6 Discuss the causes of addiction, including genetic predisposition, social factors and dopamine secretion.</a:t>
            </a:r>
            <a:endParaRPr lang="en-US" sz="2400" cap="sm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84325"/>
            <a:ext cx="380523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2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" y="1692116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Types of Neurons: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u="sng" dirty="0" smtClean="0"/>
              <a:t> 					</a:t>
            </a:r>
            <a:r>
              <a:rPr lang="en-US" sz="2400" dirty="0" smtClean="0"/>
              <a:t> – conduct impulses into CNS from the periphery (sensory impulses)</a:t>
            </a:r>
          </a:p>
          <a:p>
            <a:pPr lvl="2"/>
            <a:r>
              <a:rPr lang="en-US" sz="2000" dirty="0" smtClean="0"/>
              <a:t>Pick up stimulus from </a:t>
            </a:r>
            <a:r>
              <a:rPr lang="en-US" sz="2000" i="1" dirty="0" smtClean="0"/>
              <a:t>sensory receptors </a:t>
            </a:r>
            <a:r>
              <a:rPr lang="en-US" sz="2000" dirty="0" smtClean="0"/>
              <a:t>– mechanoreceptors, chemoreceptors, </a:t>
            </a:r>
            <a:r>
              <a:rPr lang="en-US" sz="2000" dirty="0" err="1" smtClean="0"/>
              <a:t>thermoreceptors</a:t>
            </a:r>
            <a:r>
              <a:rPr lang="en-US" sz="2000" dirty="0" smtClean="0"/>
              <a:t>, photoreceptors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6400800" cy="276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38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6.5.3 State that nerve impulses are conducted from receptors to the CNS by sensory neurons, within the CNS by relay neurons, and from the CNS to effectors by motor neurons.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648200"/>
          </a:xfrm>
        </p:spPr>
        <p:txBody>
          <a:bodyPr>
            <a:normAutofit/>
          </a:bodyPr>
          <a:lstStyle/>
          <a:p>
            <a:pPr marL="731520" lvl="1" indent="-457200">
              <a:buFont typeface="+mj-lt"/>
              <a:buAutoNum type="arabicPeriod" startAt="2"/>
            </a:pPr>
            <a:r>
              <a:rPr lang="en-US" sz="2400" u="sng" dirty="0" smtClean="0"/>
              <a:t> 							</a:t>
            </a:r>
            <a:r>
              <a:rPr lang="en-US" sz="2400" dirty="0" smtClean="0"/>
              <a:t> – afferent neurons usually transmit impulses to interneurons</a:t>
            </a:r>
          </a:p>
          <a:p>
            <a:pPr lvl="1"/>
            <a:endParaRPr lang="en-US" sz="2000" dirty="0"/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6019800" y="3126105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Brain &amp; Spinal cord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3305"/>
            <a:ext cx="2286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3017520"/>
            <a:ext cx="5562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200" dirty="0" smtClean="0"/>
              <a:t>Located within </a:t>
            </a:r>
            <a:r>
              <a:rPr lang="en-US" sz="2200" u="sng" dirty="0" smtClean="0"/>
              <a:t>		</a:t>
            </a:r>
            <a:endParaRPr lang="en-US" sz="2200" dirty="0" smtClean="0"/>
          </a:p>
          <a:p>
            <a:pPr lvl="2"/>
            <a:r>
              <a:rPr lang="en-US" sz="2200" dirty="0" smtClean="0"/>
              <a:t>Neurons that integrate input and output</a:t>
            </a:r>
          </a:p>
          <a:p>
            <a:pPr lvl="2"/>
            <a:r>
              <a:rPr lang="en-US" sz="2200" b="1" i="1" dirty="0" smtClean="0"/>
              <a:t>Integration</a:t>
            </a:r>
            <a:r>
              <a:rPr lang="en-US" sz="2200" dirty="0" smtClean="0"/>
              <a:t> involves </a:t>
            </a:r>
            <a:r>
              <a:rPr lang="en-US" sz="2200" u="sng" dirty="0" smtClean="0"/>
              <a:t>																	</a:t>
            </a:r>
            <a:endParaRPr lang="en-US" sz="2200" dirty="0" smtClean="0"/>
          </a:p>
          <a:p>
            <a:pPr lvl="2"/>
            <a:r>
              <a:rPr lang="en-US" sz="2200" dirty="0" smtClean="0"/>
              <a:t>Forms connecting lines between sensory and motor neurons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33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638</TotalTime>
  <Words>2309</Words>
  <Application>Microsoft Office PowerPoint</Application>
  <PresentationFormat>On-screen Show (4:3)</PresentationFormat>
  <Paragraphs>513</Paragraphs>
  <Slides>76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Clarity</vt:lpstr>
      <vt:lpstr>Nervous System </vt:lpstr>
      <vt:lpstr>6.5.1 State that the nervous system consists of the central nervous system (CNS) and peripheral nerves, and is composed of cells called neurons that can carry rapid electrical impulses. </vt:lpstr>
      <vt:lpstr>PowerPoint Presentation</vt:lpstr>
      <vt:lpstr>PowerPoint Presentation</vt:lpstr>
      <vt:lpstr>6.5.1 State that the nervous system consists of the central nervous system (CNS) and peripheral nerves, and is composed of cells called neurons that can carry rapid electrical impulses. </vt:lpstr>
      <vt:lpstr>6.5.2 Draw and label a diagram of the structure of a motor neuron</vt:lpstr>
      <vt:lpstr>PowerPoint Presentation</vt:lpstr>
      <vt:lpstr>6.5.3 State that nerve impulses are conducted from receptors to the CNS by sensory neurons, within the CNS by relay neurons, and from the CNS to effectors by motor neurons.</vt:lpstr>
      <vt:lpstr>6.5.3 State that nerve impulses are conducted from receptors to the CNS by sensory neurons, within the CNS by relay neurons, and from the CNS to effectors by motor neurons.</vt:lpstr>
      <vt:lpstr>6.5.3 State that nerve impulses are conducted from receptors to the CNS by sensory neurons, within the CNS by relay neurons, and from the CNS to effectors by motor neurons.</vt:lpstr>
      <vt:lpstr>PowerPoint Presentation</vt:lpstr>
      <vt:lpstr>PowerPoint Presentation</vt:lpstr>
      <vt:lpstr>PowerPoint Presentation</vt:lpstr>
      <vt:lpstr>6.5.4 Define resting potential and action potential (depolarization and repolarization). </vt:lpstr>
      <vt:lpstr>6.5.4 Define resting potential and action potential (depolarization and repolarization). </vt:lpstr>
      <vt:lpstr>6.5.5 Explain how a nerve impulse passes along a non-myelinated neuron.</vt:lpstr>
      <vt:lpstr>PowerPoint Presentation</vt:lpstr>
      <vt:lpstr>6.5.5 Explain how a nerve impulse passes along a non-myelinated neuron.</vt:lpstr>
      <vt:lpstr>PowerPoint Presentation</vt:lpstr>
      <vt:lpstr>PowerPoint Presentation</vt:lpstr>
      <vt:lpstr>6.5.5 Explain how a nerve impulse passes along a non-myelinated neuron.</vt:lpstr>
      <vt:lpstr>PowerPoint Presentation</vt:lpstr>
      <vt:lpstr>6.5.5 Explain how a nerve impulse passes along a non-myelinated neuron.</vt:lpstr>
      <vt:lpstr>PowerPoint Presentation</vt:lpstr>
      <vt:lpstr>PowerPoint Presentation</vt:lpstr>
      <vt:lpstr>6.5.6 Explain the principles of synaptic transmission.</vt:lpstr>
      <vt:lpstr>6.5.6 Explain the principles of synaptic transmission.</vt:lpstr>
      <vt:lpstr>6.5.6 Explain the principles of synaptic transmission.</vt:lpstr>
      <vt:lpstr>PowerPoint Presentation</vt:lpstr>
      <vt:lpstr>E.4.1 State that some presynaptic neurons excite postsynaptic transmission and others inhibit postsynaptic transmission.</vt:lpstr>
      <vt:lpstr>E.4.2 Explain how decision-making in the CNS can result from the interaction between the activities of excitatory and inhibitory presynaptic neurons at synapses.</vt:lpstr>
      <vt:lpstr>E.4.2 Explain how decision-making in the CNS can result from the interaction between the activities of excitatory and inhibitory presynaptic neurons at synapses.</vt:lpstr>
      <vt:lpstr>E.4.2 Explain how decision-making in the CNS can result from the interaction between the activities of excitatory and inhibitory presynaptic neurons at synapses.</vt:lpstr>
      <vt:lpstr>PowerPoint Presentation</vt:lpstr>
      <vt:lpstr>PowerPoint Presentation</vt:lpstr>
      <vt:lpstr>PowerPoint Presentation</vt:lpstr>
      <vt:lpstr>PowerPoint Presentation</vt:lpstr>
      <vt:lpstr>E.1.1 Define the terms stimulus, response and reflex in the context of animal behaviour.</vt:lpstr>
      <vt:lpstr>E.1.1 Define the terms stimulus, response and reflex in the context of animal behaviour.</vt:lpstr>
      <vt:lpstr>E.1.2 Explain the role of receptors, sensory neurons, relay neurons, motor neurons, synapses and effectors in the response of animals to stimuli.</vt:lpstr>
      <vt:lpstr>E.1.2 Explain the role of receptors, sensory neurons, relay neurons, motor neurons, synapses and effectors in the response of animals to stimuli.</vt:lpstr>
      <vt:lpstr>E.1.2 Explain the role of receptors, sensory neurons, relay neurons, motor neurons, synapses and effectors in the response of animals to stimuli.</vt:lpstr>
      <vt:lpstr>E.1.3 Draw and label a diagram of a reflex arc for a pain withdrawal reflex, including the spinal cord and its spinal nerves, the receptor cell, sensory neuron, relay neuron, motor neuron and effector.</vt:lpstr>
      <vt:lpstr>PowerPoint Presentation</vt:lpstr>
      <vt:lpstr>PowerPoint Presentation</vt:lpstr>
      <vt:lpstr>E.1.4 Explain how animal responses can be affected by natural selection, using two examples.</vt:lpstr>
      <vt:lpstr>E.1.4 Explain how animal responses can be affected by natural selection, using two examples.</vt:lpstr>
      <vt:lpstr>E.1.4 Explain how animal responses can be affected by natural selection, using two examples.</vt:lpstr>
      <vt:lpstr>E.1.4 Explain how animal responses can be affected by natural selection, using two examples.</vt:lpstr>
      <vt:lpstr>E.1.4 Explain how animal responses can be affected by natural selection, using two examples.</vt:lpstr>
      <vt:lpstr>E.1.4 Explain how animal responses can be affected by natural selection, using two examples.</vt:lpstr>
      <vt:lpstr>E.2.1 Outline the delivery of stimuli that can be detected by human sensory receptors, including mechanoreceptors, chemoreceptors, thermoreceptors and photoreceptors.</vt:lpstr>
      <vt:lpstr>E.2.1 Outline the delivery of stimuli that can be detected by human sensory receptors, including mechanoreceptors, chemoreceptors, thermoreceptors and photoreceptors.</vt:lpstr>
      <vt:lpstr>E.2.1 Outline the delivery of stimuli that can be detected by human sensory receptors, including mechanoreceptors, chemoreceptors, thermoreceptors and photoreceptors.</vt:lpstr>
      <vt:lpstr>E.2.2 Label a diagram of the structure of the human eye.</vt:lpstr>
      <vt:lpstr>E.2.3 Annotate a diagram of the retina to show the cell types and the direction in which light moves.</vt:lpstr>
      <vt:lpstr>E.2.3 Annotate a diagram of the retina to show the cell types and the direction in which light moves.</vt:lpstr>
      <vt:lpstr>PowerPoint Presentation</vt:lpstr>
      <vt:lpstr>PowerPoint Presentation</vt:lpstr>
      <vt:lpstr>E.2.5 Explain the processing of visual stimuli, including edge enhancement and contralateral processing.</vt:lpstr>
      <vt:lpstr>E.2.5 Explain the processing of visual stimuli, including edge enhancement and contralateral processing.</vt:lpstr>
      <vt:lpstr>E.2.5 Explain the processing of visual stimuli, including edge enhancement and contralateral processing.</vt:lpstr>
      <vt:lpstr>E.2.5 Explain the processing of visual stimuli, including edge enhancement and contralateral processing.</vt:lpstr>
      <vt:lpstr>E.2.6 Label a diagram of the ear.</vt:lpstr>
      <vt:lpstr>PowerPoint Presentation</vt:lpstr>
      <vt:lpstr>Structure of Cochlea and Basilar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System</dc:title>
  <dc:creator>Windows User</dc:creator>
  <cp:lastModifiedBy>Windows User</cp:lastModifiedBy>
  <cp:revision>95</cp:revision>
  <dcterms:created xsi:type="dcterms:W3CDTF">2013-03-26T14:56:53Z</dcterms:created>
  <dcterms:modified xsi:type="dcterms:W3CDTF">2013-04-09T01:01:14Z</dcterms:modified>
</cp:coreProperties>
</file>