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64" r:id="rId3"/>
    <p:sldId id="265" r:id="rId4"/>
    <p:sldId id="266" r:id="rId5"/>
    <p:sldId id="256" r:id="rId6"/>
    <p:sldId id="269" r:id="rId7"/>
    <p:sldId id="257" r:id="rId8"/>
    <p:sldId id="258" r:id="rId9"/>
    <p:sldId id="259" r:id="rId10"/>
    <p:sldId id="267" r:id="rId11"/>
    <p:sldId id="260" r:id="rId12"/>
    <p:sldId id="268" r:id="rId13"/>
    <p:sldId id="261" r:id="rId14"/>
    <p:sldId id="270" r:id="rId15"/>
    <p:sldId id="271" r:id="rId16"/>
    <p:sldId id="262" r:id="rId17"/>
  </p:sldIdLst>
  <p:sldSz cx="9144000" cy="6858000" type="screen4x3"/>
  <p:notesSz cx="6858000" cy="9144000"/>
  <p:defaultTex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A0C5893-DBC5-4A07-BABA-E9767DFD7BE3}" type="datetimeFigureOut">
              <a:rPr lang="en-US"/>
              <a:pPr>
                <a:defRPr/>
              </a:pPr>
              <a:t>10/24/2012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1811CBD-267C-401B-99CB-AAB7B414B55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8F960BE-51D2-4917-8372-3785E088A3B1}" type="datetimeFigureOut">
              <a:rPr lang="en-US"/>
              <a:pPr>
                <a:defRPr/>
              </a:pPr>
              <a:t>10/24/2012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489F237-D7D7-4137-9B0C-E6B3961261D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14A4920-91AB-4380-B35A-9043C9696DB6}" type="datetimeFigureOut">
              <a:rPr lang="en-US"/>
              <a:pPr>
                <a:defRPr/>
              </a:pPr>
              <a:t>10/24/2012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4D60163-9993-4EA4-A02E-E65022393F3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AC896E6-2355-4E4C-A9D6-D7CB4E62418D}" type="datetimeFigureOut">
              <a:rPr lang="en-US"/>
              <a:pPr>
                <a:defRPr/>
              </a:pPr>
              <a:t>10/24/2012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E4483B8-F939-413A-9885-A4BB892D07A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A142C63-3519-40C3-AFFB-17F3FD16C221}" type="datetimeFigureOut">
              <a:rPr lang="en-US"/>
              <a:pPr>
                <a:defRPr/>
              </a:pPr>
              <a:t>10/24/2012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9F8A1B-D58D-4FFA-BF45-E9CE8984309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9467F5C-05B2-40AB-8DAC-69FC0FFC8D67}" type="datetimeFigureOut">
              <a:rPr lang="en-US"/>
              <a:pPr>
                <a:defRPr/>
              </a:pPr>
              <a:t>10/24/2012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B5E10DE-C353-4C3A-998F-DC408AF6BCB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523B724-B944-4AC1-97AB-F20E5B506B9C}" type="datetimeFigureOut">
              <a:rPr lang="en-US"/>
              <a:pPr>
                <a:defRPr/>
              </a:pPr>
              <a:t>10/24/2012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2D9DDE9-5643-4F80-AB9C-07EB11E8688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444CE70-533C-4413-AE55-0B18399A4213}" type="datetimeFigureOut">
              <a:rPr lang="en-US"/>
              <a:pPr>
                <a:defRPr/>
              </a:pPr>
              <a:t>10/24/2012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22F6B85-AF65-4278-89F1-7BB1B34ED5B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F87138F-5EE2-4BA5-A7FB-EAEA735923D2}" type="datetimeFigureOut">
              <a:rPr lang="en-US"/>
              <a:pPr>
                <a:defRPr/>
              </a:pPr>
              <a:t>10/24/2012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CAC8A80-7126-4738-ACCA-DCE94C1C92B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AB58428-3836-4A29-9170-A8E1C24FFED1}" type="datetimeFigureOut">
              <a:rPr lang="en-US"/>
              <a:pPr>
                <a:defRPr/>
              </a:pPr>
              <a:t>10/24/2012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C4131A8-8DC0-4BF6-A202-99E53DC89D9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7C1FE9D-2359-4358-8131-2FAA31057BF9}" type="datetimeFigureOut">
              <a:rPr lang="en-US"/>
              <a:pPr>
                <a:defRPr/>
              </a:pPr>
              <a:t>10/24/2012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978FD46-7E29-471B-92EC-BFB77BA3A83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b="0">
                <a:solidFill>
                  <a:schemeClr val="tx1">
                    <a:tint val="75000"/>
                  </a:schemeClr>
                </a:solidFill>
                <a:latin typeface="+mn-lt"/>
              </a:defRPr>
            </a:lvl1pPr>
          </a:lstStyle>
          <a:p>
            <a:pPr>
              <a:defRPr/>
            </a:pPr>
            <a:fld id="{E1505C0A-AD37-40C6-B683-004B4EF58893}" type="datetimeFigureOut">
              <a:rPr lang="en-US"/>
              <a:pPr>
                <a:defRPr/>
              </a:pPr>
              <a:t>10/24/2012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b="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a:solidFill>
                  <a:schemeClr val="tx1">
                    <a:tint val="75000"/>
                  </a:schemeClr>
                </a:solidFill>
                <a:latin typeface="+mn-lt"/>
              </a:defRPr>
            </a:lvl1pPr>
          </a:lstStyle>
          <a:p>
            <a:pPr>
              <a:defRPr/>
            </a:pPr>
            <a:fld id="{6E9ED68F-EE26-4ECD-8DDB-3709D90A9E5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r>
              <a:rPr lang="en-US" sz="3600" b="1" u="sng" dirty="0" smtClean="0">
                <a:solidFill>
                  <a:srgbClr val="009900"/>
                </a:solidFill>
              </a:rPr>
              <a:t>Opener</a:t>
            </a:r>
            <a:r>
              <a:rPr lang="en-US" sz="3600" b="1" dirty="0" smtClean="0">
                <a:solidFill>
                  <a:srgbClr val="009900"/>
                </a:solidFill>
              </a:rPr>
              <a:t>: write a list of all the </a:t>
            </a:r>
            <a:r>
              <a:rPr lang="en-US" sz="3600" b="1" i="1" dirty="0" smtClean="0">
                <a:solidFill>
                  <a:srgbClr val="009900"/>
                </a:solidFill>
              </a:rPr>
              <a:t>natural </a:t>
            </a:r>
            <a:r>
              <a:rPr lang="en-US" sz="3600" b="1" dirty="0" smtClean="0">
                <a:solidFill>
                  <a:srgbClr val="009900"/>
                </a:solidFill>
              </a:rPr>
              <a:t>ingredients you see</a:t>
            </a:r>
            <a:endParaRPr lang="en-US" sz="3600" b="1" dirty="0" smtClean="0">
              <a:solidFill>
                <a:srgbClr val="009900"/>
              </a:solidFill>
            </a:endParaRPr>
          </a:p>
        </p:txBody>
      </p:sp>
      <p:sp>
        <p:nvSpPr>
          <p:cNvPr id="3" name="Content Placeholder 2"/>
          <p:cNvSpPr>
            <a:spLocks noGrp="1"/>
          </p:cNvSpPr>
          <p:nvPr>
            <p:ph idx="1"/>
          </p:nvPr>
        </p:nvSpPr>
        <p:spPr/>
        <p:txBody>
          <a:bodyPr rtlCol="0">
            <a:normAutofit fontScale="77500" lnSpcReduction="20000"/>
          </a:bodyPr>
          <a:lstStyle/>
          <a:p>
            <a:pPr eaLnBrk="1" fontAlgn="auto" hangingPunct="1">
              <a:spcAft>
                <a:spcPts val="0"/>
              </a:spcAft>
              <a:buFont typeface="Arial" pitchFamily="34" charset="0"/>
              <a:buChar char="•"/>
              <a:defRPr/>
            </a:pPr>
            <a:r>
              <a:rPr lang="en-US" b="1" dirty="0" smtClean="0"/>
              <a:t>Big Mac® Bun: </a:t>
            </a:r>
            <a:r>
              <a:rPr lang="en-US" dirty="0" smtClean="0"/>
              <a:t/>
            </a:r>
            <a:br>
              <a:rPr lang="en-US" dirty="0" smtClean="0"/>
            </a:br>
            <a:r>
              <a:rPr lang="en-US" dirty="0" smtClean="0"/>
              <a:t>Enriched flour (bleached wheat flour, malted barley flour, niacin, reduced iron, thiamin </a:t>
            </a:r>
            <a:r>
              <a:rPr lang="en-US" dirty="0" err="1" smtClean="0"/>
              <a:t>mononitrate</a:t>
            </a:r>
            <a:r>
              <a:rPr lang="en-US" dirty="0" smtClean="0"/>
              <a:t>, riboflavin, folic acid, enzymes), water, high fructose corn syrup, sugar, soybean oil and/or partially hydrogenated soybean oil, contains 2% or less of the following: salt, calcium sulfate, calcium carbonate, wheat gluten, ammonium sulfate, ammonium chloride, dough conditioners (sodium </a:t>
            </a:r>
            <a:r>
              <a:rPr lang="en-US" dirty="0" err="1" smtClean="0"/>
              <a:t>stearoyl</a:t>
            </a:r>
            <a:r>
              <a:rPr lang="en-US" dirty="0" smtClean="0"/>
              <a:t> </a:t>
            </a:r>
            <a:r>
              <a:rPr lang="en-US" dirty="0" err="1" smtClean="0"/>
              <a:t>lactylate</a:t>
            </a:r>
            <a:r>
              <a:rPr lang="en-US" dirty="0" smtClean="0"/>
              <a:t>, </a:t>
            </a:r>
            <a:r>
              <a:rPr lang="en-US" dirty="0" err="1" smtClean="0"/>
              <a:t>datem</a:t>
            </a:r>
            <a:r>
              <a:rPr lang="en-US" dirty="0" smtClean="0"/>
              <a:t>, ascorbic acid, </a:t>
            </a:r>
            <a:r>
              <a:rPr lang="en-US" dirty="0" err="1" smtClean="0"/>
              <a:t>azodicarbonamide</a:t>
            </a:r>
            <a:r>
              <a:rPr lang="en-US" dirty="0" smtClean="0"/>
              <a:t>, mono- and </a:t>
            </a:r>
            <a:r>
              <a:rPr lang="en-US" dirty="0" err="1" smtClean="0"/>
              <a:t>diglycerides</a:t>
            </a:r>
            <a:r>
              <a:rPr lang="en-US" dirty="0" smtClean="0"/>
              <a:t>, </a:t>
            </a:r>
            <a:r>
              <a:rPr lang="en-US" dirty="0" err="1" smtClean="0"/>
              <a:t>ethoxylated</a:t>
            </a:r>
            <a:r>
              <a:rPr lang="en-US" dirty="0" smtClean="0"/>
              <a:t> </a:t>
            </a:r>
            <a:r>
              <a:rPr lang="en-US" dirty="0" err="1" smtClean="0"/>
              <a:t>monoglycerides</a:t>
            </a:r>
            <a:r>
              <a:rPr lang="en-US" dirty="0" smtClean="0"/>
              <a:t>, </a:t>
            </a:r>
            <a:r>
              <a:rPr lang="en-US" dirty="0" err="1" smtClean="0"/>
              <a:t>monocalcium</a:t>
            </a:r>
            <a:r>
              <a:rPr lang="en-US" dirty="0" smtClean="0"/>
              <a:t> phosphate, enzymes, guar gum, calcium peroxide, soy flour), calcium propionate and sodium propionate (preservatives), soy lecithin, sesame seed. </a:t>
            </a:r>
            <a:br>
              <a:rPr lang="en-US" dirty="0" smtClean="0"/>
            </a:br>
            <a:r>
              <a:rPr lang="en-US" b="1" dirty="0" smtClean="0"/>
              <a:t>CONTAINS: WHEAT AND SOY.</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eaLnBrk="1" hangingPunct="1"/>
            <a:r>
              <a:rPr lang="en-US" smtClean="0"/>
              <a:t>Sausage filling</a:t>
            </a:r>
          </a:p>
        </p:txBody>
      </p:sp>
      <p:pic>
        <p:nvPicPr>
          <p:cNvPr id="22530" name="Picture 2"/>
          <p:cNvPicPr>
            <a:picLocks noGrp="1" noChangeAspect="1" noChangeArrowheads="1"/>
          </p:cNvPicPr>
          <p:nvPr>
            <p:ph idx="1"/>
          </p:nvPr>
        </p:nvPicPr>
        <p:blipFill>
          <a:blip r:embed="rId2"/>
          <a:srcRect/>
          <a:stretch>
            <a:fillRect/>
          </a:stretch>
        </p:blipFill>
        <p:spPr>
          <a:xfrm>
            <a:off x="1371600" y="1600200"/>
            <a:ext cx="6172200" cy="502920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pPr eaLnBrk="1" hangingPunct="1"/>
            <a:r>
              <a:rPr lang="en-US" sz="2400" smtClean="0"/>
              <a:t>In this letter to President Roosevelt, Sinclair supported the </a:t>
            </a:r>
            <a:r>
              <a:rPr lang="en-US" sz="2400" b="1" smtClean="0">
                <a:solidFill>
                  <a:srgbClr val="009900"/>
                </a:solidFill>
              </a:rPr>
              <a:t>presence of federal inspectors in the meat-packing houses</a:t>
            </a:r>
            <a:r>
              <a:rPr lang="en-US" sz="2400" smtClean="0"/>
              <a:t>. He advised that inspectors should come disguised as workingmen to discover the true conditions, as Sinclair did when he researched his book "The Jungle."</a:t>
            </a:r>
          </a:p>
        </p:txBody>
      </p:sp>
      <p:pic>
        <p:nvPicPr>
          <p:cNvPr id="23554" name="Picture 2"/>
          <p:cNvPicPr>
            <a:picLocks noGrp="1" noChangeAspect="1" noChangeArrowheads="1"/>
          </p:cNvPicPr>
          <p:nvPr>
            <p:ph idx="1"/>
          </p:nvPr>
        </p:nvPicPr>
        <p:blipFill>
          <a:blip r:embed="rId2"/>
          <a:srcRect/>
          <a:stretch>
            <a:fillRect/>
          </a:stretch>
        </p:blipFill>
        <p:spPr>
          <a:xfrm>
            <a:off x="2971800" y="2057400"/>
            <a:ext cx="3536950" cy="4525963"/>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r>
              <a:rPr lang="en-US" sz="4000" smtClean="0"/>
              <a:t/>
            </a:r>
            <a:br>
              <a:rPr lang="en-US" sz="4000" smtClean="0"/>
            </a:br>
            <a:r>
              <a:rPr lang="en-US" sz="4000" smtClean="0"/>
              <a:t>Selections from the </a:t>
            </a:r>
            <a:r>
              <a:rPr lang="en-US" sz="4000" b="1" smtClean="0">
                <a:solidFill>
                  <a:srgbClr val="009900"/>
                </a:solidFill>
              </a:rPr>
              <a:t>Meat Inspection Act of 1906</a:t>
            </a:r>
            <a:r>
              <a:rPr lang="en-US" sz="4000" smtClean="0"/>
              <a:t/>
            </a:r>
            <a:br>
              <a:rPr lang="en-US" sz="4000" smtClean="0"/>
            </a:br>
            <a:endParaRPr lang="en-US" sz="4000" smtClean="0"/>
          </a:p>
        </p:txBody>
      </p:sp>
      <p:sp>
        <p:nvSpPr>
          <p:cNvPr id="3" name="Content Placeholder 2"/>
          <p:cNvSpPr>
            <a:spLocks noGrp="1"/>
          </p:cNvSpPr>
          <p:nvPr>
            <p:ph idx="1"/>
          </p:nvPr>
        </p:nvSpPr>
        <p:spPr/>
        <p:txBody>
          <a:bodyPr rtlCol="0">
            <a:normAutofit fontScale="85000" lnSpcReduction="20000"/>
          </a:bodyPr>
          <a:lstStyle/>
          <a:p>
            <a:pPr algn="ctr" eaLnBrk="1" fontAlgn="auto" hangingPunct="1">
              <a:spcAft>
                <a:spcPts val="0"/>
              </a:spcAft>
              <a:buFont typeface="Arial" pitchFamily="34" charset="0"/>
              <a:buNone/>
              <a:defRPr/>
            </a:pPr>
            <a:r>
              <a:rPr lang="en-US" u="sng" dirty="0" smtClean="0"/>
              <a:t>Inspection Consists of:</a:t>
            </a:r>
          </a:p>
          <a:p>
            <a:pPr eaLnBrk="1" fontAlgn="auto" hangingPunct="1">
              <a:spcAft>
                <a:spcPts val="0"/>
              </a:spcAft>
              <a:buFont typeface="Arial" pitchFamily="34" charset="0"/>
              <a:buNone/>
              <a:defRPr/>
            </a:pPr>
            <a:r>
              <a:rPr lang="en-US" dirty="0" smtClean="0"/>
              <a:t>1. Examination of animals and their carcasses at slaughter.</a:t>
            </a:r>
          </a:p>
          <a:p>
            <a:pPr eaLnBrk="1" fontAlgn="auto" hangingPunct="1">
              <a:spcAft>
                <a:spcPts val="0"/>
              </a:spcAft>
              <a:buFont typeface="Arial" pitchFamily="34" charset="0"/>
              <a:buNone/>
              <a:defRPr/>
            </a:pPr>
            <a:r>
              <a:rPr lang="en-US" dirty="0" smtClean="0"/>
              <a:t>2. Inspection of all stages of preparation to assure sanitary handling and equipment.</a:t>
            </a:r>
          </a:p>
          <a:p>
            <a:pPr eaLnBrk="1" fontAlgn="auto" hangingPunct="1">
              <a:spcAft>
                <a:spcPts val="0"/>
              </a:spcAft>
              <a:buFont typeface="Arial" pitchFamily="34" charset="0"/>
              <a:buNone/>
              <a:defRPr/>
            </a:pPr>
            <a:r>
              <a:rPr lang="en-US" dirty="0" smtClean="0"/>
              <a:t>3. Destruction of condemned product.</a:t>
            </a:r>
          </a:p>
          <a:p>
            <a:pPr eaLnBrk="1" fontAlgn="auto" hangingPunct="1">
              <a:spcAft>
                <a:spcPts val="0"/>
              </a:spcAft>
              <a:buFont typeface="Arial" pitchFamily="34" charset="0"/>
              <a:buNone/>
              <a:defRPr/>
            </a:pPr>
            <a:r>
              <a:rPr lang="en-US" dirty="0" smtClean="0"/>
              <a:t>4. Examination of all ingredients.</a:t>
            </a:r>
          </a:p>
          <a:p>
            <a:pPr eaLnBrk="1" fontAlgn="auto" hangingPunct="1">
              <a:spcAft>
                <a:spcPts val="0"/>
              </a:spcAft>
              <a:buFont typeface="Arial" pitchFamily="34" charset="0"/>
              <a:buNone/>
              <a:defRPr/>
            </a:pPr>
            <a:r>
              <a:rPr lang="en-US" dirty="0" smtClean="0"/>
              <a:t>5. Application of identification standards to products.</a:t>
            </a:r>
          </a:p>
          <a:p>
            <a:pPr eaLnBrk="1" fontAlgn="auto" hangingPunct="1">
              <a:spcAft>
                <a:spcPts val="0"/>
              </a:spcAft>
              <a:buFont typeface="Arial" pitchFamily="34" charset="0"/>
              <a:buNone/>
              <a:defRPr/>
            </a:pPr>
            <a:r>
              <a:rPr lang="en-US" dirty="0" smtClean="0"/>
              <a:t>6. Accurate labeling enforcement.</a:t>
            </a:r>
          </a:p>
          <a:p>
            <a:pPr eaLnBrk="1" fontAlgn="auto" hangingPunct="1">
              <a:spcAft>
                <a:spcPts val="0"/>
              </a:spcAft>
              <a:buFont typeface="Arial" pitchFamily="34" charset="0"/>
              <a:buNone/>
              <a:defRPr/>
            </a:pPr>
            <a:r>
              <a:rPr lang="en-US" dirty="0" smtClean="0"/>
              <a:t>7. Inspection of imported products.</a:t>
            </a:r>
          </a:p>
          <a:p>
            <a:pPr eaLnBrk="1" fontAlgn="auto" hangingPunct="1">
              <a:spcAft>
                <a:spcPts val="0"/>
              </a:spcAft>
              <a:buFont typeface="Arial" pitchFamily="34" charset="0"/>
              <a:buNone/>
              <a:defRPr/>
            </a:pPr>
            <a:r>
              <a:rPr lang="en-US" dirty="0" smtClean="0"/>
              <a:t>8. Administration of product certification.</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457200" y="274638"/>
            <a:ext cx="8229600" cy="1706562"/>
          </a:xfrm>
        </p:spPr>
        <p:txBody>
          <a:bodyPr/>
          <a:lstStyle/>
          <a:p>
            <a:pPr eaLnBrk="1" hangingPunct="1"/>
            <a:r>
              <a:rPr lang="en-US" sz="2800" smtClean="0"/>
              <a:t>Act of December 4, </a:t>
            </a:r>
            <a:r>
              <a:rPr lang="en-US" sz="2800" smtClean="0">
                <a:solidFill>
                  <a:srgbClr val="009900"/>
                </a:solidFill>
              </a:rPr>
              <a:t>1905 (</a:t>
            </a:r>
            <a:r>
              <a:rPr lang="en-US" sz="2800" u="sng" smtClean="0">
                <a:solidFill>
                  <a:srgbClr val="009900"/>
                </a:solidFill>
              </a:rPr>
              <a:t>Pure Food and Drug Act</a:t>
            </a:r>
            <a:r>
              <a:rPr lang="en-US" sz="2800" smtClean="0"/>
              <a:t>), which prevented the manufacture, sale, or transportation of adultered, misbranded, poisonous, or deleterious foods, drugs, medicines, and liquors and the regulation of traffic of such items., 12/04/1905</a:t>
            </a:r>
          </a:p>
        </p:txBody>
      </p:sp>
      <p:pic>
        <p:nvPicPr>
          <p:cNvPr id="25602" name="Picture 2"/>
          <p:cNvPicPr>
            <a:picLocks noGrp="1" noChangeAspect="1" noChangeArrowheads="1"/>
          </p:cNvPicPr>
          <p:nvPr>
            <p:ph idx="1"/>
          </p:nvPr>
        </p:nvPicPr>
        <p:blipFill>
          <a:blip r:embed="rId2"/>
          <a:srcRect/>
          <a:stretch>
            <a:fillRect/>
          </a:stretch>
        </p:blipFill>
        <p:spPr>
          <a:xfrm>
            <a:off x="3124200" y="2332038"/>
            <a:ext cx="2887663" cy="4525962"/>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p:cNvSpPr>
          <p:nvPr>
            <p:ph type="title"/>
          </p:nvPr>
        </p:nvSpPr>
        <p:spPr/>
        <p:txBody>
          <a:bodyPr/>
          <a:lstStyle/>
          <a:p>
            <a:pPr eaLnBrk="1" hangingPunct="1"/>
            <a:endParaRPr lang="en-US" smtClean="0"/>
          </a:p>
        </p:txBody>
      </p:sp>
      <p:sp>
        <p:nvSpPr>
          <p:cNvPr id="26626" name="Rectangle 3"/>
          <p:cNvSpPr>
            <a:spLocks noGrp="1"/>
          </p:cNvSpPr>
          <p:nvPr>
            <p:ph type="body" idx="1"/>
          </p:nvPr>
        </p:nvSpPr>
        <p:spPr/>
        <p:txBody>
          <a:bodyPr/>
          <a:lstStyle/>
          <a:p>
            <a:pPr eaLnBrk="1" hangingPunct="1">
              <a:buFont typeface="Arial" charset="0"/>
              <a:buNone/>
            </a:pPr>
            <a:r>
              <a:rPr lang="en-US" b="1" smtClean="0">
                <a:solidFill>
                  <a:srgbClr val="009900"/>
                </a:solidFill>
              </a:rPr>
              <a:t>3. What connection do you see between the public’s reading </a:t>
            </a:r>
            <a:r>
              <a:rPr lang="en-US" b="1" i="1" smtClean="0">
                <a:solidFill>
                  <a:srgbClr val="009900"/>
                </a:solidFill>
              </a:rPr>
              <a:t>The Jungle</a:t>
            </a:r>
            <a:r>
              <a:rPr lang="en-US" b="1" smtClean="0">
                <a:solidFill>
                  <a:srgbClr val="009900"/>
                </a:solidFill>
              </a:rPr>
              <a:t> and subsequent progressive legislation (like the Meat Inspection Act and the Pure Food and Drug Act), which were passed within six months of </a:t>
            </a:r>
            <a:r>
              <a:rPr lang="en-US" b="1" i="1" smtClean="0">
                <a:solidFill>
                  <a:srgbClr val="009900"/>
                </a:solidFill>
              </a:rPr>
              <a:t>The Jungle</a:t>
            </a:r>
            <a:r>
              <a:rPr lang="en-US" b="1" smtClean="0">
                <a:solidFill>
                  <a:srgbClr val="009900"/>
                </a:solidFill>
              </a:rPr>
              <a:t>’s publication?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p:cNvSpPr>
          <p:nvPr>
            <p:ph type="title"/>
          </p:nvPr>
        </p:nvSpPr>
        <p:spPr/>
        <p:txBody>
          <a:bodyPr/>
          <a:lstStyle/>
          <a:p>
            <a:r>
              <a:rPr lang="en-US" smtClean="0"/>
              <a:t>Homework tonight:</a:t>
            </a:r>
          </a:p>
        </p:txBody>
      </p:sp>
      <p:sp>
        <p:nvSpPr>
          <p:cNvPr id="27650" name="Rectangle 3"/>
          <p:cNvSpPr>
            <a:spLocks noGrp="1"/>
          </p:cNvSpPr>
          <p:nvPr>
            <p:ph type="body" idx="1"/>
          </p:nvPr>
        </p:nvSpPr>
        <p:spPr/>
        <p:txBody>
          <a:bodyPr/>
          <a:lstStyle/>
          <a:p>
            <a:pPr marL="0" indent="0" algn="ctr">
              <a:buNone/>
            </a:pPr>
            <a:r>
              <a:rPr lang="en-US" b="1" u="sng" dirty="0"/>
              <a:t>Meatpacking Industry Political Cartoon Assignment</a:t>
            </a:r>
            <a:endParaRPr lang="en-US" dirty="0"/>
          </a:p>
          <a:p>
            <a:pPr marL="0" indent="0">
              <a:buNone/>
            </a:pPr>
            <a:r>
              <a:rPr lang="en-US" u="sng" dirty="0"/>
              <a:t>Objective</a:t>
            </a:r>
            <a:r>
              <a:rPr lang="en-US" dirty="0"/>
              <a:t>: students will use pencil, ink and colors to design a political cartoon based on their knowledge of muckraking, The Jungle and the meatpacking industry during the Industrial Era in America.</a:t>
            </a:r>
          </a:p>
          <a:p>
            <a:endParaRPr lang="en-US" dirty="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pPr eaLnBrk="1" hangingPunct="1"/>
            <a:r>
              <a:rPr lang="en-US" smtClean="0"/>
              <a:t>Jungle Café Menu</a:t>
            </a:r>
          </a:p>
        </p:txBody>
      </p:sp>
      <p:sp>
        <p:nvSpPr>
          <p:cNvPr id="28674" name="Content Placeholder 2"/>
          <p:cNvSpPr>
            <a:spLocks noGrp="1"/>
          </p:cNvSpPr>
          <p:nvPr>
            <p:ph idx="1"/>
          </p:nvPr>
        </p:nvSpPr>
        <p:spPr/>
        <p:txBody>
          <a:bodyPr/>
          <a:lstStyle/>
          <a:p>
            <a:pPr eaLnBrk="1" hangingPunct="1"/>
            <a:r>
              <a:rPr lang="en-US" smtClean="0"/>
              <a:t>Create your own restaurant menu following the excerpts from </a:t>
            </a:r>
            <a:r>
              <a:rPr lang="en-US" i="1" smtClean="0"/>
              <a:t>The Jungle</a:t>
            </a:r>
          </a:p>
        </p:txBody>
      </p:sp>
      <p:pic>
        <p:nvPicPr>
          <p:cNvPr id="28675" name="Picture 2"/>
          <p:cNvPicPr>
            <a:picLocks noChangeAspect="1" noChangeArrowheads="1"/>
          </p:cNvPicPr>
          <p:nvPr/>
        </p:nvPicPr>
        <p:blipFill>
          <a:blip r:embed="rId2"/>
          <a:srcRect/>
          <a:stretch>
            <a:fillRect/>
          </a:stretch>
        </p:blipFill>
        <p:spPr bwMode="auto">
          <a:xfrm>
            <a:off x="6019800" y="3429000"/>
            <a:ext cx="2857500" cy="3429000"/>
          </a:xfrm>
          <a:prstGeom prst="rect">
            <a:avLst/>
          </a:prstGeom>
          <a:noFill/>
          <a:ln w="9525">
            <a:noFill/>
            <a:miter lim="800000"/>
            <a:headEnd/>
            <a:tailEnd/>
          </a:ln>
        </p:spPr>
      </p:pic>
      <p:pic>
        <p:nvPicPr>
          <p:cNvPr id="28676" name="Picture 3"/>
          <p:cNvPicPr>
            <a:picLocks noChangeAspect="1" noChangeArrowheads="1"/>
          </p:cNvPicPr>
          <p:nvPr/>
        </p:nvPicPr>
        <p:blipFill>
          <a:blip r:embed="rId3"/>
          <a:srcRect/>
          <a:stretch>
            <a:fillRect/>
          </a:stretch>
        </p:blipFill>
        <p:spPr bwMode="auto">
          <a:xfrm>
            <a:off x="0" y="3040063"/>
            <a:ext cx="2743200" cy="3817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p:txBody>
          <a:bodyPr/>
          <a:lstStyle/>
          <a:p>
            <a:pPr eaLnBrk="1" hangingPunct="1"/>
            <a:r>
              <a:rPr lang="en-US" b="1" smtClean="0"/>
              <a:t>Basic White Bread Recipe</a:t>
            </a:r>
            <a:endParaRPr lang="en-US" smtClean="0"/>
          </a:p>
        </p:txBody>
      </p:sp>
      <p:sp>
        <p:nvSpPr>
          <p:cNvPr id="14338" name="Content Placeholder 2"/>
          <p:cNvSpPr>
            <a:spLocks noGrp="1"/>
          </p:cNvSpPr>
          <p:nvPr>
            <p:ph idx="1"/>
          </p:nvPr>
        </p:nvSpPr>
        <p:spPr/>
        <p:txBody>
          <a:bodyPr/>
          <a:lstStyle/>
          <a:p>
            <a:pPr eaLnBrk="1" hangingPunct="1">
              <a:lnSpc>
                <a:spcPct val="90000"/>
              </a:lnSpc>
              <a:buFont typeface="Arial" charset="0"/>
              <a:buNone/>
            </a:pPr>
            <a:r>
              <a:rPr lang="en-US" sz="3000" u="sng" smtClean="0"/>
              <a:t>Ingredients:</a:t>
            </a:r>
          </a:p>
          <a:p>
            <a:pPr eaLnBrk="1" hangingPunct="1">
              <a:lnSpc>
                <a:spcPct val="90000"/>
              </a:lnSpc>
              <a:buFont typeface="Arial" charset="0"/>
              <a:buNone/>
            </a:pPr>
            <a:r>
              <a:rPr lang="en-US" sz="3000" smtClean="0"/>
              <a:t>	1/2C (4 oz.)  milk</a:t>
            </a:r>
            <a:br>
              <a:rPr lang="en-US" sz="3000" smtClean="0"/>
            </a:br>
            <a:r>
              <a:rPr lang="en-US" sz="3000" smtClean="0"/>
              <a:t>3 tablespoons sugar</a:t>
            </a:r>
            <a:br>
              <a:rPr lang="en-US" sz="3000" smtClean="0"/>
            </a:br>
            <a:r>
              <a:rPr lang="en-US" sz="3000" smtClean="0"/>
              <a:t>2 teaspoons salt</a:t>
            </a:r>
            <a:br>
              <a:rPr lang="en-US" sz="3000" smtClean="0"/>
            </a:br>
            <a:r>
              <a:rPr lang="en-US" sz="3000" smtClean="0"/>
              <a:t>3 tablespoons butter or margarine</a:t>
            </a:r>
            <a:br>
              <a:rPr lang="en-US" sz="3000" smtClean="0"/>
            </a:br>
            <a:r>
              <a:rPr lang="en-US" sz="3000" smtClean="0"/>
              <a:t>2   (1/4 ounce) packages active dry yeast or 2 teaspoons Instant Yeast (.34 oz.)</a:t>
            </a:r>
            <a:br>
              <a:rPr lang="en-US" sz="3000" smtClean="0"/>
            </a:br>
            <a:r>
              <a:rPr lang="en-US" sz="3000" smtClean="0"/>
              <a:t>1 1/2C (12 oz.) warm water (105F to 110F)</a:t>
            </a:r>
            <a:br>
              <a:rPr lang="en-US" sz="3000" smtClean="0"/>
            </a:br>
            <a:r>
              <a:rPr lang="en-US" sz="3000" smtClean="0"/>
              <a:t>5-6C (1# 13 oz.) unbleached bread flour</a:t>
            </a:r>
          </a:p>
          <a:p>
            <a:pPr eaLnBrk="1" hangingPunct="1">
              <a:lnSpc>
                <a:spcPct val="90000"/>
              </a:lnSpc>
            </a:pPr>
            <a:endParaRPr lang="en-US" sz="300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r>
              <a:rPr lang="en-US" sz="4000" b="1" smtClean="0">
                <a:solidFill>
                  <a:srgbClr val="009900"/>
                </a:solidFill>
              </a:rPr>
              <a:t>Why is there such a major difference between the McDonald’s bun and the homemade recipe?</a:t>
            </a:r>
          </a:p>
        </p:txBody>
      </p:sp>
      <p:pic>
        <p:nvPicPr>
          <p:cNvPr id="15362" name="Picture 2"/>
          <p:cNvPicPr>
            <a:picLocks noChangeAspect="1" noChangeArrowheads="1"/>
          </p:cNvPicPr>
          <p:nvPr/>
        </p:nvPicPr>
        <p:blipFill>
          <a:blip r:embed="rId2"/>
          <a:srcRect/>
          <a:stretch>
            <a:fillRect/>
          </a:stretch>
        </p:blipFill>
        <p:spPr bwMode="auto">
          <a:xfrm>
            <a:off x="0" y="3524250"/>
            <a:ext cx="4457700" cy="3333750"/>
          </a:xfrm>
          <a:prstGeom prst="rect">
            <a:avLst/>
          </a:prstGeom>
          <a:noFill/>
          <a:ln w="9525">
            <a:noFill/>
            <a:miter lim="800000"/>
            <a:headEnd/>
            <a:tailEnd/>
          </a:ln>
        </p:spPr>
      </p:pic>
      <p:pic>
        <p:nvPicPr>
          <p:cNvPr id="15363" name="Picture 3"/>
          <p:cNvPicPr>
            <a:picLocks noChangeAspect="1" noChangeArrowheads="1"/>
          </p:cNvPicPr>
          <p:nvPr/>
        </p:nvPicPr>
        <p:blipFill>
          <a:blip r:embed="rId3"/>
          <a:srcRect/>
          <a:stretch>
            <a:fillRect/>
          </a:stretch>
        </p:blipFill>
        <p:spPr bwMode="auto">
          <a:xfrm>
            <a:off x="4295775" y="1828800"/>
            <a:ext cx="4848225" cy="3000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457200" y="274638"/>
            <a:ext cx="5257800" cy="1143000"/>
          </a:xfrm>
        </p:spPr>
        <p:txBody>
          <a:bodyPr/>
          <a:lstStyle/>
          <a:p>
            <a:pPr eaLnBrk="1" hangingPunct="1"/>
            <a:r>
              <a:rPr lang="en-US" sz="7200" u="sng" smtClean="0">
                <a:solidFill>
                  <a:srgbClr val="800000"/>
                </a:solidFill>
              </a:rPr>
              <a:t>Muckrakers</a:t>
            </a:r>
          </a:p>
        </p:txBody>
      </p:sp>
      <p:pic>
        <p:nvPicPr>
          <p:cNvPr id="16386" name="Picture 2"/>
          <p:cNvPicPr>
            <a:picLocks noGrp="1" noChangeAspect="1" noChangeArrowheads="1"/>
          </p:cNvPicPr>
          <p:nvPr>
            <p:ph idx="1"/>
          </p:nvPr>
        </p:nvPicPr>
        <p:blipFill>
          <a:blip r:embed="rId2"/>
          <a:srcRect/>
          <a:stretch>
            <a:fillRect/>
          </a:stretch>
        </p:blipFill>
        <p:spPr>
          <a:xfrm>
            <a:off x="5867400" y="0"/>
            <a:ext cx="3276600" cy="2395538"/>
          </a:xfrm>
        </p:spPr>
      </p:pic>
      <p:pic>
        <p:nvPicPr>
          <p:cNvPr id="16387" name="Picture 3"/>
          <p:cNvPicPr>
            <a:picLocks noChangeAspect="1" noChangeArrowheads="1"/>
          </p:cNvPicPr>
          <p:nvPr/>
        </p:nvPicPr>
        <p:blipFill>
          <a:blip r:embed="rId3"/>
          <a:srcRect/>
          <a:stretch>
            <a:fillRect/>
          </a:stretch>
        </p:blipFill>
        <p:spPr bwMode="auto">
          <a:xfrm>
            <a:off x="0" y="1752600"/>
            <a:ext cx="5057775" cy="5105400"/>
          </a:xfrm>
          <a:prstGeom prst="rect">
            <a:avLst/>
          </a:prstGeom>
          <a:noFill/>
          <a:ln w="9525">
            <a:noFill/>
            <a:miter lim="800000"/>
            <a:headEnd/>
            <a:tailEnd/>
          </a:ln>
        </p:spPr>
      </p:pic>
      <p:sp>
        <p:nvSpPr>
          <p:cNvPr id="16388" name="Text Box 5"/>
          <p:cNvSpPr txBox="1">
            <a:spLocks noChangeArrowheads="1"/>
          </p:cNvSpPr>
          <p:nvPr/>
        </p:nvSpPr>
        <p:spPr bwMode="auto">
          <a:xfrm>
            <a:off x="5105400" y="2362200"/>
            <a:ext cx="3810000" cy="4114800"/>
          </a:xfrm>
          <a:prstGeom prst="rect">
            <a:avLst/>
          </a:prstGeom>
          <a:noFill/>
          <a:ln w="9525">
            <a:noFill/>
            <a:miter lim="800000"/>
            <a:headEnd/>
            <a:tailEnd/>
          </a:ln>
        </p:spPr>
        <p:txBody>
          <a:bodyPr>
            <a:spAutoFit/>
          </a:bodyPr>
          <a:lstStyle/>
          <a:p>
            <a:pPr>
              <a:spcBef>
                <a:spcPct val="50000"/>
              </a:spcBef>
            </a:pPr>
            <a:r>
              <a:rPr lang="en-US" sz="2200">
                <a:solidFill>
                  <a:srgbClr val="009900"/>
                </a:solidFill>
              </a:rPr>
              <a:t>Investigated social problems</a:t>
            </a:r>
          </a:p>
          <a:p>
            <a:pPr>
              <a:spcBef>
                <a:spcPct val="50000"/>
              </a:spcBef>
              <a:buFontTx/>
              <a:buChar char="•"/>
            </a:pPr>
            <a:r>
              <a:rPr lang="en-US" sz="2200" b="0">
                <a:solidFill>
                  <a:srgbClr val="009900"/>
                </a:solidFill>
              </a:rPr>
              <a:t>City corruption</a:t>
            </a:r>
          </a:p>
          <a:p>
            <a:pPr>
              <a:spcBef>
                <a:spcPct val="50000"/>
              </a:spcBef>
              <a:buFontTx/>
              <a:buChar char="•"/>
            </a:pPr>
            <a:r>
              <a:rPr lang="en-US" sz="2200" b="0">
                <a:solidFill>
                  <a:srgbClr val="009900"/>
                </a:solidFill>
              </a:rPr>
              <a:t>Living and working conditions</a:t>
            </a:r>
          </a:p>
          <a:p>
            <a:pPr>
              <a:spcBef>
                <a:spcPct val="50000"/>
              </a:spcBef>
              <a:buFontTx/>
              <a:buChar char="•"/>
            </a:pPr>
            <a:r>
              <a:rPr lang="en-US" sz="2200" b="0">
                <a:solidFill>
                  <a:srgbClr val="009900"/>
                </a:solidFill>
              </a:rPr>
              <a:t>Ruthless business tactics</a:t>
            </a:r>
          </a:p>
          <a:p>
            <a:pPr>
              <a:spcBef>
                <a:spcPct val="50000"/>
              </a:spcBef>
            </a:pPr>
            <a:r>
              <a:rPr lang="en-US" sz="2200">
                <a:solidFill>
                  <a:srgbClr val="009900"/>
                </a:solidFill>
              </a:rPr>
              <a:t>Goal</a:t>
            </a:r>
            <a:r>
              <a:rPr lang="en-US" sz="2200" b="0">
                <a:solidFill>
                  <a:srgbClr val="009900"/>
                </a:solidFill>
              </a:rPr>
              <a:t>- to expose problems of industrialization and urbanization to the public eye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ctrTitle"/>
          </p:nvPr>
        </p:nvSpPr>
        <p:spPr>
          <a:xfrm>
            <a:off x="685800" y="381000"/>
            <a:ext cx="7772400" cy="1470025"/>
          </a:xfrm>
        </p:spPr>
        <p:txBody>
          <a:bodyPr/>
          <a:lstStyle/>
          <a:p>
            <a:pPr eaLnBrk="1" hangingPunct="1"/>
            <a:r>
              <a:rPr lang="en-US" b="1" i="1" u="sng" smtClean="0">
                <a:solidFill>
                  <a:srgbClr val="009900"/>
                </a:solidFill>
              </a:rPr>
              <a:t>The Jungle</a:t>
            </a:r>
          </a:p>
        </p:txBody>
      </p:sp>
      <p:sp>
        <p:nvSpPr>
          <p:cNvPr id="3" name="Subtitle 2"/>
          <p:cNvSpPr>
            <a:spLocks noGrp="1"/>
          </p:cNvSpPr>
          <p:nvPr>
            <p:ph type="subTitle" idx="1"/>
          </p:nvPr>
        </p:nvSpPr>
        <p:spPr>
          <a:xfrm>
            <a:off x="4724400" y="2057400"/>
            <a:ext cx="3505200" cy="1752600"/>
          </a:xfrm>
        </p:spPr>
        <p:txBody>
          <a:bodyPr>
            <a:normAutofit/>
          </a:bodyPr>
          <a:lstStyle/>
          <a:p>
            <a:pPr eaLnBrk="1" hangingPunct="1">
              <a:lnSpc>
                <a:spcPct val="60000"/>
              </a:lnSpc>
            </a:pPr>
            <a:r>
              <a:rPr lang="en-US" sz="3000" b="1" smtClean="0">
                <a:solidFill>
                  <a:srgbClr val="009900"/>
                </a:solidFill>
              </a:rPr>
              <a:t>By Upton Sinclair</a:t>
            </a:r>
          </a:p>
          <a:p>
            <a:pPr algn="l" eaLnBrk="1" hangingPunct="1">
              <a:lnSpc>
                <a:spcPct val="60000"/>
              </a:lnSpc>
            </a:pPr>
            <a:endParaRPr lang="en-US" sz="3000" smtClean="0">
              <a:solidFill>
                <a:srgbClr val="898989"/>
              </a:solidFill>
            </a:endParaRPr>
          </a:p>
          <a:p>
            <a:pPr algn="l" eaLnBrk="1" hangingPunct="1">
              <a:lnSpc>
                <a:spcPct val="60000"/>
              </a:lnSpc>
            </a:pPr>
            <a:r>
              <a:rPr lang="en-US" sz="3000" b="1" i="1" smtClean="0">
                <a:solidFill>
                  <a:srgbClr val="898989"/>
                </a:solidFill>
              </a:rPr>
              <a:t>Listen carefully to the excerpt read aloud</a:t>
            </a:r>
          </a:p>
        </p:txBody>
      </p:sp>
      <p:pic>
        <p:nvPicPr>
          <p:cNvPr id="17411" name="Picture 2"/>
          <p:cNvPicPr>
            <a:picLocks noChangeAspect="1" noChangeArrowheads="1"/>
          </p:cNvPicPr>
          <p:nvPr/>
        </p:nvPicPr>
        <p:blipFill>
          <a:blip r:embed="rId2"/>
          <a:srcRect/>
          <a:stretch>
            <a:fillRect/>
          </a:stretch>
        </p:blipFill>
        <p:spPr bwMode="auto">
          <a:xfrm>
            <a:off x="381000" y="2057400"/>
            <a:ext cx="3309938" cy="4171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p:cNvSpPr>
          <p:nvPr>
            <p:ph type="title"/>
          </p:nvPr>
        </p:nvSpPr>
        <p:spPr/>
        <p:txBody>
          <a:bodyPr/>
          <a:lstStyle/>
          <a:p>
            <a:pPr eaLnBrk="1" hangingPunct="1"/>
            <a:r>
              <a:rPr lang="en-US" b="1" u="sng" smtClean="0">
                <a:solidFill>
                  <a:srgbClr val="009900"/>
                </a:solidFill>
              </a:rPr>
              <a:t>The Jungle</a:t>
            </a:r>
            <a:r>
              <a:rPr lang="en-US" b="1" i="1" smtClean="0">
                <a:solidFill>
                  <a:srgbClr val="009900"/>
                </a:solidFill>
              </a:rPr>
              <a:t> </a:t>
            </a:r>
            <a:r>
              <a:rPr lang="en-US" b="1" smtClean="0">
                <a:solidFill>
                  <a:srgbClr val="009900"/>
                </a:solidFill>
              </a:rPr>
              <a:t>excerpt</a:t>
            </a:r>
            <a:endParaRPr lang="en-US" b="1" i="1" smtClean="0">
              <a:solidFill>
                <a:srgbClr val="009900"/>
              </a:solidFill>
            </a:endParaRPr>
          </a:p>
        </p:txBody>
      </p:sp>
      <p:sp>
        <p:nvSpPr>
          <p:cNvPr id="18434" name="Rectangle 3"/>
          <p:cNvSpPr>
            <a:spLocks noGrp="1"/>
          </p:cNvSpPr>
          <p:nvPr>
            <p:ph type="body" idx="1"/>
          </p:nvPr>
        </p:nvSpPr>
        <p:spPr/>
        <p:txBody>
          <a:bodyPr/>
          <a:lstStyle/>
          <a:p>
            <a:pPr marL="609600" indent="-609600" eaLnBrk="1" hangingPunct="1">
              <a:buFont typeface="Arial" charset="0"/>
              <a:buAutoNum type="arabicPeriod"/>
            </a:pPr>
            <a:r>
              <a:rPr lang="en-US" b="1" smtClean="0">
                <a:solidFill>
                  <a:srgbClr val="009900"/>
                </a:solidFill>
              </a:rPr>
              <a:t>What do you find most surprising in Upton Sinclair’s account of the meatpacking industry? Why?</a:t>
            </a:r>
          </a:p>
          <a:p>
            <a:pPr marL="609600" indent="-609600" eaLnBrk="1" hangingPunct="1">
              <a:buFont typeface="Arial" charset="0"/>
              <a:buAutoNum type="arabicPeriod"/>
            </a:pPr>
            <a:r>
              <a:rPr lang="en-US" b="1" smtClean="0">
                <a:solidFill>
                  <a:srgbClr val="009900"/>
                </a:solidFill>
              </a:rPr>
              <a:t>How do you think readers reacted to </a:t>
            </a:r>
            <a:r>
              <a:rPr lang="en-US" b="1" i="1" smtClean="0">
                <a:solidFill>
                  <a:srgbClr val="009900"/>
                </a:solidFill>
              </a:rPr>
              <a:t>The Jungle</a:t>
            </a:r>
            <a:r>
              <a:rPr lang="en-US" b="1" smtClean="0">
                <a:solidFill>
                  <a:srgbClr val="009900"/>
                </a:solidFill>
              </a:rPr>
              <a:t> when it first came out?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Panoramic picture of the beef industry, 1900</a:t>
            </a:r>
            <a:endParaRPr lang="en-US" dirty="0"/>
          </a:p>
        </p:txBody>
      </p:sp>
      <p:pic>
        <p:nvPicPr>
          <p:cNvPr id="19458" name="Picture 2"/>
          <p:cNvPicPr>
            <a:picLocks noGrp="1" noChangeAspect="1" noChangeArrowheads="1"/>
          </p:cNvPicPr>
          <p:nvPr>
            <p:ph idx="1"/>
          </p:nvPr>
        </p:nvPicPr>
        <p:blipFill>
          <a:blip r:embed="rId2"/>
          <a:srcRect/>
          <a:stretch>
            <a:fillRect/>
          </a:stretch>
        </p:blipFill>
        <p:spPr>
          <a:xfrm>
            <a:off x="0" y="1600200"/>
            <a:ext cx="9144000" cy="274320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b="1" dirty="0" smtClean="0"/>
              <a:t>Men, primarily African American, working with cattle carcasses hanging in a slaughter house in the stockyards</a:t>
            </a:r>
            <a:endParaRPr lang="en-US" dirty="0"/>
          </a:p>
        </p:txBody>
      </p:sp>
      <p:pic>
        <p:nvPicPr>
          <p:cNvPr id="20482" name="Picture 2"/>
          <p:cNvPicPr>
            <a:picLocks noGrp="1" noChangeAspect="1" noChangeArrowheads="1"/>
          </p:cNvPicPr>
          <p:nvPr>
            <p:ph idx="1"/>
          </p:nvPr>
        </p:nvPicPr>
        <p:blipFill>
          <a:blip r:embed="rId2"/>
          <a:srcRect/>
          <a:stretch>
            <a:fillRect/>
          </a:stretch>
        </p:blipFill>
        <p:spPr>
          <a:xfrm>
            <a:off x="1524000" y="1981200"/>
            <a:ext cx="6096000" cy="436245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Chicago - Meat Packing Industry - Swift &amp; Co.'s Packing House: great soup kettles - capacity 350,000 lbs. each</a:t>
            </a:r>
            <a:endParaRPr lang="en-US" dirty="0"/>
          </a:p>
        </p:txBody>
      </p:sp>
      <p:pic>
        <p:nvPicPr>
          <p:cNvPr id="21506" name="Picture 2"/>
          <p:cNvPicPr>
            <a:picLocks noGrp="1" noChangeAspect="1" noChangeArrowheads="1"/>
          </p:cNvPicPr>
          <p:nvPr>
            <p:ph idx="1"/>
          </p:nvPr>
        </p:nvPicPr>
        <p:blipFill>
          <a:blip r:embed="rId2"/>
          <a:srcRect/>
          <a:stretch>
            <a:fillRect/>
          </a:stretch>
        </p:blipFill>
        <p:spPr>
          <a:xfrm>
            <a:off x="1752600" y="1752600"/>
            <a:ext cx="5867400" cy="4906963"/>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415</TotalTime>
  <Words>429</Words>
  <Application>Microsoft Office PowerPoint</Application>
  <PresentationFormat>On-screen Show (4:3)</PresentationFormat>
  <Paragraphs>41</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Opener: write a list of all the natural ingredients you see</vt:lpstr>
      <vt:lpstr>Basic White Bread Recipe</vt:lpstr>
      <vt:lpstr>Why is there such a major difference between the McDonald’s bun and the homemade recipe?</vt:lpstr>
      <vt:lpstr>Muckrakers</vt:lpstr>
      <vt:lpstr>The Jungle</vt:lpstr>
      <vt:lpstr>The Jungle excerpt</vt:lpstr>
      <vt:lpstr>Panoramic picture of the beef industry, 1900</vt:lpstr>
      <vt:lpstr>Men, primarily African American, working with cattle carcasses hanging in a slaughter house in the stockyards</vt:lpstr>
      <vt:lpstr>Chicago - Meat Packing Industry - Swift &amp; Co.'s Packing House: great soup kettles - capacity 350,000 lbs. each</vt:lpstr>
      <vt:lpstr>Sausage filling</vt:lpstr>
      <vt:lpstr>In this letter to President Roosevelt, Sinclair supported the presence of federal inspectors in the meat-packing houses. He advised that inspectors should come disguised as workingmen to discover the true conditions, as Sinclair did when he researched his book "The Jungle."</vt:lpstr>
      <vt:lpstr> Selections from the Meat Inspection Act of 1906 </vt:lpstr>
      <vt:lpstr>Act of December 4, 1905 (Pure Food and Drug Act), which prevented the manufacture, sale, or transportation of adultered, misbranded, poisonous, or deleterious foods, drugs, medicines, and liquors and the regulation of traffic of such items., 12/04/1905</vt:lpstr>
      <vt:lpstr>PowerPoint Presentation</vt:lpstr>
      <vt:lpstr>Homework tonight:</vt:lpstr>
      <vt:lpstr>Jungle Café Menu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Jungle</dc:title>
  <dc:creator>Heather</dc:creator>
  <cp:lastModifiedBy>Janiak Heather</cp:lastModifiedBy>
  <cp:revision>13</cp:revision>
  <dcterms:created xsi:type="dcterms:W3CDTF">2009-11-01T22:44:09Z</dcterms:created>
  <dcterms:modified xsi:type="dcterms:W3CDTF">2012-10-24T19:45:57Z</dcterms:modified>
</cp:coreProperties>
</file>