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7" r:id="rId2"/>
    <p:sldId id="265" r:id="rId3"/>
    <p:sldId id="266" r:id="rId4"/>
    <p:sldId id="263" r:id="rId5"/>
    <p:sldId id="256" r:id="rId6"/>
    <p:sldId id="257" r:id="rId7"/>
    <p:sldId id="258" r:id="rId8"/>
    <p:sldId id="259" r:id="rId9"/>
    <p:sldId id="260" r:id="rId10"/>
    <p:sldId id="261" r:id="rId11"/>
    <p:sldId id="262" r:id="rId12"/>
    <p:sldId id="264"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69" d="100"/>
          <a:sy n="69" d="100"/>
        </p:scale>
        <p:origin x="-54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98B3C15-11BB-7346-8997-F15E7EAA298D}" type="datetimeFigureOut">
              <a:rPr lang="en-US" smtClean="0"/>
              <a:pPr/>
              <a:t>10/1/2013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5101D3-E899-BE47-9374-AE237FA2AE0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8B3C15-11BB-7346-8997-F15E7EAA298D}" type="datetimeFigureOut">
              <a:rPr lang="en-US" smtClean="0"/>
              <a:pPr/>
              <a:t>10/1/2013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5101D3-E899-BE47-9374-AE237FA2AE0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8B3C15-11BB-7346-8997-F15E7EAA298D}" type="datetimeFigureOut">
              <a:rPr lang="en-US" smtClean="0"/>
              <a:pPr/>
              <a:t>10/1/2013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5101D3-E899-BE47-9374-AE237FA2AE0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98B3C15-11BB-7346-8997-F15E7EAA298D}" type="datetimeFigureOut">
              <a:rPr lang="en-US" smtClean="0"/>
              <a:pPr/>
              <a:t>10/1/2013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5101D3-E899-BE47-9374-AE237FA2AE0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98B3C15-11BB-7346-8997-F15E7EAA298D}" type="datetimeFigureOut">
              <a:rPr lang="en-US" smtClean="0"/>
              <a:pPr/>
              <a:t>10/1/2013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5101D3-E899-BE47-9374-AE237FA2AE0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98B3C15-11BB-7346-8997-F15E7EAA298D}" type="datetimeFigureOut">
              <a:rPr lang="en-US" smtClean="0"/>
              <a:pPr/>
              <a:t>10/1/2013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5101D3-E899-BE47-9374-AE237FA2AE0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8B3C15-11BB-7346-8997-F15E7EAA298D}" type="datetimeFigureOut">
              <a:rPr lang="en-US" smtClean="0"/>
              <a:pPr/>
              <a:t>10/1/2013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5101D3-E899-BE47-9374-AE237FA2AE0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8B3C15-11BB-7346-8997-F15E7EAA298D}" type="datetimeFigureOut">
              <a:rPr lang="en-US" smtClean="0"/>
              <a:pPr/>
              <a:t>10/1/2013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5101D3-E899-BE47-9374-AE237FA2AE0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8B3C15-11BB-7346-8997-F15E7EAA298D}" type="datetimeFigureOut">
              <a:rPr lang="en-US" smtClean="0"/>
              <a:pPr/>
              <a:t>10/1/2013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5101D3-E899-BE47-9374-AE237FA2AE0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8B3C15-11BB-7346-8997-F15E7EAA298D}" type="datetimeFigureOut">
              <a:rPr lang="en-US" smtClean="0"/>
              <a:pPr/>
              <a:t>10/1/2013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5101D3-E899-BE47-9374-AE237FA2AE0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8B3C15-11BB-7346-8997-F15E7EAA298D}" type="datetimeFigureOut">
              <a:rPr lang="en-US" smtClean="0"/>
              <a:pPr/>
              <a:t>10/1/2013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5101D3-E899-BE47-9374-AE237FA2AE0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8B3C15-11BB-7346-8997-F15E7EAA298D}" type="datetimeFigureOut">
              <a:rPr lang="en-US" smtClean="0"/>
              <a:pPr/>
              <a:t>10/1/2013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5101D3-E899-BE47-9374-AE237FA2AE00}"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5400" b="1" u="sng" dirty="0" smtClean="0"/>
              <a:t>Warm-up #6</a:t>
            </a:r>
            <a:endParaRPr lang="en-US" sz="5400" b="1" u="sng" dirty="0"/>
          </a:p>
        </p:txBody>
      </p:sp>
      <p:sp>
        <p:nvSpPr>
          <p:cNvPr id="8" name="Content Placeholder 7"/>
          <p:cNvSpPr>
            <a:spLocks noGrp="1"/>
          </p:cNvSpPr>
          <p:nvPr>
            <p:ph idx="1"/>
          </p:nvPr>
        </p:nvSpPr>
        <p:spPr/>
        <p:txBody>
          <a:bodyPr/>
          <a:lstStyle/>
          <a:p>
            <a:r>
              <a:rPr lang="en-US" sz="4000" dirty="0" smtClean="0"/>
              <a:t>Create a t-chart showing the strengths and weaknesses of the Articles of Confederation</a:t>
            </a:r>
            <a:r>
              <a:rPr lang="en-US" dirty="0" smtClean="0"/>
              <a:t>. (</a:t>
            </a:r>
            <a:r>
              <a:rPr lang="en-US" i="1" dirty="0" smtClean="0"/>
              <a:t>Use your reading and Cornell Notes to complete this activity.) </a:t>
            </a:r>
            <a:endParaRPr lang="en-US" i="1" dirty="0"/>
          </a:p>
        </p:txBody>
      </p:sp>
    </p:spTree>
    <p:extLst>
      <p:ext uri="{BB962C8B-B14F-4D97-AF65-F5344CB8AC3E}">
        <p14:creationId xmlns:p14="http://schemas.microsoft.com/office/powerpoint/2010/main" val="21586289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        Articles of Confederation</a:t>
            </a:r>
            <a:endParaRPr lang="en-US" dirty="0"/>
          </a:p>
        </p:txBody>
      </p:sp>
      <p:sp>
        <p:nvSpPr>
          <p:cNvPr id="6" name="Content Placeholder 5"/>
          <p:cNvSpPr>
            <a:spLocks noGrp="1"/>
          </p:cNvSpPr>
          <p:nvPr>
            <p:ph sz="quarter" idx="2"/>
          </p:nvPr>
        </p:nvSpPr>
        <p:spPr>
          <a:xfrm>
            <a:off x="0" y="1783080"/>
            <a:ext cx="4724400" cy="5074920"/>
          </a:xfrm>
        </p:spPr>
        <p:txBody>
          <a:bodyPr>
            <a:normAutofit/>
          </a:bodyPr>
          <a:lstStyle/>
          <a:p>
            <a:r>
              <a:rPr lang="en-US" sz="2800" dirty="0" smtClean="0"/>
              <a:t>Federal government could:</a:t>
            </a:r>
          </a:p>
          <a:p>
            <a:pPr lvl="2"/>
            <a:r>
              <a:rPr lang="en-US" sz="2400" dirty="0" smtClean="0"/>
              <a:t>Wage war</a:t>
            </a:r>
          </a:p>
          <a:p>
            <a:pPr lvl="2"/>
            <a:r>
              <a:rPr lang="en-US" sz="2400" dirty="0" smtClean="0"/>
              <a:t>Make peace</a:t>
            </a:r>
          </a:p>
          <a:p>
            <a:pPr lvl="2"/>
            <a:r>
              <a:rPr lang="en-US" sz="2400" dirty="0" smtClean="0"/>
              <a:t>Sign treaties with other nations. </a:t>
            </a:r>
          </a:p>
          <a:p>
            <a:pPr lvl="2"/>
            <a:r>
              <a:rPr lang="en-US" sz="2400" dirty="0" smtClean="0"/>
              <a:t>Print money</a:t>
            </a:r>
          </a:p>
          <a:p>
            <a:r>
              <a:rPr lang="en-US" sz="2800" dirty="0" smtClean="0"/>
              <a:t>Ran country during Revolutionary War.</a:t>
            </a:r>
          </a:p>
          <a:p>
            <a:r>
              <a:rPr lang="en-US" sz="2800" dirty="0" smtClean="0"/>
              <a:t>Passed the Land and Northwest Ordinance to regulate Western Lands.</a:t>
            </a:r>
          </a:p>
        </p:txBody>
      </p:sp>
      <p:sp>
        <p:nvSpPr>
          <p:cNvPr id="8" name="Content Placeholder 7"/>
          <p:cNvSpPr>
            <a:spLocks noGrp="1"/>
          </p:cNvSpPr>
          <p:nvPr>
            <p:ph sz="quarter" idx="4"/>
          </p:nvPr>
        </p:nvSpPr>
        <p:spPr>
          <a:xfrm>
            <a:off x="4495800" y="1783080"/>
            <a:ext cx="4419600" cy="4770120"/>
          </a:xfrm>
        </p:spPr>
        <p:txBody>
          <a:bodyPr>
            <a:normAutofit/>
          </a:bodyPr>
          <a:lstStyle/>
          <a:p>
            <a:r>
              <a:rPr lang="en-US" sz="2800" dirty="0" smtClean="0"/>
              <a:t>States could/Fed gov’t can’t:</a:t>
            </a:r>
          </a:p>
          <a:p>
            <a:pPr lvl="1"/>
            <a:r>
              <a:rPr lang="en-US" sz="2400" dirty="0" smtClean="0"/>
              <a:t>Tax</a:t>
            </a:r>
          </a:p>
          <a:p>
            <a:pPr lvl="1"/>
            <a:r>
              <a:rPr lang="en-US" sz="2400" dirty="0" smtClean="0"/>
              <a:t>Enforce federal laws</a:t>
            </a:r>
          </a:p>
          <a:p>
            <a:pPr lvl="1"/>
            <a:r>
              <a:rPr lang="en-US" sz="2400" dirty="0" smtClean="0"/>
              <a:t>Regulate trade between the states. </a:t>
            </a:r>
          </a:p>
          <a:p>
            <a:r>
              <a:rPr lang="en-US" sz="2800" dirty="0" smtClean="0"/>
              <a:t>All states have one vote in the Continental Congress.</a:t>
            </a:r>
          </a:p>
          <a:p>
            <a:r>
              <a:rPr lang="en-US" sz="2800" dirty="0" smtClean="0"/>
              <a:t>All 13 states must agree to make any law/changes. </a:t>
            </a:r>
          </a:p>
        </p:txBody>
      </p:sp>
      <p:sp>
        <p:nvSpPr>
          <p:cNvPr id="5" name="Text Placeholder 4"/>
          <p:cNvSpPr>
            <a:spLocks noGrp="1"/>
          </p:cNvSpPr>
          <p:nvPr>
            <p:ph type="body" sz="quarter" idx="1"/>
          </p:nvPr>
        </p:nvSpPr>
        <p:spPr>
          <a:xfrm>
            <a:off x="0" y="924098"/>
            <a:ext cx="4495800" cy="838200"/>
          </a:xfrm>
        </p:spPr>
        <p:txBody>
          <a:bodyPr>
            <a:noAutofit/>
          </a:bodyPr>
          <a:lstStyle/>
          <a:p>
            <a:r>
              <a:rPr lang="en-US" sz="2800" u="sng" dirty="0" smtClean="0"/>
              <a:t>National Powers/Strengths</a:t>
            </a:r>
            <a:endParaRPr lang="en-US" sz="2800" u="sng" dirty="0"/>
          </a:p>
        </p:txBody>
      </p:sp>
      <p:sp>
        <p:nvSpPr>
          <p:cNvPr id="7" name="Text Placeholder 6"/>
          <p:cNvSpPr>
            <a:spLocks noGrp="1"/>
          </p:cNvSpPr>
          <p:nvPr>
            <p:ph type="body" sz="quarter" idx="3"/>
          </p:nvPr>
        </p:nvSpPr>
        <p:spPr>
          <a:xfrm>
            <a:off x="4724400" y="1143000"/>
            <a:ext cx="4419600" cy="640080"/>
          </a:xfrm>
        </p:spPr>
        <p:txBody>
          <a:bodyPr>
            <a:noAutofit/>
          </a:bodyPr>
          <a:lstStyle/>
          <a:p>
            <a:r>
              <a:rPr lang="en-US" sz="2800" u="sng" dirty="0" smtClean="0"/>
              <a:t>State Powers/ Weaknesses</a:t>
            </a:r>
            <a:endParaRPr lang="en-US" sz="2800" u="sng" dirty="0"/>
          </a:p>
        </p:txBody>
      </p:sp>
    </p:spTree>
    <p:extLst>
      <p:ext uri="{BB962C8B-B14F-4D97-AF65-F5344CB8AC3E}">
        <p14:creationId xmlns:p14="http://schemas.microsoft.com/office/powerpoint/2010/main" val="13928266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pic>
        <p:nvPicPr>
          <p:cNvPr id="9" name="Content Placeholder 8" descr="articles.jpg"/>
          <p:cNvPicPr>
            <a:picLocks noGrp="1" noChangeAspect="1"/>
          </p:cNvPicPr>
          <p:nvPr>
            <p:ph sz="quarter" idx="1"/>
          </p:nvPr>
        </p:nvPicPr>
        <p:blipFill>
          <a:blip r:embed="rId2"/>
          <a:stretch>
            <a:fillRect/>
          </a:stretch>
        </p:blipFill>
        <p:spPr>
          <a:xfrm>
            <a:off x="-1" y="76200"/>
            <a:ext cx="9149597" cy="6629400"/>
          </a:xfrm>
        </p:spPr>
      </p:pic>
    </p:spTree>
    <p:extLst>
      <p:ext uri="{BB962C8B-B14F-4D97-AF65-F5344CB8AC3E}">
        <p14:creationId xmlns:p14="http://schemas.microsoft.com/office/powerpoint/2010/main" val="30897225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Shays Rebellion Simulation</a:t>
            </a:r>
            <a:endParaRPr lang="en-US" dirty="0"/>
          </a:p>
        </p:txBody>
      </p:sp>
      <p:sp>
        <p:nvSpPr>
          <p:cNvPr id="3" name="Content Placeholder 2"/>
          <p:cNvSpPr>
            <a:spLocks noGrp="1"/>
          </p:cNvSpPr>
          <p:nvPr>
            <p:ph idx="1"/>
          </p:nvPr>
        </p:nvSpPr>
        <p:spPr/>
        <p:txBody>
          <a:bodyPr>
            <a:normAutofit fontScale="92500" lnSpcReduction="10000"/>
          </a:bodyPr>
          <a:lstStyle/>
          <a:p>
            <a:pPr marL="514350" indent="-514350">
              <a:buAutoNum type="arabicPeriod"/>
            </a:pPr>
            <a:r>
              <a:rPr lang="en-US" dirty="0" smtClean="0"/>
              <a:t>Have students silently read from the book</a:t>
            </a:r>
          </a:p>
          <a:p>
            <a:pPr marL="514350" indent="-514350">
              <a:buAutoNum type="arabicPeriod"/>
            </a:pPr>
            <a:r>
              <a:rPr lang="en-US" dirty="0" smtClean="0"/>
              <a:t>Pass out money to students (vary the amounts)</a:t>
            </a:r>
          </a:p>
          <a:p>
            <a:pPr marL="514350" indent="-514350">
              <a:buAutoNum type="arabicPeriod"/>
            </a:pPr>
            <a:r>
              <a:rPr lang="en-US" dirty="0" smtClean="0"/>
              <a:t>Tax each student the same amount (2 rounds)</a:t>
            </a:r>
          </a:p>
          <a:p>
            <a:pPr marL="514350" indent="-514350">
              <a:buAutoNum type="arabicPeriod"/>
            </a:pPr>
            <a:r>
              <a:rPr lang="en-US" dirty="0" smtClean="0"/>
              <a:t>Students that cannot afford to pay must auction their seat.  Other students can buy their seat from them.  </a:t>
            </a:r>
          </a:p>
          <a:p>
            <a:pPr marL="514350" indent="-514350">
              <a:buAutoNum type="arabicPeriod"/>
            </a:pPr>
            <a:r>
              <a:rPr lang="en-US" dirty="0" smtClean="0"/>
              <a:t>If they still cannot pay they must go to jail</a:t>
            </a:r>
          </a:p>
          <a:p>
            <a:pPr marL="514350" indent="-514350">
              <a:buAutoNum type="arabicPeriod"/>
            </a:pPr>
            <a:r>
              <a:rPr lang="en-US" dirty="0" smtClean="0"/>
              <a:t>End the lesson by asking the students some reflection questions.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4191000"/>
            <a:ext cx="7772400" cy="1828800"/>
          </a:xfrm>
        </p:spPr>
        <p:txBody>
          <a:bodyPr>
            <a:normAutofit/>
          </a:bodyPr>
          <a:lstStyle/>
          <a:p>
            <a:pPr algn="l"/>
            <a:r>
              <a:rPr lang="en-US" sz="2800" dirty="0" smtClean="0"/>
              <a:t>During the 1780’s the state of Massachusetts faced economic problems.  People had very little money but the state continued to charge high taxes.  The average family owed $200 in taxes</a:t>
            </a:r>
            <a:endParaRPr lang="en-US" sz="2800" dirty="0"/>
          </a:p>
        </p:txBody>
      </p:sp>
      <p:pic>
        <p:nvPicPr>
          <p:cNvPr id="4" name="Picture 3" descr="cash-in-hand.jpg"/>
          <p:cNvPicPr>
            <a:picLocks noChangeAspect="1"/>
          </p:cNvPicPr>
          <p:nvPr/>
        </p:nvPicPr>
        <p:blipFill>
          <a:blip r:embed="rId2"/>
          <a:stretch>
            <a:fillRect/>
          </a:stretch>
        </p:blipFill>
        <p:spPr>
          <a:xfrm>
            <a:off x="2933700" y="457200"/>
            <a:ext cx="3276600" cy="34290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ubtitle 12"/>
          <p:cNvSpPr>
            <a:spLocks noGrp="1"/>
          </p:cNvSpPr>
          <p:nvPr>
            <p:ph type="subTitle" idx="1"/>
          </p:nvPr>
        </p:nvSpPr>
        <p:spPr>
          <a:xfrm>
            <a:off x="5181600" y="685800"/>
            <a:ext cx="3276600" cy="4953000"/>
          </a:xfrm>
        </p:spPr>
        <p:txBody>
          <a:bodyPr>
            <a:normAutofit/>
          </a:bodyPr>
          <a:lstStyle/>
          <a:p>
            <a:pPr algn="l"/>
            <a:r>
              <a:rPr lang="en-US" sz="2800" dirty="0" smtClean="0"/>
              <a:t>Many of the farmers fell deeply into debt. At that time, anyone who could not pay their debts would have his property auctioned off.  If the auction did not raise enough money, then they were thrown into jail.  </a:t>
            </a:r>
            <a:endParaRPr lang="en-US" sz="2800" dirty="0"/>
          </a:p>
        </p:txBody>
      </p:sp>
      <p:pic>
        <p:nvPicPr>
          <p:cNvPr id="14" name="Picture 13" descr="battle with tax collector.jpg"/>
          <p:cNvPicPr>
            <a:picLocks noChangeAspect="1"/>
          </p:cNvPicPr>
          <p:nvPr/>
        </p:nvPicPr>
        <p:blipFill>
          <a:blip r:embed="rId2"/>
          <a:stretch>
            <a:fillRect/>
          </a:stretch>
        </p:blipFill>
        <p:spPr>
          <a:xfrm>
            <a:off x="380486" y="685801"/>
            <a:ext cx="4419600" cy="49530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685800" y="3886200"/>
            <a:ext cx="7772400" cy="1752600"/>
          </a:xfrm>
        </p:spPr>
        <p:txBody>
          <a:bodyPr/>
          <a:lstStyle/>
          <a:p>
            <a:pPr algn="l"/>
            <a:r>
              <a:rPr lang="en-US" dirty="0" smtClean="0"/>
              <a:t>In western Massachusetts the jails soon became packed with debtors.  </a:t>
            </a:r>
            <a:endParaRPr lang="en-US" dirty="0"/>
          </a:p>
        </p:txBody>
      </p:sp>
      <p:pic>
        <p:nvPicPr>
          <p:cNvPr id="8" name="Picture 7" descr="876jail.jpg"/>
          <p:cNvPicPr>
            <a:picLocks noChangeAspect="1"/>
          </p:cNvPicPr>
          <p:nvPr/>
        </p:nvPicPr>
        <p:blipFill>
          <a:blip r:embed="rId2"/>
          <a:stretch>
            <a:fillRect/>
          </a:stretch>
        </p:blipFill>
        <p:spPr>
          <a:xfrm>
            <a:off x="2057400" y="604267"/>
            <a:ext cx="4500706" cy="2996184"/>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533400" y="4114800"/>
            <a:ext cx="7924800" cy="2133600"/>
          </a:xfrm>
        </p:spPr>
        <p:txBody>
          <a:bodyPr>
            <a:noAutofit/>
          </a:bodyPr>
          <a:lstStyle/>
          <a:p>
            <a:pPr algn="l"/>
            <a:r>
              <a:rPr lang="en-US" sz="2800" dirty="0" smtClean="0"/>
              <a:t>The farmers of Massachusetts asked the government if they </a:t>
            </a:r>
            <a:r>
              <a:rPr lang="en-US" sz="2800" dirty="0" smtClean="0"/>
              <a:t>could </a:t>
            </a:r>
            <a:r>
              <a:rPr lang="en-US" sz="2800" dirty="0" smtClean="0"/>
              <a:t>have debt relief.  They wanted the government to forgive much of the debt. They said no!</a:t>
            </a:r>
            <a:endParaRPr lang="en-US" sz="2800" dirty="0"/>
          </a:p>
        </p:txBody>
      </p:sp>
      <p:pic>
        <p:nvPicPr>
          <p:cNvPr id="8" name="Picture 7" descr="begging12.gif"/>
          <p:cNvPicPr>
            <a:picLocks noChangeAspect="1"/>
          </p:cNvPicPr>
          <p:nvPr/>
        </p:nvPicPr>
        <p:blipFill>
          <a:blip r:embed="rId2"/>
          <a:stretch>
            <a:fillRect/>
          </a:stretch>
        </p:blipFill>
        <p:spPr>
          <a:xfrm>
            <a:off x="2990302" y="376545"/>
            <a:ext cx="3315796" cy="3509655"/>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685800" y="3886200"/>
            <a:ext cx="8077200" cy="2514600"/>
          </a:xfrm>
        </p:spPr>
        <p:txBody>
          <a:bodyPr>
            <a:normAutofit/>
          </a:bodyPr>
          <a:lstStyle/>
          <a:p>
            <a:pPr algn="l"/>
            <a:r>
              <a:rPr lang="en-US" sz="2800" dirty="0" smtClean="0"/>
              <a:t>Many of the farmers became so angry that they staged a </a:t>
            </a:r>
            <a:r>
              <a:rPr lang="en-US" sz="2800" u="sng" dirty="0" smtClean="0"/>
              <a:t>rebellion</a:t>
            </a:r>
            <a:r>
              <a:rPr lang="en-US" sz="2800" dirty="0" smtClean="0"/>
              <a:t>.   Daniel Shays, a Revolutionary War veteran, and 1,500 men marched to an </a:t>
            </a:r>
            <a:r>
              <a:rPr lang="en-US" sz="2800" u="sng" dirty="0" smtClean="0"/>
              <a:t>arsenal</a:t>
            </a:r>
            <a:r>
              <a:rPr lang="en-US" sz="2800" dirty="0" smtClean="0"/>
              <a:t> in an attempt to steal weapons to use on government officials</a:t>
            </a:r>
            <a:r>
              <a:rPr lang="en-US" sz="2400" dirty="0" smtClean="0"/>
              <a:t>. </a:t>
            </a:r>
            <a:endParaRPr lang="en-US" sz="2400" dirty="0"/>
          </a:p>
        </p:txBody>
      </p:sp>
      <p:pic>
        <p:nvPicPr>
          <p:cNvPr id="6" name="Picture 5" descr="Shays.jpg"/>
          <p:cNvPicPr>
            <a:picLocks noChangeAspect="1"/>
          </p:cNvPicPr>
          <p:nvPr/>
        </p:nvPicPr>
        <p:blipFill>
          <a:blip r:embed="rId2"/>
          <a:stretch>
            <a:fillRect/>
          </a:stretch>
        </p:blipFill>
        <p:spPr>
          <a:xfrm>
            <a:off x="3124200" y="340360"/>
            <a:ext cx="2802370" cy="3260091"/>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5207000" y="685801"/>
            <a:ext cx="3251200" cy="5410199"/>
          </a:xfrm>
        </p:spPr>
        <p:txBody>
          <a:bodyPr>
            <a:normAutofit fontScale="92500"/>
          </a:bodyPr>
          <a:lstStyle/>
          <a:p>
            <a:pPr algn="l"/>
            <a:r>
              <a:rPr lang="en-US" dirty="0" smtClean="0"/>
              <a:t>When they arrived the state </a:t>
            </a:r>
            <a:r>
              <a:rPr lang="en-US" u="sng" dirty="0" smtClean="0"/>
              <a:t>militia</a:t>
            </a:r>
            <a:r>
              <a:rPr lang="en-US" dirty="0" smtClean="0"/>
              <a:t> was waiting and fired canons into the rebels. Four were killed, 20 were wounded and hundreds were arrested for their part.  The rebellion was over. </a:t>
            </a:r>
            <a:endParaRPr lang="en-US" dirty="0"/>
          </a:p>
        </p:txBody>
      </p:sp>
      <p:pic>
        <p:nvPicPr>
          <p:cNvPr id="6" name="Picture 5" descr="heading into battle.jpg"/>
          <p:cNvPicPr>
            <a:picLocks noChangeAspect="1"/>
          </p:cNvPicPr>
          <p:nvPr/>
        </p:nvPicPr>
        <p:blipFill>
          <a:blip r:embed="rId2"/>
          <a:stretch>
            <a:fillRect/>
          </a:stretch>
        </p:blipFill>
        <p:spPr>
          <a:xfrm>
            <a:off x="228600" y="647701"/>
            <a:ext cx="4434782" cy="59055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457200" y="4114800"/>
            <a:ext cx="8382000" cy="2438400"/>
          </a:xfrm>
        </p:spPr>
        <p:txBody>
          <a:bodyPr>
            <a:normAutofit fontScale="85000" lnSpcReduction="20000"/>
          </a:bodyPr>
          <a:lstStyle/>
          <a:p>
            <a:pPr algn="l"/>
            <a:r>
              <a:rPr lang="en-US" dirty="0" smtClean="0"/>
              <a:t>Many Americans had sympathy for Shays and his men.  The government realized that other rebellions would threaten the new country.  They decided that a stronger government must be formed. That summer, representatives from 12 states met in Philadelphia to rewrite the Articles of Confederation and create a new national  government. </a:t>
            </a:r>
            <a:endParaRPr lang="en-US" dirty="0"/>
          </a:p>
        </p:txBody>
      </p:sp>
      <p:pic>
        <p:nvPicPr>
          <p:cNvPr id="6" name="Picture 5" descr="foundingfathers.jpg"/>
          <p:cNvPicPr>
            <a:picLocks noChangeAspect="1"/>
          </p:cNvPicPr>
          <p:nvPr/>
        </p:nvPicPr>
        <p:blipFill>
          <a:blip r:embed="rId2"/>
          <a:stretch>
            <a:fillRect/>
          </a:stretch>
        </p:blipFill>
        <p:spPr>
          <a:xfrm>
            <a:off x="0" y="0"/>
            <a:ext cx="4099560" cy="3712379"/>
          </a:xfrm>
          <a:prstGeom prst="rect">
            <a:avLst/>
          </a:prstGeom>
        </p:spPr>
      </p:pic>
      <p:pic>
        <p:nvPicPr>
          <p:cNvPr id="7" name="Content Placeholder 8" descr="articles.jpg"/>
          <p:cNvPicPr>
            <a:picLocks noChangeAspect="1"/>
          </p:cNvPicPr>
          <p:nvPr/>
        </p:nvPicPr>
        <p:blipFill>
          <a:blip r:embed="rId3"/>
          <a:stretch>
            <a:fillRect/>
          </a:stretch>
        </p:blipFill>
        <p:spPr>
          <a:xfrm>
            <a:off x="4099560" y="-1"/>
            <a:ext cx="5123658" cy="3712379"/>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Shays Rebellion Reflection		</a:t>
            </a:r>
            <a:endParaRPr lang="en-US" dirty="0"/>
          </a:p>
        </p:txBody>
      </p:sp>
      <p:sp>
        <p:nvSpPr>
          <p:cNvPr id="3" name="Content Placeholder 2"/>
          <p:cNvSpPr>
            <a:spLocks noGrp="1"/>
          </p:cNvSpPr>
          <p:nvPr>
            <p:ph idx="1"/>
          </p:nvPr>
        </p:nvSpPr>
        <p:spPr/>
        <p:txBody>
          <a:bodyPr/>
          <a:lstStyle/>
          <a:p>
            <a:pPr marL="514350" indent="-514350">
              <a:buAutoNum type="arabicPeriod"/>
            </a:pPr>
            <a:r>
              <a:rPr lang="en-US" dirty="0" smtClean="0"/>
              <a:t>Was this fair, Why or why not?</a:t>
            </a:r>
          </a:p>
          <a:p>
            <a:pPr marL="514350" indent="-514350">
              <a:buAutoNum type="arabicPeriod"/>
            </a:pPr>
            <a:endParaRPr lang="en-US" dirty="0" smtClean="0"/>
          </a:p>
          <a:p>
            <a:pPr marL="514350" indent="-514350">
              <a:buAutoNum type="arabicPeriod"/>
            </a:pPr>
            <a:r>
              <a:rPr lang="en-US" dirty="0" smtClean="0"/>
              <a:t>What would you do if this happened to you today?  </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4580</TotalTime>
  <Words>447</Words>
  <Application>Microsoft Office PowerPoint</Application>
  <PresentationFormat>On-screen Show (4:3)</PresentationFormat>
  <Paragraphs>36</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Warm-up #6</vt:lpstr>
      <vt:lpstr>        Articles of Confederation</vt:lpstr>
      <vt:lpstr>PowerPoint Presentation</vt:lpstr>
      <vt:lpstr>Shays Rebellion Simulation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Shays Rebellion Reflection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LAUSD User</dc:creator>
  <cp:lastModifiedBy>Josephine Schaller</cp:lastModifiedBy>
  <cp:revision>11</cp:revision>
  <dcterms:created xsi:type="dcterms:W3CDTF">2012-06-06T05:44:24Z</dcterms:created>
  <dcterms:modified xsi:type="dcterms:W3CDTF">2013-10-01T19:03:16Z</dcterms:modified>
</cp:coreProperties>
</file>