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3" r:id="rId3"/>
    <p:sldId id="278" r:id="rId4"/>
    <p:sldId id="279" r:id="rId5"/>
    <p:sldId id="280"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6"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1" d="100"/>
          <a:sy n="71" d="100"/>
        </p:scale>
        <p:origin x="-444" y="2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F19533-7F19-CE48-BE84-E90EF693EEA2}" type="datetimeFigureOut">
              <a:rPr lang="en-US" smtClean="0"/>
              <a:pPr/>
              <a:t>9/11/2012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F587DF-70EC-4548-A7EE-7A1E0F1F9416}" type="slidenum">
              <a:rPr lang="en-US" smtClean="0"/>
              <a:pPr/>
              <a:t>‹#›</a:t>
            </a:fld>
            <a:endParaRPr lang="en-US"/>
          </a:p>
        </p:txBody>
      </p:sp>
    </p:spTree>
    <p:extLst>
      <p:ext uri="{BB962C8B-B14F-4D97-AF65-F5344CB8AC3E}">
        <p14:creationId xmlns:p14="http://schemas.microsoft.com/office/powerpoint/2010/main" val="24396592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ln>
            <a:miter lim="800000"/>
            <a:headEnd/>
            <a:tailEnd/>
          </a:ln>
        </p:spPr>
        <p:txBody>
          <a:bodyPr/>
          <a:lstStyle/>
          <a:p>
            <a:fld id="{3B7A1B46-4C28-4446-941C-B23EB4F60839}" type="slidenum">
              <a:rPr lang="en-US">
                <a:latin typeface="Arial" pitchFamily="-104" charset="0"/>
              </a:rPr>
              <a:pPr/>
              <a:t>22</a:t>
            </a:fld>
            <a:endParaRPr lang="en-US">
              <a:latin typeface="Arial" pitchFamily="-10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a:lstStyle/>
          <a:p>
            <a:pPr eaLnBrk="1" hangingPunct="1">
              <a:spcBef>
                <a:spcPct val="0"/>
              </a:spcBef>
            </a:pPr>
            <a:r>
              <a:rPr lang="en-US">
                <a:latin typeface="Arial" pitchFamily="-104" charset="0"/>
                <a:ea typeface="ＭＳ Ｐゴシック" pitchFamily="-104" charset="-128"/>
                <a:cs typeface="ＭＳ Ｐゴシック" pitchFamily="-104" charset="-128"/>
              </a:rPr>
              <a:t>This section about summaries on Cornell Notes is extremely important. Most students have great difficulty writing summaries. The Cornell Notes summaries are an excellent scaffold into writing more complex content driven summaries.</a:t>
            </a:r>
          </a:p>
          <a:p>
            <a:pPr eaLnBrk="1" hangingPunct="1">
              <a:spcBef>
                <a:spcPct val="0"/>
              </a:spcBef>
            </a:pPr>
            <a:r>
              <a:rPr lang="en-US">
                <a:latin typeface="Arial" pitchFamily="-104" charset="0"/>
                <a:ea typeface="ＭＳ Ｐゴシック" pitchFamily="-104" charset="-128"/>
                <a:cs typeface="ＭＳ Ｐゴシック" pitchFamily="-104" charset="-128"/>
              </a:rPr>
              <a:t>Pay particular attention to explaining the difference between synthesis summary and reflective summary.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E89346-33E9-4987-B080-0AA3CB93B4CB}"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92305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E89346-33E9-4987-B080-0AA3CB93B4CB}"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533872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E89346-33E9-4987-B080-0AA3CB93B4CB}"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1430455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E89346-33E9-4987-B080-0AA3CB93B4CB}" type="datetimeFigureOut">
              <a:rPr lang="en-US" smtClean="0"/>
              <a:pPr/>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1506909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E89346-33E9-4987-B080-0AA3CB93B4CB}" type="datetimeFigureOut">
              <a:rPr lang="en-US" smtClean="0"/>
              <a:pPr/>
              <a:t>9/11/2012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2632740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E89346-33E9-4987-B080-0AA3CB93B4CB}" type="datetimeFigureOut">
              <a:rPr lang="en-US" smtClean="0"/>
              <a:pPr/>
              <a:t>9/11/2012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3405811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E89346-33E9-4987-B080-0AA3CB93B4CB}" type="datetimeFigureOut">
              <a:rPr lang="en-US" smtClean="0"/>
              <a:pPr/>
              <a:t>9/11/2012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1889064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E89346-33E9-4987-B080-0AA3CB93B4CB}" type="datetimeFigureOut">
              <a:rPr lang="en-US" smtClean="0"/>
              <a:pPr/>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2175459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E89346-33E9-4987-B080-0AA3CB93B4CB}" type="datetimeFigureOut">
              <a:rPr lang="en-US" smtClean="0"/>
              <a:pPr/>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3899314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E89346-33E9-4987-B080-0AA3CB93B4CB}"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99089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E89346-33E9-4987-B080-0AA3CB93B4CB}"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58491-5E95-47E0-B20D-76755E34784C}" type="slidenum">
              <a:rPr lang="en-US" smtClean="0"/>
              <a:pPr/>
              <a:t>‹#›</a:t>
            </a:fld>
            <a:endParaRPr lang="en-US"/>
          </a:p>
        </p:txBody>
      </p:sp>
    </p:spTree>
    <p:extLst>
      <p:ext uri="{BB962C8B-B14F-4D97-AF65-F5344CB8AC3E}">
        <p14:creationId xmlns:p14="http://schemas.microsoft.com/office/powerpoint/2010/main" val="3974005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E89346-33E9-4987-B080-0AA3CB93B4CB}" type="datetimeFigureOut">
              <a:rPr lang="en-US" smtClean="0"/>
              <a:pPr/>
              <a:t>9/11/2012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58491-5E95-47E0-B20D-76755E34784C}" type="slidenum">
              <a:rPr lang="en-US" smtClean="0"/>
              <a:pPr/>
              <a:t>‹#›</a:t>
            </a:fld>
            <a:endParaRPr lang="en-US"/>
          </a:p>
        </p:txBody>
      </p:sp>
    </p:spTree>
    <p:extLst>
      <p:ext uri="{BB962C8B-B14F-4D97-AF65-F5344CB8AC3E}">
        <p14:creationId xmlns:p14="http://schemas.microsoft.com/office/powerpoint/2010/main" val="3170424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watch?v=EoCVxNTk58g" TargetMode="External"/><Relationship Id="rId2" Type="http://schemas.openxmlformats.org/officeDocument/2006/relationships/hyperlink" Target="http://www.youtube.com/watch?v=PLNrxajzGC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Meet the Barbarians</a:t>
            </a:r>
            <a:endParaRPr lang="en-US" dirty="0"/>
          </a:p>
        </p:txBody>
      </p:sp>
      <p:sp>
        <p:nvSpPr>
          <p:cNvPr id="3" name="Subtitle 2"/>
          <p:cNvSpPr>
            <a:spLocks noGrp="1"/>
          </p:cNvSpPr>
          <p:nvPr>
            <p:ph type="subTitle" idx="1"/>
          </p:nvPr>
        </p:nvSpPr>
        <p:spPr/>
        <p:txBody>
          <a:bodyPr/>
          <a:lstStyle/>
          <a:p>
            <a:r>
              <a:rPr lang="en-US" dirty="0" smtClean="0"/>
              <a:t>The tribes that helped bring down the Western Roman Empire</a:t>
            </a:r>
            <a:endParaRPr lang="en-US" dirty="0"/>
          </a:p>
        </p:txBody>
      </p:sp>
    </p:spTree>
    <p:extLst>
      <p:ext uri="{BB962C8B-B14F-4D97-AF65-F5344CB8AC3E}">
        <p14:creationId xmlns:p14="http://schemas.microsoft.com/office/powerpoint/2010/main" val="656718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a:t>
            </a:r>
            <a:endParaRPr lang="en-US" dirty="0"/>
          </a:p>
        </p:txBody>
      </p:sp>
      <p:sp>
        <p:nvSpPr>
          <p:cNvPr id="3" name="Content Placeholder 2"/>
          <p:cNvSpPr>
            <a:spLocks noGrp="1"/>
          </p:cNvSpPr>
          <p:nvPr>
            <p:ph idx="1"/>
          </p:nvPr>
        </p:nvSpPr>
        <p:spPr/>
        <p:txBody>
          <a:bodyPr/>
          <a:lstStyle/>
          <a:p>
            <a:r>
              <a:rPr lang="en-US" dirty="0" smtClean="0"/>
              <a:t>Dark Ages (History Channel Part 1) (9:51)</a:t>
            </a:r>
          </a:p>
          <a:p>
            <a:r>
              <a:rPr lang="en-US" dirty="0" smtClean="0">
                <a:hlinkClick r:id="rId2"/>
              </a:rPr>
              <a:t>http://www.youtube.com/watch?v=PLNrxajzGCw</a:t>
            </a:r>
            <a:endParaRPr lang="en-US" dirty="0" smtClean="0"/>
          </a:p>
          <a:p>
            <a:endParaRPr lang="en-US" dirty="0"/>
          </a:p>
          <a:p>
            <a:r>
              <a:rPr lang="en-US" dirty="0" smtClean="0"/>
              <a:t>Rome vs. Germans from Gladiator (10:42)</a:t>
            </a:r>
          </a:p>
          <a:p>
            <a:r>
              <a:rPr lang="en-US" dirty="0" smtClean="0">
                <a:hlinkClick r:id="rId3"/>
              </a:rPr>
              <a:t>http://www.youtube.com/watch?v=EoCVxNTk58g</a:t>
            </a:r>
            <a:endParaRPr lang="en-US" dirty="0" smtClean="0"/>
          </a:p>
          <a:p>
            <a:endParaRPr lang="en-US" dirty="0"/>
          </a:p>
        </p:txBody>
      </p:sp>
    </p:spTree>
    <p:extLst>
      <p:ext uri="{BB962C8B-B14F-4D97-AF65-F5344CB8AC3E}">
        <p14:creationId xmlns:p14="http://schemas.microsoft.com/office/powerpoint/2010/main" val="2109103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124" y="704374"/>
            <a:ext cx="7696676" cy="742950"/>
          </a:xfrm>
        </p:spPr>
        <p:txBody>
          <a:bodyPr>
            <a:normAutofit/>
          </a:bodyPr>
          <a:lstStyle/>
          <a:p>
            <a:pPr eaLnBrk="1" hangingPunct="1"/>
            <a:r>
              <a:rPr lang="en-US" sz="3700" b="1" dirty="0" smtClean="0">
                <a:ea typeface="ＭＳ Ｐゴシック" pitchFamily="-104" charset="-128"/>
                <a:cs typeface="ＭＳ Ｐゴシック" pitchFamily="-104" charset="-128"/>
              </a:rPr>
              <a:t>      </a:t>
            </a:r>
            <a:r>
              <a:rPr lang="en-US" sz="3700" b="1" u="sng" dirty="0" smtClean="0">
                <a:ea typeface="ＭＳ Ｐゴシック" pitchFamily="-104" charset="-128"/>
                <a:cs typeface="ＭＳ Ｐゴシック" pitchFamily="-104" charset="-128"/>
              </a:rPr>
              <a:t>Costa’s Levels of Questions</a:t>
            </a:r>
          </a:p>
        </p:txBody>
      </p:sp>
      <p:sp>
        <p:nvSpPr>
          <p:cNvPr id="21507" name="Content Placeholder 2"/>
          <p:cNvSpPr>
            <a:spLocks noGrp="1"/>
          </p:cNvSpPr>
          <p:nvPr>
            <p:ph sz="half" idx="1"/>
          </p:nvPr>
        </p:nvSpPr>
        <p:spPr>
          <a:xfrm>
            <a:off x="381477" y="1447324"/>
            <a:ext cx="2818923" cy="5029200"/>
          </a:xfrm>
        </p:spPr>
        <p:txBody>
          <a:bodyPr/>
          <a:lstStyle/>
          <a:p>
            <a:pPr>
              <a:spcBef>
                <a:spcPts val="1598"/>
              </a:spcBef>
            </a:pPr>
            <a:r>
              <a:rPr lang="en-US" b="1" i="1" u="sng" dirty="0" smtClean="0">
                <a:ea typeface="ＭＳ Ｐゴシック" pitchFamily="-104" charset="-128"/>
                <a:cs typeface="ＭＳ Ｐゴシック" pitchFamily="-104" charset="-128"/>
              </a:rPr>
              <a:t>Level 1: Know</a:t>
            </a:r>
          </a:p>
          <a:p>
            <a:pPr lvl="1" eaLnBrk="1" hangingPunct="1"/>
            <a:r>
              <a:rPr lang="en-US" sz="2800" b="1" i="1" dirty="0" smtClean="0">
                <a:solidFill>
                  <a:srgbClr val="115964"/>
                </a:solidFill>
              </a:rPr>
              <a:t>Define</a:t>
            </a:r>
          </a:p>
          <a:p>
            <a:pPr lvl="1" eaLnBrk="1" hangingPunct="1"/>
            <a:r>
              <a:rPr lang="en-US" sz="2800" b="1" i="1" dirty="0" smtClean="0">
                <a:solidFill>
                  <a:srgbClr val="115964"/>
                </a:solidFill>
              </a:rPr>
              <a:t>Describe</a:t>
            </a:r>
          </a:p>
          <a:p>
            <a:pPr lvl="1" eaLnBrk="1" hangingPunct="1"/>
            <a:r>
              <a:rPr lang="en-US" sz="2800" b="1" i="1" dirty="0" smtClean="0">
                <a:solidFill>
                  <a:srgbClr val="115964"/>
                </a:solidFill>
              </a:rPr>
              <a:t>Identify</a:t>
            </a:r>
          </a:p>
          <a:p>
            <a:pPr lvl="1" eaLnBrk="1" hangingPunct="1"/>
            <a:r>
              <a:rPr lang="en-US" sz="2800" b="1" i="1" dirty="0" smtClean="0">
                <a:solidFill>
                  <a:srgbClr val="115964"/>
                </a:solidFill>
              </a:rPr>
              <a:t>List</a:t>
            </a:r>
          </a:p>
          <a:p>
            <a:pPr lvl="1" eaLnBrk="1" hangingPunct="1"/>
            <a:r>
              <a:rPr lang="en-US" sz="2800" b="1" i="1" dirty="0" smtClean="0">
                <a:solidFill>
                  <a:srgbClr val="115964"/>
                </a:solidFill>
              </a:rPr>
              <a:t>Name</a:t>
            </a:r>
          </a:p>
          <a:p>
            <a:pPr lvl="1" eaLnBrk="1" hangingPunct="1"/>
            <a:r>
              <a:rPr lang="en-US" sz="2800" b="1" i="1" dirty="0" smtClean="0">
                <a:solidFill>
                  <a:srgbClr val="115964"/>
                </a:solidFill>
              </a:rPr>
              <a:t>Observe</a:t>
            </a:r>
          </a:p>
          <a:p>
            <a:pPr lvl="1" eaLnBrk="1" hangingPunct="1"/>
            <a:r>
              <a:rPr lang="en-US" sz="2800" b="1" i="1" dirty="0" smtClean="0">
                <a:solidFill>
                  <a:srgbClr val="115964"/>
                </a:solidFill>
              </a:rPr>
              <a:t>Recite</a:t>
            </a:r>
          </a:p>
          <a:p>
            <a:pPr lvl="1" eaLnBrk="1" hangingPunct="1"/>
            <a:r>
              <a:rPr lang="en-US" sz="2800" b="1" i="1" dirty="0" smtClean="0">
                <a:solidFill>
                  <a:srgbClr val="115964"/>
                </a:solidFill>
              </a:rPr>
              <a:t>Scan</a:t>
            </a:r>
            <a:r>
              <a:rPr lang="en-US" sz="2800" dirty="0" smtClean="0">
                <a:solidFill>
                  <a:srgbClr val="115964"/>
                </a:solidFill>
              </a:rPr>
              <a:t> </a:t>
            </a:r>
          </a:p>
        </p:txBody>
      </p:sp>
      <p:sp>
        <p:nvSpPr>
          <p:cNvPr id="21508" name="Content Placeholder 3"/>
          <p:cNvSpPr>
            <a:spLocks noGrp="1"/>
          </p:cNvSpPr>
          <p:nvPr>
            <p:ph sz="half" idx="2"/>
          </p:nvPr>
        </p:nvSpPr>
        <p:spPr>
          <a:xfrm>
            <a:off x="3200400" y="1447324"/>
            <a:ext cx="2743200" cy="5029200"/>
          </a:xfrm>
        </p:spPr>
        <p:txBody>
          <a:bodyPr/>
          <a:lstStyle/>
          <a:p>
            <a:pPr>
              <a:spcBef>
                <a:spcPts val="1598"/>
              </a:spcBef>
            </a:pPr>
            <a:r>
              <a:rPr lang="en-US" b="1" i="1" u="sng" dirty="0" smtClean="0">
                <a:ea typeface="ＭＳ Ｐゴシック" pitchFamily="-104" charset="-128"/>
                <a:cs typeface="ＭＳ Ｐゴシック" pitchFamily="-104" charset="-128"/>
              </a:rPr>
              <a:t>Level 2: Process</a:t>
            </a:r>
          </a:p>
          <a:p>
            <a:pPr lvl="1" eaLnBrk="1" hangingPunct="1"/>
            <a:r>
              <a:rPr lang="en-US" sz="2800" b="1" i="1" dirty="0" smtClean="0">
                <a:solidFill>
                  <a:srgbClr val="115964"/>
                </a:solidFill>
              </a:rPr>
              <a:t>Compare</a:t>
            </a:r>
          </a:p>
          <a:p>
            <a:pPr lvl="1" eaLnBrk="1" hangingPunct="1"/>
            <a:r>
              <a:rPr lang="en-US" sz="2800" b="1" i="1" dirty="0" smtClean="0">
                <a:solidFill>
                  <a:srgbClr val="115964"/>
                </a:solidFill>
              </a:rPr>
              <a:t>Contrast</a:t>
            </a:r>
          </a:p>
          <a:p>
            <a:pPr lvl="1" eaLnBrk="1" hangingPunct="1"/>
            <a:r>
              <a:rPr lang="en-US" sz="2800" b="1" i="1" dirty="0" smtClean="0">
                <a:solidFill>
                  <a:srgbClr val="115964"/>
                </a:solidFill>
              </a:rPr>
              <a:t>Group</a:t>
            </a:r>
          </a:p>
          <a:p>
            <a:pPr lvl="1" eaLnBrk="1" hangingPunct="1"/>
            <a:r>
              <a:rPr lang="en-US" sz="2800" b="1" i="1" dirty="0" smtClean="0">
                <a:solidFill>
                  <a:srgbClr val="115964"/>
                </a:solidFill>
              </a:rPr>
              <a:t>Infer</a:t>
            </a:r>
          </a:p>
          <a:p>
            <a:pPr lvl="1" eaLnBrk="1" hangingPunct="1"/>
            <a:r>
              <a:rPr lang="en-US" sz="2800" b="1" i="1" dirty="0" smtClean="0">
                <a:solidFill>
                  <a:srgbClr val="115964"/>
                </a:solidFill>
              </a:rPr>
              <a:t>Sequence</a:t>
            </a:r>
          </a:p>
          <a:p>
            <a:pPr lvl="1" eaLnBrk="1" hangingPunct="1"/>
            <a:r>
              <a:rPr lang="en-US" sz="2800" b="1" i="1" dirty="0" smtClean="0">
                <a:solidFill>
                  <a:srgbClr val="115964"/>
                </a:solidFill>
              </a:rPr>
              <a:t>synthesize</a:t>
            </a:r>
            <a:r>
              <a:rPr lang="en-US" sz="2800" dirty="0" smtClean="0">
                <a:solidFill>
                  <a:srgbClr val="115964"/>
                </a:solidFill>
              </a:rPr>
              <a:t> </a:t>
            </a:r>
          </a:p>
          <a:p>
            <a:pPr lvl="1" eaLnBrk="1" hangingPunct="1"/>
            <a:r>
              <a:rPr lang="en-US" sz="2800" b="1" i="1" dirty="0" smtClean="0">
                <a:solidFill>
                  <a:srgbClr val="115964"/>
                </a:solidFill>
              </a:rPr>
              <a:t>Analyze</a:t>
            </a:r>
          </a:p>
        </p:txBody>
      </p:sp>
      <p:sp>
        <p:nvSpPr>
          <p:cNvPr id="6" name="Content Placeholder 3"/>
          <p:cNvSpPr txBox="1">
            <a:spLocks/>
          </p:cNvSpPr>
          <p:nvPr/>
        </p:nvSpPr>
        <p:spPr>
          <a:xfrm>
            <a:off x="5943600" y="1447324"/>
            <a:ext cx="3200400" cy="5029200"/>
          </a:xfrm>
          <a:prstGeom prst="rect">
            <a:avLst/>
          </a:prstGeom>
        </p:spPr>
        <p:txBody>
          <a:bodyPr lIns="91439" tIns="45719" rIns="91439" bIns="45719">
            <a:prstTxWarp prst="textNoShape">
              <a:avLst/>
            </a:prstTxWarp>
          </a:bodyPr>
          <a:lstStyle/>
          <a:p>
            <a:pPr marL="455772" indent="-455772" defTabSz="912972">
              <a:spcBef>
                <a:spcPts val="2002"/>
              </a:spcBef>
              <a:buClr>
                <a:srgbClr val="E2751D"/>
              </a:buClr>
              <a:buFont typeface="Wingdings" pitchFamily="-104" charset="2"/>
              <a:buChar char=""/>
            </a:pPr>
            <a:r>
              <a:rPr lang="en-US" sz="2800" b="1" i="1" u="sng" dirty="0">
                <a:solidFill>
                  <a:srgbClr val="000000"/>
                </a:solidFill>
                <a:latin typeface="News Gothic MT" pitchFamily="-104" charset="0"/>
              </a:rPr>
              <a:t>Level 3: Apply</a:t>
            </a:r>
          </a:p>
          <a:p>
            <a:pPr marL="912972" lvl="1" indent="-455772" defTabSz="912972">
              <a:spcBef>
                <a:spcPts val="597"/>
              </a:spcBef>
              <a:buClr>
                <a:srgbClr val="713B0E"/>
              </a:buClr>
              <a:buFont typeface="Wingdings" pitchFamily="-104" charset="2"/>
              <a:buChar char=""/>
            </a:pPr>
            <a:r>
              <a:rPr lang="en-US" sz="2800" b="1" i="1" dirty="0">
                <a:solidFill>
                  <a:srgbClr val="115964"/>
                </a:solidFill>
              </a:rPr>
              <a:t>Apply</a:t>
            </a:r>
          </a:p>
          <a:p>
            <a:pPr marL="912972" lvl="1" indent="-455772" defTabSz="912972">
              <a:spcBef>
                <a:spcPts val="597"/>
              </a:spcBef>
              <a:buClr>
                <a:srgbClr val="713B0E"/>
              </a:buClr>
              <a:buFont typeface="Wingdings" pitchFamily="-104" charset="2"/>
              <a:buChar char=""/>
            </a:pPr>
            <a:r>
              <a:rPr lang="en-US" sz="2800" b="1" i="1" dirty="0">
                <a:solidFill>
                  <a:srgbClr val="115964"/>
                </a:solidFill>
              </a:rPr>
              <a:t>Evaluate</a:t>
            </a:r>
          </a:p>
          <a:p>
            <a:pPr marL="912972" lvl="1" indent="-455772" defTabSz="912972">
              <a:spcBef>
                <a:spcPts val="597"/>
              </a:spcBef>
              <a:buClr>
                <a:srgbClr val="713B0E"/>
              </a:buClr>
              <a:buFont typeface="Wingdings" pitchFamily="-104" charset="2"/>
              <a:buChar char=""/>
            </a:pPr>
            <a:r>
              <a:rPr lang="en-US" sz="2800" b="1" i="1" dirty="0">
                <a:solidFill>
                  <a:srgbClr val="115964"/>
                </a:solidFill>
              </a:rPr>
              <a:t>Hypothesize</a:t>
            </a:r>
          </a:p>
          <a:p>
            <a:pPr marL="912972" lvl="1" indent="-455772" defTabSz="912972">
              <a:spcBef>
                <a:spcPts val="597"/>
              </a:spcBef>
              <a:buClr>
                <a:srgbClr val="713B0E"/>
              </a:buClr>
              <a:buFont typeface="Wingdings" pitchFamily="-104" charset="2"/>
              <a:buChar char=""/>
            </a:pPr>
            <a:r>
              <a:rPr lang="en-US" sz="2800" b="1" i="1" dirty="0">
                <a:solidFill>
                  <a:srgbClr val="115964"/>
                </a:solidFill>
              </a:rPr>
              <a:t>Imagine</a:t>
            </a:r>
          </a:p>
          <a:p>
            <a:pPr marL="912972" lvl="1" indent="-455772" defTabSz="912972">
              <a:spcBef>
                <a:spcPts val="597"/>
              </a:spcBef>
              <a:buClr>
                <a:srgbClr val="713B0E"/>
              </a:buClr>
              <a:buFont typeface="Wingdings" pitchFamily="-104" charset="2"/>
              <a:buChar char=""/>
            </a:pPr>
            <a:r>
              <a:rPr lang="en-US" sz="2800" b="1" i="1" dirty="0">
                <a:solidFill>
                  <a:srgbClr val="115964"/>
                </a:solidFill>
              </a:rPr>
              <a:t>Judge</a:t>
            </a:r>
          </a:p>
          <a:p>
            <a:pPr marL="912972" lvl="1" indent="-455772" defTabSz="912972">
              <a:spcBef>
                <a:spcPts val="597"/>
              </a:spcBef>
              <a:buClr>
                <a:srgbClr val="713B0E"/>
              </a:buClr>
              <a:buFont typeface="Wingdings" pitchFamily="-104" charset="2"/>
              <a:buChar char=""/>
            </a:pPr>
            <a:r>
              <a:rPr lang="en-US" sz="2800" b="1" i="1" dirty="0">
                <a:solidFill>
                  <a:srgbClr val="115964"/>
                </a:solidFill>
              </a:rPr>
              <a:t>Predict</a:t>
            </a:r>
          </a:p>
          <a:p>
            <a:pPr marL="912972" lvl="1" indent="-455772" defTabSz="912972">
              <a:spcBef>
                <a:spcPts val="597"/>
              </a:spcBef>
              <a:buClr>
                <a:srgbClr val="713B0E"/>
              </a:buClr>
              <a:buFont typeface="Wingdings" pitchFamily="-104" charset="2"/>
              <a:buChar char=""/>
            </a:pPr>
            <a:r>
              <a:rPr lang="en-US" sz="2800" b="1" i="1" dirty="0">
                <a:solidFill>
                  <a:srgbClr val="115964"/>
                </a:solidFill>
              </a:rPr>
              <a:t>Speculate</a:t>
            </a:r>
            <a:r>
              <a:rPr lang="en-US" sz="2800" b="1" dirty="0">
                <a:solidFill>
                  <a:srgbClr val="115964"/>
                </a:solidFill>
                <a:latin typeface="News Gothic MT" pitchFamily="-104" charset="0"/>
              </a:rPr>
              <a:t> </a:t>
            </a:r>
          </a:p>
        </p:txBody>
      </p:sp>
    </p:spTree>
    <p:extLst>
      <p:ext uri="{BB962C8B-B14F-4D97-AF65-F5344CB8AC3E}">
        <p14:creationId xmlns:p14="http://schemas.microsoft.com/office/powerpoint/2010/main" val="2060069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 calcmode="lin" valueType="num">
                                      <p:cBhvr additive="base">
                                        <p:cTn id="11"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50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 calcmode="lin" valueType="num">
                                      <p:cBhvr additive="base">
                                        <p:cTn id="15"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50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anim calcmode="lin" valueType="num">
                                      <p:cBhvr additive="base">
                                        <p:cTn id="19" dur="5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50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grpId="0" nodeType="with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anim calcmode="lin" valueType="num">
                                      <p:cBhvr additive="base">
                                        <p:cTn id="23"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150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accel="50000" decel="50000" fill="hold" grpId="0" nodeType="withEffect">
                                  <p:stCondLst>
                                    <p:cond delay="0"/>
                                  </p:stCondLst>
                                  <p:childTnLst>
                                    <p:set>
                                      <p:cBhvr>
                                        <p:cTn id="26" dur="1" fill="hold">
                                          <p:stCondLst>
                                            <p:cond delay="0"/>
                                          </p:stCondLst>
                                        </p:cTn>
                                        <p:tgtEl>
                                          <p:spTgt spid="21507">
                                            <p:txEl>
                                              <p:pRg st="5" end="5"/>
                                            </p:txEl>
                                          </p:spTgt>
                                        </p:tgtEl>
                                        <p:attrNameLst>
                                          <p:attrName>style.visibility</p:attrName>
                                        </p:attrNameLst>
                                      </p:cBhvr>
                                      <p:to>
                                        <p:strVal val="visible"/>
                                      </p:to>
                                    </p:set>
                                    <p:anim calcmode="lin" valueType="num">
                                      <p:cBhvr additive="base">
                                        <p:cTn id="27" dur="500" fill="hold"/>
                                        <p:tgtEl>
                                          <p:spTgt spid="2150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1507">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accel="50000" decel="50000" fill="hold" grpId="0" nodeType="withEffect">
                                  <p:stCondLst>
                                    <p:cond delay="0"/>
                                  </p:stCondLst>
                                  <p:childTnLst>
                                    <p:set>
                                      <p:cBhvr>
                                        <p:cTn id="30" dur="1" fill="hold">
                                          <p:stCondLst>
                                            <p:cond delay="0"/>
                                          </p:stCondLst>
                                        </p:cTn>
                                        <p:tgtEl>
                                          <p:spTgt spid="21507">
                                            <p:txEl>
                                              <p:pRg st="6" end="6"/>
                                            </p:txEl>
                                          </p:spTgt>
                                        </p:tgtEl>
                                        <p:attrNameLst>
                                          <p:attrName>style.visibility</p:attrName>
                                        </p:attrNameLst>
                                      </p:cBhvr>
                                      <p:to>
                                        <p:strVal val="visible"/>
                                      </p:to>
                                    </p:set>
                                    <p:anim calcmode="lin" valueType="num">
                                      <p:cBhvr additive="base">
                                        <p:cTn id="31" dur="500" fill="hold"/>
                                        <p:tgtEl>
                                          <p:spTgt spid="2150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507">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accel="50000" decel="50000" fill="hold" grpId="0" nodeType="withEffect">
                                  <p:stCondLst>
                                    <p:cond delay="0"/>
                                  </p:stCondLst>
                                  <p:childTnLst>
                                    <p:set>
                                      <p:cBhvr>
                                        <p:cTn id="34" dur="1" fill="hold">
                                          <p:stCondLst>
                                            <p:cond delay="0"/>
                                          </p:stCondLst>
                                        </p:cTn>
                                        <p:tgtEl>
                                          <p:spTgt spid="21507">
                                            <p:txEl>
                                              <p:pRg st="7" end="7"/>
                                            </p:txEl>
                                          </p:spTgt>
                                        </p:tgtEl>
                                        <p:attrNameLst>
                                          <p:attrName>style.visibility</p:attrName>
                                        </p:attrNameLst>
                                      </p:cBhvr>
                                      <p:to>
                                        <p:strVal val="visible"/>
                                      </p:to>
                                    </p:set>
                                    <p:anim calcmode="lin" valueType="num">
                                      <p:cBhvr additive="base">
                                        <p:cTn id="35" dur="500" fill="hold"/>
                                        <p:tgtEl>
                                          <p:spTgt spid="21507">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1507">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accel="50000" decel="50000" fill="hold" grpId="0" nodeType="withEffect">
                                  <p:stCondLst>
                                    <p:cond delay="0"/>
                                  </p:stCondLst>
                                  <p:childTnLst>
                                    <p:set>
                                      <p:cBhvr>
                                        <p:cTn id="38" dur="1" fill="hold">
                                          <p:stCondLst>
                                            <p:cond delay="0"/>
                                          </p:stCondLst>
                                        </p:cTn>
                                        <p:tgtEl>
                                          <p:spTgt spid="21507">
                                            <p:txEl>
                                              <p:pRg st="8" end="8"/>
                                            </p:txEl>
                                          </p:spTgt>
                                        </p:tgtEl>
                                        <p:attrNameLst>
                                          <p:attrName>style.visibility</p:attrName>
                                        </p:attrNameLst>
                                      </p:cBhvr>
                                      <p:to>
                                        <p:strVal val="visible"/>
                                      </p:to>
                                    </p:set>
                                    <p:anim calcmode="lin" valueType="num">
                                      <p:cBhvr additive="base">
                                        <p:cTn id="39" dur="500" fill="hold"/>
                                        <p:tgtEl>
                                          <p:spTgt spid="21507">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150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21508">
                                            <p:txEl>
                                              <p:pRg st="0" end="0"/>
                                            </p:txEl>
                                          </p:spTgt>
                                        </p:tgtEl>
                                        <p:attrNameLst>
                                          <p:attrName>style.visibility</p:attrName>
                                        </p:attrNameLst>
                                      </p:cBhvr>
                                      <p:to>
                                        <p:strVal val="visible"/>
                                      </p:to>
                                    </p:set>
                                    <p:animEffect transition="in" filter="slide(fromBottom)">
                                      <p:cBhvr>
                                        <p:cTn id="45" dur="500"/>
                                        <p:tgtEl>
                                          <p:spTgt spid="21508">
                                            <p:txEl>
                                              <p:pRg st="0" end="0"/>
                                            </p:txEl>
                                          </p:spTgt>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1508">
                                            <p:txEl>
                                              <p:pRg st="1" end="1"/>
                                            </p:txEl>
                                          </p:spTgt>
                                        </p:tgtEl>
                                        <p:attrNameLst>
                                          <p:attrName>style.visibility</p:attrName>
                                        </p:attrNameLst>
                                      </p:cBhvr>
                                      <p:to>
                                        <p:strVal val="visible"/>
                                      </p:to>
                                    </p:set>
                                    <p:animEffect transition="in" filter="slide(fromBottom)">
                                      <p:cBhvr>
                                        <p:cTn id="48" dur="500"/>
                                        <p:tgtEl>
                                          <p:spTgt spid="21508">
                                            <p:txEl>
                                              <p:pRg st="1" end="1"/>
                                            </p:txEl>
                                          </p:spTgt>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21508">
                                            <p:txEl>
                                              <p:pRg st="2" end="2"/>
                                            </p:txEl>
                                          </p:spTgt>
                                        </p:tgtEl>
                                        <p:attrNameLst>
                                          <p:attrName>style.visibility</p:attrName>
                                        </p:attrNameLst>
                                      </p:cBhvr>
                                      <p:to>
                                        <p:strVal val="visible"/>
                                      </p:to>
                                    </p:set>
                                    <p:animEffect transition="in" filter="slide(fromBottom)">
                                      <p:cBhvr>
                                        <p:cTn id="51" dur="500"/>
                                        <p:tgtEl>
                                          <p:spTgt spid="21508">
                                            <p:txEl>
                                              <p:pRg st="2" end="2"/>
                                            </p:txEl>
                                          </p:spTgt>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21508">
                                            <p:txEl>
                                              <p:pRg st="3" end="3"/>
                                            </p:txEl>
                                          </p:spTgt>
                                        </p:tgtEl>
                                        <p:attrNameLst>
                                          <p:attrName>style.visibility</p:attrName>
                                        </p:attrNameLst>
                                      </p:cBhvr>
                                      <p:to>
                                        <p:strVal val="visible"/>
                                      </p:to>
                                    </p:set>
                                    <p:animEffect transition="in" filter="slide(fromBottom)">
                                      <p:cBhvr>
                                        <p:cTn id="54" dur="500"/>
                                        <p:tgtEl>
                                          <p:spTgt spid="21508">
                                            <p:txEl>
                                              <p:pRg st="3" end="3"/>
                                            </p:txEl>
                                          </p:spTgt>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21508">
                                            <p:txEl>
                                              <p:pRg st="4" end="4"/>
                                            </p:txEl>
                                          </p:spTgt>
                                        </p:tgtEl>
                                        <p:attrNameLst>
                                          <p:attrName>style.visibility</p:attrName>
                                        </p:attrNameLst>
                                      </p:cBhvr>
                                      <p:to>
                                        <p:strVal val="visible"/>
                                      </p:to>
                                    </p:set>
                                    <p:animEffect transition="in" filter="slide(fromBottom)">
                                      <p:cBhvr>
                                        <p:cTn id="57" dur="500"/>
                                        <p:tgtEl>
                                          <p:spTgt spid="21508">
                                            <p:txEl>
                                              <p:pRg st="4" end="4"/>
                                            </p:txEl>
                                          </p:spTgt>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21508">
                                            <p:txEl>
                                              <p:pRg st="5" end="5"/>
                                            </p:txEl>
                                          </p:spTgt>
                                        </p:tgtEl>
                                        <p:attrNameLst>
                                          <p:attrName>style.visibility</p:attrName>
                                        </p:attrNameLst>
                                      </p:cBhvr>
                                      <p:to>
                                        <p:strVal val="visible"/>
                                      </p:to>
                                    </p:set>
                                    <p:animEffect transition="in" filter="slide(fromBottom)">
                                      <p:cBhvr>
                                        <p:cTn id="60" dur="500"/>
                                        <p:tgtEl>
                                          <p:spTgt spid="21508">
                                            <p:txEl>
                                              <p:pRg st="5" end="5"/>
                                            </p:txEl>
                                          </p:spTgt>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21508">
                                            <p:txEl>
                                              <p:pRg st="6" end="6"/>
                                            </p:txEl>
                                          </p:spTgt>
                                        </p:tgtEl>
                                        <p:attrNameLst>
                                          <p:attrName>style.visibility</p:attrName>
                                        </p:attrNameLst>
                                      </p:cBhvr>
                                      <p:to>
                                        <p:strVal val="visible"/>
                                      </p:to>
                                    </p:set>
                                    <p:animEffect transition="in" filter="slide(fromBottom)">
                                      <p:cBhvr>
                                        <p:cTn id="63" dur="500"/>
                                        <p:tgtEl>
                                          <p:spTgt spid="21508">
                                            <p:txEl>
                                              <p:pRg st="6" end="6"/>
                                            </p:txEl>
                                          </p:spTgt>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21508">
                                            <p:txEl>
                                              <p:pRg st="7" end="7"/>
                                            </p:txEl>
                                          </p:spTgt>
                                        </p:tgtEl>
                                        <p:attrNameLst>
                                          <p:attrName>style.visibility</p:attrName>
                                        </p:attrNameLst>
                                      </p:cBhvr>
                                      <p:to>
                                        <p:strVal val="visible"/>
                                      </p:to>
                                    </p:set>
                                    <p:animEffect transition="in" filter="slide(fromBottom)">
                                      <p:cBhvr>
                                        <p:cTn id="66" dur="500"/>
                                        <p:tgtEl>
                                          <p:spTgt spid="21508">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21508" grpId="0"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731520" y="617220"/>
            <a:ext cx="7468077" cy="820103"/>
          </a:xfrm>
        </p:spPr>
        <p:txBody>
          <a:bodyPr/>
          <a:lstStyle/>
          <a:p>
            <a:pPr eaLnBrk="1" hangingPunct="1"/>
            <a:r>
              <a:rPr lang="en-US" b="1" u="sng" smtClean="0">
                <a:ea typeface="ＭＳ Ｐゴシック" pitchFamily="-104" charset="-128"/>
                <a:cs typeface="ＭＳ Ｐゴシック" pitchFamily="-104" charset="-128"/>
              </a:rPr>
              <a:t>Costa’s Levels of Questions</a:t>
            </a:r>
          </a:p>
        </p:txBody>
      </p:sp>
      <p:sp>
        <p:nvSpPr>
          <p:cNvPr id="3" name="Content Placeholder 2"/>
          <p:cNvSpPr>
            <a:spLocks noGrp="1"/>
          </p:cNvSpPr>
          <p:nvPr>
            <p:ph sz="half" idx="1"/>
          </p:nvPr>
        </p:nvSpPr>
        <p:spPr>
          <a:xfrm>
            <a:off x="0" y="1524477"/>
            <a:ext cx="2971800" cy="4952048"/>
          </a:xfrm>
        </p:spPr>
        <p:txBody>
          <a:bodyPr/>
          <a:lstStyle/>
          <a:p>
            <a:pPr>
              <a:spcBef>
                <a:spcPts val="1598"/>
              </a:spcBef>
              <a:buNone/>
            </a:pPr>
            <a:r>
              <a:rPr lang="en-US" b="1" i="1" dirty="0" smtClean="0">
                <a:ea typeface="ＭＳ Ｐゴシック" pitchFamily="-104" charset="-128"/>
                <a:cs typeface="ＭＳ Ｐゴシック" pitchFamily="-104" charset="-128"/>
              </a:rPr>
              <a:t>   </a:t>
            </a:r>
            <a:r>
              <a:rPr lang="en-US" b="1" i="1" u="sng" dirty="0" smtClean="0">
                <a:ea typeface="ＭＳ Ｐゴシック" pitchFamily="-104" charset="-128"/>
                <a:cs typeface="ＭＳ Ｐゴシック" pitchFamily="-104" charset="-128"/>
              </a:rPr>
              <a:t>Level 1: Know</a:t>
            </a:r>
          </a:p>
          <a:p>
            <a:pPr>
              <a:spcBef>
                <a:spcPts val="1598"/>
              </a:spcBef>
            </a:pPr>
            <a:r>
              <a:rPr lang="en-US" b="1" i="1" dirty="0" smtClean="0">
                <a:solidFill>
                  <a:srgbClr val="115964"/>
                </a:solidFill>
                <a:ea typeface="ＭＳ Ｐゴシック" pitchFamily="-104" charset="-128"/>
                <a:cs typeface="ＭＳ Ｐゴシック" pitchFamily="-104" charset="-128"/>
              </a:rPr>
              <a:t>Who is your best friend?</a:t>
            </a:r>
          </a:p>
          <a:p>
            <a:pPr>
              <a:spcBef>
                <a:spcPts val="1598"/>
              </a:spcBef>
            </a:pPr>
            <a:endParaRPr lang="en-US" b="1" i="1" dirty="0" smtClean="0">
              <a:solidFill>
                <a:srgbClr val="115964"/>
              </a:solidFill>
              <a:ea typeface="ＭＳ Ｐゴシック" pitchFamily="-104" charset="-128"/>
              <a:cs typeface="ＭＳ Ｐゴシック" pitchFamily="-104" charset="-128"/>
            </a:endParaRPr>
          </a:p>
          <a:p>
            <a:pPr>
              <a:spcBef>
                <a:spcPts val="1598"/>
              </a:spcBef>
            </a:pPr>
            <a:endParaRPr lang="en-US" b="1" i="1" dirty="0" smtClean="0">
              <a:solidFill>
                <a:srgbClr val="115964"/>
              </a:solidFill>
              <a:ea typeface="ＭＳ Ｐゴシック" pitchFamily="-104" charset="-128"/>
              <a:cs typeface="ＭＳ Ｐゴシック" pitchFamily="-104" charset="-128"/>
            </a:endParaRPr>
          </a:p>
          <a:p>
            <a:pPr>
              <a:spcBef>
                <a:spcPts val="1598"/>
              </a:spcBef>
            </a:pPr>
            <a:r>
              <a:rPr lang="en-US" b="1" i="1" dirty="0" smtClean="0">
                <a:solidFill>
                  <a:srgbClr val="115964"/>
                </a:solidFill>
                <a:ea typeface="ＭＳ Ｐゴシック" pitchFamily="-104" charset="-128"/>
                <a:cs typeface="ＭＳ Ｐゴシック" pitchFamily="-104" charset="-128"/>
              </a:rPr>
              <a:t>Name the first permanent English Colony</a:t>
            </a:r>
            <a:r>
              <a:rPr lang="en-US" b="1" i="1" dirty="0" smtClean="0">
                <a:ea typeface="ＭＳ Ｐゴシック" pitchFamily="-104" charset="-128"/>
                <a:cs typeface="ＭＳ Ｐゴシック" pitchFamily="-104" charset="-128"/>
              </a:rPr>
              <a:t>.</a:t>
            </a:r>
          </a:p>
        </p:txBody>
      </p:sp>
      <p:sp>
        <p:nvSpPr>
          <p:cNvPr id="4" name="Content Placeholder 3"/>
          <p:cNvSpPr>
            <a:spLocks noGrp="1"/>
          </p:cNvSpPr>
          <p:nvPr>
            <p:ph sz="half" idx="2"/>
          </p:nvPr>
        </p:nvSpPr>
        <p:spPr>
          <a:xfrm>
            <a:off x="2818924" y="1524477"/>
            <a:ext cx="3353276" cy="4952048"/>
          </a:xfrm>
        </p:spPr>
        <p:txBody>
          <a:bodyPr/>
          <a:lstStyle/>
          <a:p>
            <a:pPr>
              <a:lnSpc>
                <a:spcPct val="90000"/>
              </a:lnSpc>
              <a:spcBef>
                <a:spcPts val="1598"/>
              </a:spcBef>
              <a:buNone/>
            </a:pPr>
            <a:r>
              <a:rPr lang="en-US" b="1" i="1" dirty="0" smtClean="0">
                <a:ea typeface="ＭＳ Ｐゴシック" pitchFamily="-104" charset="-128"/>
                <a:cs typeface="ＭＳ Ｐゴシック" pitchFamily="-104" charset="-128"/>
              </a:rPr>
              <a:t>    </a:t>
            </a:r>
            <a:r>
              <a:rPr lang="en-US" b="1" i="1" u="sng" dirty="0" smtClean="0">
                <a:ea typeface="ＭＳ Ｐゴシック" pitchFamily="-104" charset="-128"/>
                <a:cs typeface="ＭＳ Ｐゴシック" pitchFamily="-104" charset="-128"/>
              </a:rPr>
              <a:t>Level 2: process</a:t>
            </a:r>
          </a:p>
          <a:p>
            <a:pPr>
              <a:lnSpc>
                <a:spcPct val="90000"/>
              </a:lnSpc>
              <a:spcBef>
                <a:spcPts val="1598"/>
              </a:spcBef>
            </a:pPr>
            <a:r>
              <a:rPr lang="en-US" b="1" i="1" dirty="0" smtClean="0">
                <a:solidFill>
                  <a:srgbClr val="115964"/>
                </a:solidFill>
                <a:ea typeface="ＭＳ Ｐゴシック" pitchFamily="-104" charset="-128"/>
                <a:cs typeface="ＭＳ Ｐゴシック" pitchFamily="-104" charset="-128"/>
              </a:rPr>
              <a:t>What is the best thing about your friend?</a:t>
            </a:r>
          </a:p>
          <a:p>
            <a:pPr>
              <a:lnSpc>
                <a:spcPct val="90000"/>
              </a:lnSpc>
              <a:spcBef>
                <a:spcPts val="1598"/>
              </a:spcBef>
            </a:pPr>
            <a:endParaRPr lang="en-US" b="1" i="1" dirty="0" smtClean="0">
              <a:solidFill>
                <a:srgbClr val="115964"/>
              </a:solidFill>
              <a:ea typeface="ＭＳ Ｐゴシック" pitchFamily="-104" charset="-128"/>
              <a:cs typeface="ＭＳ Ｐゴシック" pitchFamily="-104" charset="-128"/>
            </a:endParaRPr>
          </a:p>
          <a:p>
            <a:pPr>
              <a:lnSpc>
                <a:spcPct val="90000"/>
              </a:lnSpc>
              <a:spcBef>
                <a:spcPts val="1598"/>
              </a:spcBef>
            </a:pPr>
            <a:r>
              <a:rPr lang="en-US" b="1" i="1" dirty="0" smtClean="0">
                <a:solidFill>
                  <a:srgbClr val="115964"/>
                </a:solidFill>
                <a:ea typeface="ＭＳ Ｐゴシック" pitchFamily="-104" charset="-128"/>
                <a:cs typeface="ＭＳ Ｐゴシック" pitchFamily="-104" charset="-128"/>
              </a:rPr>
              <a:t>Compare and contrast John Smith and John Rolfe’s leadership styles.</a:t>
            </a:r>
            <a:endParaRPr lang="en-US" b="1" i="1" dirty="0" smtClean="0">
              <a:ea typeface="ＭＳ Ｐゴシック" pitchFamily="-104" charset="-128"/>
              <a:cs typeface="ＭＳ Ｐゴシック" pitchFamily="-104" charset="-128"/>
            </a:endParaRPr>
          </a:p>
        </p:txBody>
      </p:sp>
      <p:sp>
        <p:nvSpPr>
          <p:cNvPr id="6" name="Content Placeholder 3"/>
          <p:cNvSpPr txBox="1">
            <a:spLocks/>
          </p:cNvSpPr>
          <p:nvPr/>
        </p:nvSpPr>
        <p:spPr>
          <a:xfrm>
            <a:off x="5790724" y="1524477"/>
            <a:ext cx="3353276" cy="5333523"/>
          </a:xfrm>
          <a:prstGeom prst="rect">
            <a:avLst/>
          </a:prstGeom>
        </p:spPr>
        <p:txBody>
          <a:bodyPr lIns="91439" tIns="45719" rIns="91439" bIns="45719">
            <a:prstTxWarp prst="textNoShape">
              <a:avLst/>
            </a:prstTxWarp>
          </a:bodyPr>
          <a:lstStyle/>
          <a:p>
            <a:pPr marL="455772" indent="-455772" defTabSz="912972">
              <a:spcBef>
                <a:spcPts val="2002"/>
              </a:spcBef>
              <a:buClr>
                <a:srgbClr val="E2751D"/>
              </a:buClr>
            </a:pPr>
            <a:r>
              <a:rPr lang="en-US" sz="2800" b="1" i="1" u="sng" dirty="0">
                <a:latin typeface="News Gothic MT" pitchFamily="-104" charset="0"/>
              </a:rPr>
              <a:t>Level 3: apply</a:t>
            </a:r>
          </a:p>
          <a:p>
            <a:pPr marL="455772" indent="-455772" defTabSz="912972">
              <a:spcBef>
                <a:spcPts val="2002"/>
              </a:spcBef>
              <a:buClr>
                <a:srgbClr val="E2751D"/>
              </a:buClr>
              <a:buFont typeface="Wingdings" pitchFamily="-104" charset="2"/>
              <a:buChar char=""/>
            </a:pPr>
            <a:r>
              <a:rPr lang="en-US" sz="2800" b="1" i="1" dirty="0">
                <a:solidFill>
                  <a:srgbClr val="115964"/>
                </a:solidFill>
              </a:rPr>
              <a:t>What do you think your best friend will be like in 10 years?</a:t>
            </a:r>
          </a:p>
          <a:p>
            <a:pPr marL="455772" indent="-455772" defTabSz="912972">
              <a:spcBef>
                <a:spcPts val="2002"/>
              </a:spcBef>
              <a:buClr>
                <a:srgbClr val="E2751D"/>
              </a:buClr>
              <a:buFont typeface="Wingdings" pitchFamily="-104" charset="2"/>
              <a:buChar char=""/>
            </a:pPr>
            <a:r>
              <a:rPr lang="en-US" sz="2800" b="1" i="1" dirty="0">
                <a:solidFill>
                  <a:srgbClr val="115964"/>
                </a:solidFill>
              </a:rPr>
              <a:t>What would you have done differently if you were John Smith?</a:t>
            </a:r>
          </a:p>
        </p:txBody>
      </p:sp>
    </p:spTree>
    <p:extLst>
      <p:ext uri="{BB962C8B-B14F-4D97-AF65-F5344CB8AC3E}">
        <p14:creationId xmlns:p14="http://schemas.microsoft.com/office/powerpoint/2010/main" val="119041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 calcmode="lin" valueType="num">
                                      <p:cBhvr additive="base">
                                        <p:cTn id="3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accel="50000" decel="50000"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lide(fromBottom)">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accel="50000" decel="50000" fill="hold" grpId="1" nodeType="click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ppt_x"/>
                                          </p:val>
                                        </p:tav>
                                        <p:tav tm="100000">
                                          <p:val>
                                            <p:strVal val="#ppt_x"/>
                                          </p:val>
                                        </p:tav>
                                      </p:tavLst>
                                    </p:anim>
                                    <p:anim calcmode="lin" valueType="num">
                                      <p:cBhvr additive="base">
                                        <p:cTn id="4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6" grpId="0"/>
      <p:bldP spid="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534400" cy="1189038"/>
          </a:xfrm>
        </p:spPr>
        <p:txBody>
          <a:bodyPr>
            <a:normAutofit fontScale="90000"/>
          </a:bodyPr>
          <a:lstStyle/>
          <a:p>
            <a:r>
              <a:rPr lang="en-US" dirty="0" smtClean="0"/>
              <a:t>What Level Am I?</a:t>
            </a:r>
            <a:br>
              <a:rPr lang="en-US" dirty="0" smtClean="0"/>
            </a:br>
            <a:r>
              <a:rPr lang="en-US" sz="3600" dirty="0" smtClean="0"/>
              <a:t>Identify the level for each of the below questions.</a:t>
            </a:r>
            <a:endParaRPr lang="en-US" sz="3600" dirty="0"/>
          </a:p>
        </p:txBody>
      </p:sp>
      <p:sp>
        <p:nvSpPr>
          <p:cNvPr id="3" name="Content Placeholder 2"/>
          <p:cNvSpPr>
            <a:spLocks noGrp="1"/>
          </p:cNvSpPr>
          <p:nvPr>
            <p:ph sz="half" idx="1"/>
          </p:nvPr>
        </p:nvSpPr>
        <p:spPr>
          <a:xfrm>
            <a:off x="381000" y="1371600"/>
            <a:ext cx="8534400" cy="5181600"/>
          </a:xfrm>
        </p:spPr>
        <p:txBody>
          <a:bodyPr>
            <a:normAutofit fontScale="85000" lnSpcReduction="20000"/>
          </a:bodyPr>
          <a:lstStyle/>
          <a:p>
            <a:r>
              <a:rPr lang="en-US" i="1" dirty="0" smtClean="0"/>
              <a:t>Which Barbarian tribe came from </a:t>
            </a:r>
            <a:r>
              <a:rPr lang="en-US" i="1" dirty="0" err="1" smtClean="0"/>
              <a:t>Uppland</a:t>
            </a:r>
            <a:r>
              <a:rPr lang="en-US" i="1" dirty="0" smtClean="0"/>
              <a:t>?</a:t>
            </a:r>
          </a:p>
          <a:p>
            <a:r>
              <a:rPr lang="en-US" dirty="0" smtClean="0"/>
              <a:t>Level 1 </a:t>
            </a:r>
          </a:p>
          <a:p>
            <a:r>
              <a:rPr lang="en-US" dirty="0" smtClean="0"/>
              <a:t>Vandals </a:t>
            </a:r>
          </a:p>
          <a:p>
            <a:r>
              <a:rPr lang="en-US" dirty="0" smtClean="0"/>
              <a:t>Compare the fate of the Huns and the Franks?</a:t>
            </a:r>
          </a:p>
          <a:p>
            <a:r>
              <a:rPr lang="en-US" dirty="0" smtClean="0"/>
              <a:t>Level 2</a:t>
            </a:r>
          </a:p>
          <a:p>
            <a:r>
              <a:rPr lang="en-US" dirty="0" smtClean="0"/>
              <a:t>The Franks took over Germany, Spain, and Italy (starting the Holy Roman Empire). The Huns mixed into German and Slav populations. </a:t>
            </a:r>
          </a:p>
          <a:p>
            <a:r>
              <a:rPr lang="en-US" i="1" dirty="0" smtClean="0"/>
              <a:t>What do you think would have happened to the Vandals had Emperor Justinian had not wanted to recapture Rome?</a:t>
            </a:r>
          </a:p>
          <a:p>
            <a:r>
              <a:rPr lang="en-US" dirty="0" smtClean="0"/>
              <a:t>Level 3 </a:t>
            </a:r>
          </a:p>
          <a:p>
            <a:r>
              <a:rPr lang="en-US" dirty="0" smtClean="0"/>
              <a:t>This is your opinion based on what you know. For example. Maybe the vandals would have continued to occupy Spain and Africa and eventually defeated the Franks. </a:t>
            </a:r>
          </a:p>
          <a:p>
            <a:pPr lvl="1"/>
            <a:endParaRPr lang="en-US" dirty="0" smtClean="0"/>
          </a:p>
        </p:txBody>
      </p:sp>
    </p:spTree>
    <p:extLst>
      <p:ext uri="{BB962C8B-B14F-4D97-AF65-F5344CB8AC3E}">
        <p14:creationId xmlns:p14="http://schemas.microsoft.com/office/powerpoint/2010/main" val="242617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2"/>
                    </p:tgtEl>
                  </p:cond>
                </p:stCondLst>
                <p:endSync evt="end" delay="0">
                  <p:rtn val="all"/>
                </p:endSync>
                <p:childTnLst>
                  <p:par>
                    <p:cTn id="51" fill="hold">
                      <p:stCondLst>
                        <p:cond delay="0"/>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Huns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95400"/>
            <a:ext cx="8229600" cy="5317588"/>
          </a:xfrm>
        </p:spPr>
      </p:pic>
    </p:spTree>
    <p:extLst>
      <p:ext uri="{BB962C8B-B14F-4D97-AF65-F5344CB8AC3E}">
        <p14:creationId xmlns:p14="http://schemas.microsoft.com/office/powerpoint/2010/main" val="19345008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0"/>
            <a:ext cx="2971800" cy="685800"/>
          </a:xfrm>
        </p:spPr>
        <p:txBody>
          <a:bodyPr>
            <a:normAutofit/>
          </a:bodyPr>
          <a:lstStyle/>
          <a:p>
            <a:r>
              <a:rPr lang="en-US" sz="2800" dirty="0" smtClean="0"/>
              <a:t>Quick Facts</a:t>
            </a:r>
            <a:endParaRPr lang="en-US" sz="2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1662" y="1600200"/>
            <a:ext cx="4572338" cy="3442494"/>
          </a:xfrm>
        </p:spPr>
      </p:pic>
      <p:sp>
        <p:nvSpPr>
          <p:cNvPr id="4" name="Text Placeholder 3"/>
          <p:cNvSpPr>
            <a:spLocks noGrp="1"/>
          </p:cNvSpPr>
          <p:nvPr>
            <p:ph type="body" sz="half" idx="2"/>
          </p:nvPr>
        </p:nvSpPr>
        <p:spPr>
          <a:xfrm>
            <a:off x="228600" y="838200"/>
            <a:ext cx="4267200" cy="6019800"/>
          </a:xfrm>
        </p:spPr>
        <p:txBody>
          <a:bodyPr>
            <a:noAutofit/>
          </a:bodyPr>
          <a:lstStyle/>
          <a:p>
            <a:r>
              <a:rPr lang="en-US" sz="2000" dirty="0" smtClean="0"/>
              <a:t>The Huns are first mentioned by </a:t>
            </a:r>
            <a:r>
              <a:rPr lang="en-US" sz="2000" dirty="0" smtClean="0"/>
              <a:t>the </a:t>
            </a:r>
            <a:r>
              <a:rPr lang="en-US" sz="2000" dirty="0" smtClean="0"/>
              <a:t>Caspian Sea in 91 AD</a:t>
            </a:r>
          </a:p>
          <a:p>
            <a:endParaRPr lang="en-US" sz="2000" dirty="0"/>
          </a:p>
          <a:p>
            <a:r>
              <a:rPr lang="en-US" sz="2000" u="sng" dirty="0" smtClean="0"/>
              <a:t>In 370 the Huns crossed the Volga river and attacked the Alans</a:t>
            </a:r>
          </a:p>
          <a:p>
            <a:endParaRPr lang="en-US" sz="2000" dirty="0"/>
          </a:p>
          <a:p>
            <a:r>
              <a:rPr lang="en-US" sz="2000" dirty="0" smtClean="0"/>
              <a:t>Next to fall were </a:t>
            </a:r>
            <a:r>
              <a:rPr lang="en-US" sz="2000" u="sng" dirty="0" smtClean="0"/>
              <a:t>the Goths</a:t>
            </a:r>
            <a:r>
              <a:rPr lang="en-US" sz="2000" dirty="0" smtClean="0"/>
              <a:t>, who </a:t>
            </a:r>
            <a:r>
              <a:rPr lang="en-US" sz="2000" u="sng" dirty="0" smtClean="0"/>
              <a:t>began to flood into Roman territory in search of protection</a:t>
            </a:r>
          </a:p>
          <a:p>
            <a:endParaRPr lang="en-US" sz="2000" dirty="0"/>
          </a:p>
          <a:p>
            <a:r>
              <a:rPr lang="en-US" sz="2000" u="sng" dirty="0" smtClean="0"/>
              <a:t>The Huns first attacked the Eastern Romans in 395 </a:t>
            </a:r>
            <a:r>
              <a:rPr lang="en-US" sz="2000" dirty="0" smtClean="0"/>
              <a:t>in the Caucasus, Syria and Anatolia</a:t>
            </a:r>
          </a:p>
          <a:p>
            <a:endParaRPr lang="en-US" sz="2000" dirty="0"/>
          </a:p>
          <a:p>
            <a:r>
              <a:rPr lang="en-US" sz="2000" u="sng" dirty="0" smtClean="0"/>
              <a:t>By 398 they left the Eastern Roman Empire</a:t>
            </a:r>
            <a:r>
              <a:rPr lang="en-US" sz="2000" dirty="0" smtClean="0"/>
              <a:t> and invaded the Sassanid Empire</a:t>
            </a:r>
          </a:p>
          <a:p>
            <a:endParaRPr lang="en-US" sz="2000" dirty="0"/>
          </a:p>
          <a:p>
            <a:r>
              <a:rPr lang="en-US" sz="2000" dirty="0" smtClean="0"/>
              <a:t>In 408 they again invaded the Eastern Roman Empire</a:t>
            </a:r>
            <a:endParaRPr lang="en-US" sz="2000" dirty="0"/>
          </a:p>
        </p:txBody>
      </p:sp>
    </p:spTree>
    <p:extLst>
      <p:ext uri="{BB962C8B-B14F-4D97-AF65-F5344CB8AC3E}">
        <p14:creationId xmlns:p14="http://schemas.microsoft.com/office/powerpoint/2010/main" val="1283369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3008313" cy="990600"/>
          </a:xfrm>
        </p:spPr>
        <p:txBody>
          <a:bodyPr/>
          <a:lstStyle/>
          <a:p>
            <a:r>
              <a:rPr lang="en-US" dirty="0" smtClean="0"/>
              <a:t>Attila the Hun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24400" y="1676400"/>
            <a:ext cx="3497262" cy="3822589"/>
          </a:xfrm>
        </p:spPr>
      </p:pic>
      <p:sp>
        <p:nvSpPr>
          <p:cNvPr id="4" name="Text Placeholder 3"/>
          <p:cNvSpPr>
            <a:spLocks noGrp="1"/>
          </p:cNvSpPr>
          <p:nvPr>
            <p:ph type="body" sz="half" idx="2"/>
          </p:nvPr>
        </p:nvSpPr>
        <p:spPr>
          <a:xfrm>
            <a:off x="228600" y="838200"/>
            <a:ext cx="4495800" cy="6019800"/>
          </a:xfrm>
        </p:spPr>
        <p:txBody>
          <a:bodyPr>
            <a:noAutofit/>
          </a:bodyPr>
          <a:lstStyle/>
          <a:p>
            <a:r>
              <a:rPr lang="en-US" sz="2000" u="sng" dirty="0" smtClean="0"/>
              <a:t>Forced the Romans to pay tribute in 435</a:t>
            </a:r>
          </a:p>
          <a:p>
            <a:endParaRPr lang="en-US" sz="2000" dirty="0"/>
          </a:p>
          <a:p>
            <a:r>
              <a:rPr lang="en-US" sz="2000" u="sng" dirty="0" smtClean="0"/>
              <a:t>After the Romans failed to pay this tribute, the Huns invaded,</a:t>
            </a:r>
            <a:r>
              <a:rPr lang="en-US" sz="2000" dirty="0" smtClean="0"/>
              <a:t> plundering the Eastern Roman Empire before a new peace was reached in 449</a:t>
            </a:r>
          </a:p>
          <a:p>
            <a:endParaRPr lang="en-US" sz="2000" dirty="0"/>
          </a:p>
          <a:p>
            <a:r>
              <a:rPr lang="en-US" sz="2000" u="sng" dirty="0" err="1" smtClean="0"/>
              <a:t>Honoria</a:t>
            </a:r>
            <a:r>
              <a:rPr lang="en-US" sz="2000" u="sng" dirty="0" smtClean="0"/>
              <a:t>, sister of Western Roman Emperor </a:t>
            </a:r>
            <a:r>
              <a:rPr lang="en-US" sz="2000" u="sng" dirty="0" err="1" smtClean="0"/>
              <a:t>Valentinian</a:t>
            </a:r>
            <a:r>
              <a:rPr lang="en-US" sz="2000" u="sng" dirty="0" smtClean="0"/>
              <a:t> III, sent Attila a ring, asking that he save her from </a:t>
            </a:r>
            <a:r>
              <a:rPr lang="en-US" sz="2000" dirty="0" smtClean="0"/>
              <a:t>an unwanted arranged </a:t>
            </a:r>
            <a:r>
              <a:rPr lang="en-US" sz="2000" u="sng" dirty="0" smtClean="0"/>
              <a:t>marriage.  He took it as a proposal and demanded the Western Empire</a:t>
            </a:r>
            <a:r>
              <a:rPr lang="en-US" sz="2000" dirty="0" smtClean="0"/>
              <a:t> as his dowry.</a:t>
            </a:r>
          </a:p>
          <a:p>
            <a:endParaRPr lang="en-US" sz="2000" dirty="0"/>
          </a:p>
          <a:p>
            <a:r>
              <a:rPr lang="en-US" sz="2000" u="sng" dirty="0" smtClean="0"/>
              <a:t>In 451 the Huns were defeated</a:t>
            </a:r>
            <a:r>
              <a:rPr lang="en-US" sz="2000" dirty="0" smtClean="0"/>
              <a:t> at the Battle of the </a:t>
            </a:r>
            <a:r>
              <a:rPr lang="en-US" sz="2000" dirty="0" err="1" smtClean="0"/>
              <a:t>Catalaunian</a:t>
            </a:r>
            <a:r>
              <a:rPr lang="en-US" sz="2000" dirty="0" smtClean="0"/>
              <a:t> Plains </a:t>
            </a:r>
            <a:r>
              <a:rPr lang="en-US" sz="2000" u="sng" dirty="0" smtClean="0"/>
              <a:t>by a combined force of Romans, Franks and Goths</a:t>
            </a:r>
          </a:p>
          <a:p>
            <a:endParaRPr lang="en-US" sz="2000" dirty="0"/>
          </a:p>
          <a:p>
            <a:endParaRPr lang="en-US" sz="2000" dirty="0"/>
          </a:p>
        </p:txBody>
      </p:sp>
    </p:spTree>
    <p:extLst>
      <p:ext uri="{BB962C8B-B14F-4D97-AF65-F5344CB8AC3E}">
        <p14:creationId xmlns:p14="http://schemas.microsoft.com/office/powerpoint/2010/main" val="2520822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1025"/>
            <a:ext cx="3008313" cy="1162050"/>
          </a:xfrm>
        </p:spPr>
        <p:txBody>
          <a:bodyPr/>
          <a:lstStyle/>
          <a:p>
            <a:r>
              <a:rPr lang="en-US" dirty="0" smtClean="0"/>
              <a:t>Attila the Hun continued</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84594" y="1"/>
            <a:ext cx="4659406" cy="2667000"/>
          </a:xfrm>
        </p:spPr>
      </p:pic>
      <p:sp>
        <p:nvSpPr>
          <p:cNvPr id="4" name="Text Placeholder 3"/>
          <p:cNvSpPr>
            <a:spLocks noGrp="1"/>
          </p:cNvSpPr>
          <p:nvPr>
            <p:ph type="body" sz="half" idx="2"/>
          </p:nvPr>
        </p:nvSpPr>
        <p:spPr>
          <a:xfrm>
            <a:off x="457200" y="685800"/>
            <a:ext cx="3810000" cy="5791200"/>
          </a:xfrm>
        </p:spPr>
        <p:txBody>
          <a:bodyPr>
            <a:noAutofit/>
          </a:bodyPr>
          <a:lstStyle/>
          <a:p>
            <a:r>
              <a:rPr lang="en-US" sz="2000" u="sng" dirty="0" smtClean="0"/>
              <a:t>In 452 Attila led the Huns over the Alps</a:t>
            </a:r>
            <a:r>
              <a:rPr lang="en-US" sz="2000" dirty="0" smtClean="0"/>
              <a:t> and ravaged Northern Italy, </a:t>
            </a:r>
            <a:r>
              <a:rPr lang="en-US" sz="2000" u="sng" dirty="0" smtClean="0"/>
              <a:t>approaching </a:t>
            </a:r>
            <a:r>
              <a:rPr lang="en-US" sz="2000" dirty="0" smtClean="0"/>
              <a:t>the gates of </a:t>
            </a:r>
            <a:r>
              <a:rPr lang="en-US" sz="2000" u="sng" dirty="0" smtClean="0"/>
              <a:t>Rome</a:t>
            </a:r>
            <a:r>
              <a:rPr lang="en-US" sz="2000" dirty="0" smtClean="0"/>
              <a:t> itself</a:t>
            </a:r>
          </a:p>
          <a:p>
            <a:endParaRPr lang="en-US" sz="2000" dirty="0"/>
          </a:p>
          <a:p>
            <a:r>
              <a:rPr lang="en-US" sz="2000" dirty="0" smtClean="0"/>
              <a:t>Emperor </a:t>
            </a:r>
            <a:r>
              <a:rPr lang="en-US" sz="2000" dirty="0" err="1" smtClean="0"/>
              <a:t>Valentinian</a:t>
            </a:r>
            <a:r>
              <a:rPr lang="en-US" sz="2000" dirty="0" smtClean="0"/>
              <a:t> III sent envoys, including Pope Leo I, to meet Attila, hoping to prevent a sack of Rome</a:t>
            </a:r>
          </a:p>
          <a:p>
            <a:endParaRPr lang="en-US" sz="2000" dirty="0"/>
          </a:p>
          <a:p>
            <a:r>
              <a:rPr lang="en-US" sz="2000" u="sng" dirty="0" smtClean="0"/>
              <a:t>The Pope was able to convince Attila to turn back </a:t>
            </a:r>
            <a:r>
              <a:rPr lang="en-US" sz="2000" dirty="0" smtClean="0"/>
              <a:t>and leave Rome untouched</a:t>
            </a:r>
          </a:p>
          <a:p>
            <a:endParaRPr lang="en-US" sz="2000" dirty="0"/>
          </a:p>
          <a:p>
            <a:r>
              <a:rPr lang="en-US" sz="2000" dirty="0" smtClean="0"/>
              <a:t>The Eastern Roman  Emperor had in the meantime sent an invasion force northwards into the new </a:t>
            </a:r>
            <a:r>
              <a:rPr lang="en-US" sz="2000" dirty="0" err="1" smtClean="0"/>
              <a:t>Hunnic</a:t>
            </a:r>
            <a:r>
              <a:rPr lang="en-US" sz="2000" dirty="0" smtClean="0"/>
              <a:t> homeland in Pannonia</a:t>
            </a:r>
          </a:p>
          <a:p>
            <a:endParaRPr lang="en-US" sz="2000" dirty="0"/>
          </a:p>
          <a:p>
            <a:r>
              <a:rPr lang="en-US" sz="2000" dirty="0" smtClean="0"/>
              <a:t>Attila died on his wedding night in 453 while preparing to invade Constantinople</a:t>
            </a:r>
            <a:endParaRPr lang="en-US" sz="2000" dirty="0"/>
          </a:p>
        </p:txBody>
      </p:sp>
    </p:spTree>
    <p:extLst>
      <p:ext uri="{BB962C8B-B14F-4D97-AF65-F5344CB8AC3E}">
        <p14:creationId xmlns:p14="http://schemas.microsoft.com/office/powerpoint/2010/main" val="29645104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Goths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000" y="1828800"/>
            <a:ext cx="5348287" cy="4006053"/>
          </a:xfrm>
        </p:spPr>
      </p:pic>
    </p:spTree>
    <p:extLst>
      <p:ext uri="{BB962C8B-B14F-4D97-AF65-F5344CB8AC3E}">
        <p14:creationId xmlns:p14="http://schemas.microsoft.com/office/powerpoint/2010/main" val="477946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336550"/>
          </a:xfrm>
        </p:spPr>
        <p:txBody>
          <a:bodyPr>
            <a:normAutofit fontScale="90000"/>
          </a:bodyPr>
          <a:lstStyle/>
          <a:p>
            <a:r>
              <a:rPr lang="en-US" dirty="0" smtClean="0"/>
              <a:t>Quick Facts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0" y="1295400"/>
            <a:ext cx="4572000" cy="3888228"/>
          </a:xfrm>
        </p:spPr>
      </p:pic>
      <p:sp>
        <p:nvSpPr>
          <p:cNvPr id="4" name="Text Placeholder 3"/>
          <p:cNvSpPr>
            <a:spLocks noGrp="1"/>
          </p:cNvSpPr>
          <p:nvPr>
            <p:ph type="body" sz="half" idx="2"/>
          </p:nvPr>
        </p:nvSpPr>
        <p:spPr>
          <a:xfrm>
            <a:off x="0" y="685800"/>
            <a:ext cx="4419600" cy="6172200"/>
          </a:xfrm>
        </p:spPr>
        <p:txBody>
          <a:bodyPr>
            <a:noAutofit/>
          </a:bodyPr>
          <a:lstStyle/>
          <a:p>
            <a:r>
              <a:rPr lang="en-US" sz="2000" u="sng" dirty="0" smtClean="0"/>
              <a:t>The Goths</a:t>
            </a:r>
            <a:r>
              <a:rPr lang="en-US" sz="2000" dirty="0" smtClean="0"/>
              <a:t> are believed to have </a:t>
            </a:r>
            <a:r>
              <a:rPr lang="en-US" sz="2000" u="sng" dirty="0" smtClean="0"/>
              <a:t>originated on the Island of Gotland</a:t>
            </a:r>
            <a:r>
              <a:rPr lang="en-US" sz="2000" dirty="0" smtClean="0"/>
              <a:t>, near present day Sweden</a:t>
            </a:r>
          </a:p>
          <a:p>
            <a:endParaRPr lang="en-US" sz="2000" dirty="0"/>
          </a:p>
          <a:p>
            <a:r>
              <a:rPr lang="en-US" sz="2000" u="sng" dirty="0" smtClean="0"/>
              <a:t>They migrated southeastwards </a:t>
            </a:r>
            <a:r>
              <a:rPr lang="en-US" sz="2000" dirty="0" smtClean="0"/>
              <a:t>to the region North and West of the Black Sea</a:t>
            </a:r>
          </a:p>
          <a:p>
            <a:endParaRPr lang="en-US" sz="2000" dirty="0"/>
          </a:p>
          <a:p>
            <a:r>
              <a:rPr lang="en-US" sz="2000" dirty="0" smtClean="0"/>
              <a:t>Here </a:t>
            </a:r>
            <a:r>
              <a:rPr lang="en-US" sz="2000" u="sng" dirty="0" smtClean="0"/>
              <a:t>they divided in the </a:t>
            </a:r>
            <a:r>
              <a:rPr lang="en-US" sz="2000" u="sng" dirty="0" err="1" smtClean="0"/>
              <a:t>Ostrogoths</a:t>
            </a:r>
            <a:r>
              <a:rPr lang="en-US" sz="2000" u="sng" dirty="0" smtClean="0"/>
              <a:t> (Eastern Goths) and Visigoths (Western Goths)</a:t>
            </a:r>
          </a:p>
          <a:p>
            <a:endParaRPr lang="en-US" sz="2000" dirty="0"/>
          </a:p>
          <a:p>
            <a:r>
              <a:rPr lang="en-US" sz="2000" u="sng" dirty="0" smtClean="0"/>
              <a:t>The Romans and Goths fought a series of battles </a:t>
            </a:r>
            <a:r>
              <a:rPr lang="en-US" sz="2000" dirty="0" smtClean="0"/>
              <a:t>along the Danube River frontier </a:t>
            </a:r>
            <a:r>
              <a:rPr lang="en-US" sz="2000" u="sng" dirty="0" smtClean="0"/>
              <a:t>in the Third and Early fourth centuries</a:t>
            </a:r>
          </a:p>
          <a:p>
            <a:endParaRPr lang="en-US" sz="2000" dirty="0"/>
          </a:p>
          <a:p>
            <a:r>
              <a:rPr lang="en-US" sz="2000" dirty="0" smtClean="0"/>
              <a:t>The Goths converted to Arian Christianity during this period</a:t>
            </a:r>
            <a:endParaRPr lang="en-US" sz="2000" dirty="0"/>
          </a:p>
        </p:txBody>
      </p:sp>
    </p:spTree>
    <p:extLst>
      <p:ext uri="{BB962C8B-B14F-4D97-AF65-F5344CB8AC3E}">
        <p14:creationId xmlns:p14="http://schemas.microsoft.com/office/powerpoint/2010/main" val="1219580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12750"/>
          </a:xfrm>
        </p:spPr>
        <p:txBody>
          <a:bodyPr/>
          <a:lstStyle/>
          <a:p>
            <a:r>
              <a:rPr lang="en-US" dirty="0" smtClean="0"/>
              <a:t>Onwards towards Rome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46647" y="1828801"/>
            <a:ext cx="4175090" cy="2743200"/>
          </a:xfrm>
        </p:spPr>
      </p:pic>
      <p:sp>
        <p:nvSpPr>
          <p:cNvPr id="4" name="Text Placeholder 3"/>
          <p:cNvSpPr>
            <a:spLocks noGrp="1"/>
          </p:cNvSpPr>
          <p:nvPr>
            <p:ph type="body" sz="half" idx="2"/>
          </p:nvPr>
        </p:nvSpPr>
        <p:spPr>
          <a:xfrm>
            <a:off x="0" y="685800"/>
            <a:ext cx="4648200" cy="5867400"/>
          </a:xfrm>
        </p:spPr>
        <p:txBody>
          <a:bodyPr>
            <a:noAutofit/>
          </a:bodyPr>
          <a:lstStyle/>
          <a:p>
            <a:r>
              <a:rPr lang="en-US" sz="2000" dirty="0" smtClean="0"/>
              <a:t>In the Late </a:t>
            </a:r>
            <a:r>
              <a:rPr lang="en-US" sz="2000" u="sng" dirty="0" smtClean="0"/>
              <a:t>4</a:t>
            </a:r>
            <a:r>
              <a:rPr lang="en-US" sz="2000" u="sng" baseline="30000" dirty="0" smtClean="0"/>
              <a:t>th</a:t>
            </a:r>
            <a:r>
              <a:rPr lang="en-US" sz="2000" u="sng" dirty="0" smtClean="0"/>
              <a:t> century the Huns push the Goths</a:t>
            </a:r>
            <a:r>
              <a:rPr lang="en-US" sz="2000" dirty="0" smtClean="0"/>
              <a:t> across the Danube river and </a:t>
            </a:r>
            <a:r>
              <a:rPr lang="en-US" sz="2000" u="sng" dirty="0" smtClean="0"/>
              <a:t>into the Eastern Roman Empire</a:t>
            </a:r>
          </a:p>
          <a:p>
            <a:endParaRPr lang="en-US" sz="2000" dirty="0"/>
          </a:p>
          <a:p>
            <a:r>
              <a:rPr lang="en-US" sz="2000" u="sng" dirty="0" smtClean="0"/>
              <a:t>The Romans take advantage of the Goths including price gouging and enslavement</a:t>
            </a:r>
          </a:p>
          <a:p>
            <a:endParaRPr lang="en-US" sz="2000" dirty="0"/>
          </a:p>
          <a:p>
            <a:r>
              <a:rPr lang="en-US" sz="2000" dirty="0" smtClean="0"/>
              <a:t>In </a:t>
            </a:r>
            <a:r>
              <a:rPr lang="en-US" sz="2000" u="sng" dirty="0" smtClean="0"/>
              <a:t>376 the Goths revolt</a:t>
            </a:r>
            <a:r>
              <a:rPr lang="en-US" sz="2000" dirty="0" smtClean="0"/>
              <a:t>, crushing the Roman army at Adrianople in 378, killing the Eastern Roman Emperor Valens</a:t>
            </a:r>
          </a:p>
          <a:p>
            <a:endParaRPr lang="en-US" sz="2000" dirty="0"/>
          </a:p>
          <a:p>
            <a:r>
              <a:rPr lang="en-US" sz="2000" u="sng" dirty="0" smtClean="0"/>
              <a:t>In 410, led by their king Alaric, the Visigoths sack Rome</a:t>
            </a:r>
          </a:p>
          <a:p>
            <a:endParaRPr lang="en-US" sz="2000" dirty="0"/>
          </a:p>
          <a:p>
            <a:r>
              <a:rPr lang="en-US" sz="2000" u="sng" dirty="0" smtClean="0"/>
              <a:t>The emperor Honorius  offered them Aquitania in southern France </a:t>
            </a:r>
            <a:r>
              <a:rPr lang="en-US" sz="2000" dirty="0" smtClean="0"/>
              <a:t>as a new homeland</a:t>
            </a:r>
          </a:p>
        </p:txBody>
      </p:sp>
    </p:spTree>
    <p:extLst>
      <p:ext uri="{BB962C8B-B14F-4D97-AF65-F5344CB8AC3E}">
        <p14:creationId xmlns:p14="http://schemas.microsoft.com/office/powerpoint/2010/main" val="506288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336550"/>
          </a:xfrm>
        </p:spPr>
        <p:txBody>
          <a:bodyPr>
            <a:normAutofit fontScale="90000"/>
          </a:bodyPr>
          <a:lstStyle/>
          <a:p>
            <a:r>
              <a:rPr lang="en-US" dirty="0" smtClean="0"/>
              <a:t>The Outcome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0" y="2133600"/>
            <a:ext cx="3449993" cy="2420144"/>
          </a:xfrm>
        </p:spPr>
      </p:pic>
      <p:sp>
        <p:nvSpPr>
          <p:cNvPr id="4" name="Text Placeholder 3"/>
          <p:cNvSpPr>
            <a:spLocks noGrp="1"/>
          </p:cNvSpPr>
          <p:nvPr>
            <p:ph type="body" sz="half" idx="2"/>
          </p:nvPr>
        </p:nvSpPr>
        <p:spPr>
          <a:xfrm>
            <a:off x="381000" y="685800"/>
            <a:ext cx="4800600" cy="5791200"/>
          </a:xfrm>
        </p:spPr>
        <p:txBody>
          <a:bodyPr>
            <a:noAutofit/>
          </a:bodyPr>
          <a:lstStyle/>
          <a:p>
            <a:r>
              <a:rPr lang="en-US" sz="2000" u="sng" dirty="0" smtClean="0"/>
              <a:t>The Visigoths then fought a war to remove the Vandals from the Iberian peninsula ending in 475, </a:t>
            </a:r>
            <a:r>
              <a:rPr lang="en-US" sz="2000" dirty="0" smtClean="0"/>
              <a:t>expanding their territory</a:t>
            </a:r>
          </a:p>
          <a:p>
            <a:endParaRPr lang="en-US" sz="2000" dirty="0"/>
          </a:p>
          <a:p>
            <a:r>
              <a:rPr lang="en-US" sz="2000" u="sng" dirty="0" smtClean="0"/>
              <a:t>The </a:t>
            </a:r>
            <a:r>
              <a:rPr lang="en-US" sz="2000" u="sng" dirty="0" err="1" smtClean="0"/>
              <a:t>Ostrogoths</a:t>
            </a:r>
            <a:r>
              <a:rPr lang="en-US" sz="2000" u="sng" dirty="0" smtClean="0"/>
              <a:t> broke away from </a:t>
            </a:r>
            <a:r>
              <a:rPr lang="en-US" sz="2000" u="sng" dirty="0" err="1" smtClean="0"/>
              <a:t>Hunnic</a:t>
            </a:r>
            <a:r>
              <a:rPr lang="en-US" sz="2000" u="sng" dirty="0" smtClean="0"/>
              <a:t> rule and invaded Rome in 488</a:t>
            </a:r>
          </a:p>
          <a:p>
            <a:endParaRPr lang="en-US" sz="2000" dirty="0"/>
          </a:p>
          <a:p>
            <a:r>
              <a:rPr lang="en-US" sz="2000" dirty="0" smtClean="0"/>
              <a:t>By the </a:t>
            </a:r>
            <a:r>
              <a:rPr lang="en-US" sz="2000" u="sng" dirty="0" smtClean="0"/>
              <a:t>beginning of the sixth century, the </a:t>
            </a:r>
            <a:r>
              <a:rPr lang="en-US" sz="2000" u="sng" dirty="0" err="1" smtClean="0"/>
              <a:t>Ostrogoths</a:t>
            </a:r>
            <a:r>
              <a:rPr lang="en-US" sz="2000" u="sng" dirty="0" smtClean="0"/>
              <a:t> ruled the entire Italian peninsula</a:t>
            </a:r>
          </a:p>
          <a:p>
            <a:endParaRPr lang="en-US" sz="2000" dirty="0"/>
          </a:p>
          <a:p>
            <a:r>
              <a:rPr lang="en-US" sz="2000" dirty="0" smtClean="0"/>
              <a:t>The </a:t>
            </a:r>
            <a:r>
              <a:rPr lang="en-US" sz="2000" u="sng" dirty="0" err="1" smtClean="0"/>
              <a:t>Ostrogothic</a:t>
            </a:r>
            <a:r>
              <a:rPr lang="en-US" sz="2000" u="sng" dirty="0" smtClean="0"/>
              <a:t> Kingdom fell in 553 when it was defeated by the Eastern Roman Empire under </a:t>
            </a:r>
            <a:r>
              <a:rPr lang="en-US" sz="2000" u="sng" dirty="0" err="1" smtClean="0"/>
              <a:t>Teia</a:t>
            </a:r>
            <a:endParaRPr lang="en-US" sz="2000" u="sng" dirty="0" smtClean="0"/>
          </a:p>
          <a:p>
            <a:endParaRPr lang="en-US" sz="2000" dirty="0"/>
          </a:p>
          <a:p>
            <a:r>
              <a:rPr lang="en-US" sz="2000" dirty="0" smtClean="0"/>
              <a:t>The </a:t>
            </a:r>
            <a:r>
              <a:rPr lang="en-US" sz="2000" u="sng" dirty="0" err="1" smtClean="0"/>
              <a:t>Visigothic</a:t>
            </a:r>
            <a:r>
              <a:rPr lang="en-US" sz="2000" u="sng" dirty="0" smtClean="0"/>
              <a:t> Kingdom fell in 711 when it was defeated by the </a:t>
            </a:r>
            <a:r>
              <a:rPr lang="en-US" sz="2000" u="sng" dirty="0" err="1" smtClean="0"/>
              <a:t>Umayyads</a:t>
            </a:r>
            <a:r>
              <a:rPr lang="en-US" sz="2000" u="sng" dirty="0" smtClean="0"/>
              <a:t>, an Islamic force from North Africa</a:t>
            </a:r>
          </a:p>
        </p:txBody>
      </p:sp>
    </p:spTree>
    <p:extLst>
      <p:ext uri="{BB962C8B-B14F-4D97-AF65-F5344CB8AC3E}">
        <p14:creationId xmlns:p14="http://schemas.microsoft.com/office/powerpoint/2010/main" val="1219659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Vandals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2600" y="2057400"/>
            <a:ext cx="5381625" cy="3415996"/>
          </a:xfrm>
        </p:spPr>
      </p:pic>
    </p:spTree>
    <p:extLst>
      <p:ext uri="{BB962C8B-B14F-4D97-AF65-F5344CB8AC3E}">
        <p14:creationId xmlns:p14="http://schemas.microsoft.com/office/powerpoint/2010/main" val="293541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336550"/>
          </a:xfrm>
        </p:spPr>
        <p:txBody>
          <a:bodyPr>
            <a:normAutofit fontScale="90000"/>
          </a:bodyPr>
          <a:lstStyle/>
          <a:p>
            <a:r>
              <a:rPr lang="en-US" dirty="0" smtClean="0"/>
              <a:t>Quick Facts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78400" y="2209006"/>
            <a:ext cx="3724466" cy="3201194"/>
          </a:xfrm>
        </p:spPr>
      </p:pic>
      <p:sp>
        <p:nvSpPr>
          <p:cNvPr id="4" name="Text Placeholder 3"/>
          <p:cNvSpPr>
            <a:spLocks noGrp="1"/>
          </p:cNvSpPr>
          <p:nvPr>
            <p:ph type="body" sz="half" idx="2"/>
          </p:nvPr>
        </p:nvSpPr>
        <p:spPr>
          <a:xfrm>
            <a:off x="381000" y="685800"/>
            <a:ext cx="4648200" cy="5791200"/>
          </a:xfrm>
        </p:spPr>
        <p:txBody>
          <a:bodyPr>
            <a:noAutofit/>
          </a:bodyPr>
          <a:lstStyle/>
          <a:p>
            <a:r>
              <a:rPr lang="en-US" sz="2000" u="sng" dirty="0" smtClean="0"/>
              <a:t>The Vandals</a:t>
            </a:r>
            <a:r>
              <a:rPr lang="en-US" sz="2000" dirty="0" smtClean="0"/>
              <a:t> are believed to have </a:t>
            </a:r>
            <a:r>
              <a:rPr lang="en-US" sz="2000" u="sng" dirty="0" smtClean="0"/>
              <a:t>originated in </a:t>
            </a:r>
            <a:r>
              <a:rPr lang="en-US" sz="2000" u="sng" dirty="0" err="1" smtClean="0"/>
              <a:t>Uppland</a:t>
            </a:r>
            <a:r>
              <a:rPr lang="en-US" sz="2000" u="sng" dirty="0" smtClean="0"/>
              <a:t>, Sweden </a:t>
            </a:r>
            <a:r>
              <a:rPr lang="en-US" sz="2000" dirty="0" smtClean="0"/>
              <a:t>before crossing the Baltic Sea and settling in what is today East Germany and Poland in the first and second centuries B.C.</a:t>
            </a:r>
          </a:p>
          <a:p>
            <a:endParaRPr lang="en-US" sz="2000" dirty="0"/>
          </a:p>
          <a:p>
            <a:r>
              <a:rPr lang="en-US" sz="2000" u="sng" dirty="0" smtClean="0"/>
              <a:t>In the second century the Vandals attacked the Roman Empire </a:t>
            </a:r>
            <a:r>
              <a:rPr lang="en-US" sz="2000" dirty="0" smtClean="0"/>
              <a:t>across the middle Danube</a:t>
            </a:r>
          </a:p>
          <a:p>
            <a:endParaRPr lang="en-US" sz="2000" dirty="0"/>
          </a:p>
          <a:p>
            <a:r>
              <a:rPr lang="en-US" sz="2000" dirty="0" smtClean="0"/>
              <a:t>In the </a:t>
            </a:r>
            <a:r>
              <a:rPr lang="en-US" sz="2000" u="sng" dirty="0" smtClean="0"/>
              <a:t>fourth century the Vandals were defeated by the Goths </a:t>
            </a:r>
            <a:r>
              <a:rPr lang="en-US" sz="2000" dirty="0" smtClean="0"/>
              <a:t>and were converted to Arian Christianity</a:t>
            </a:r>
          </a:p>
          <a:p>
            <a:endParaRPr lang="en-US" sz="2000" dirty="0"/>
          </a:p>
          <a:p>
            <a:r>
              <a:rPr lang="en-US" sz="2000" dirty="0" smtClean="0"/>
              <a:t>In </a:t>
            </a:r>
            <a:r>
              <a:rPr lang="en-US" sz="2000" u="sng" dirty="0" smtClean="0"/>
              <a:t>400 AD, the Vandals and their allies, the Alans invaded the Roman Empire</a:t>
            </a:r>
            <a:r>
              <a:rPr lang="en-US" sz="2000" dirty="0" smtClean="0"/>
              <a:t>, perhaps due to pressure from the encroaching Huns</a:t>
            </a:r>
            <a:endParaRPr lang="en-US" sz="2000" dirty="0"/>
          </a:p>
        </p:txBody>
      </p:sp>
    </p:spTree>
    <p:extLst>
      <p:ext uri="{BB962C8B-B14F-4D97-AF65-F5344CB8AC3E}">
        <p14:creationId xmlns:p14="http://schemas.microsoft.com/office/powerpoint/2010/main" val="7113165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3008313" cy="412750"/>
          </a:xfrm>
        </p:spPr>
        <p:txBody>
          <a:bodyPr/>
          <a:lstStyle/>
          <a:p>
            <a:r>
              <a:rPr lang="en-US" dirty="0" smtClean="0"/>
              <a:t>From Germany to Africa</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0" y="304800"/>
            <a:ext cx="3475399" cy="2819400"/>
          </a:xfrm>
        </p:spPr>
      </p:pic>
      <p:sp>
        <p:nvSpPr>
          <p:cNvPr id="4" name="Text Placeholder 3"/>
          <p:cNvSpPr>
            <a:spLocks noGrp="1"/>
          </p:cNvSpPr>
          <p:nvPr>
            <p:ph type="body" sz="half" idx="2"/>
          </p:nvPr>
        </p:nvSpPr>
        <p:spPr>
          <a:xfrm>
            <a:off x="228600" y="457200"/>
            <a:ext cx="5029200" cy="5943600"/>
          </a:xfrm>
        </p:spPr>
        <p:txBody>
          <a:bodyPr>
            <a:noAutofit/>
          </a:bodyPr>
          <a:lstStyle/>
          <a:p>
            <a:r>
              <a:rPr lang="en-US" sz="2000" dirty="0" smtClean="0"/>
              <a:t>In </a:t>
            </a:r>
            <a:r>
              <a:rPr lang="en-US" sz="2000" u="sng" dirty="0" smtClean="0"/>
              <a:t>406 the Vandals</a:t>
            </a:r>
            <a:r>
              <a:rPr lang="en-US" sz="2000" dirty="0" smtClean="0"/>
              <a:t>  and Alans traveled west along the Danube and </a:t>
            </a:r>
            <a:r>
              <a:rPr lang="en-US" sz="2000" u="sng" dirty="0" smtClean="0"/>
              <a:t>invaded the territory of the Franks, defeating them and devastating Gaul</a:t>
            </a:r>
          </a:p>
          <a:p>
            <a:endParaRPr lang="en-US" sz="2000" dirty="0"/>
          </a:p>
          <a:p>
            <a:r>
              <a:rPr lang="en-US" sz="2000" dirty="0" smtClean="0"/>
              <a:t>In </a:t>
            </a:r>
            <a:r>
              <a:rPr lang="en-US" sz="2000" u="sng" dirty="0" smtClean="0"/>
              <a:t>409, the Romans set up the Alans </a:t>
            </a:r>
            <a:r>
              <a:rPr lang="en-US" sz="2000" dirty="0" smtClean="0"/>
              <a:t>as </a:t>
            </a:r>
            <a:r>
              <a:rPr lang="en-US" sz="2000" dirty="0" err="1" smtClean="0"/>
              <a:t>foederati</a:t>
            </a:r>
            <a:r>
              <a:rPr lang="en-US" sz="2000" dirty="0" smtClean="0"/>
              <a:t> in Western Iberia, </a:t>
            </a:r>
            <a:r>
              <a:rPr lang="en-US" sz="2000" u="sng" dirty="0" smtClean="0"/>
              <a:t>and the Vandals as </a:t>
            </a:r>
            <a:r>
              <a:rPr lang="en-US" sz="2000" u="sng" dirty="0" err="1" smtClean="0"/>
              <a:t>foederati</a:t>
            </a:r>
            <a:r>
              <a:rPr lang="en-US" sz="2000" u="sng" dirty="0" smtClean="0"/>
              <a:t> </a:t>
            </a:r>
            <a:r>
              <a:rPr lang="en-US" sz="2000" dirty="0" smtClean="0"/>
              <a:t>in Eastern Iberia</a:t>
            </a:r>
          </a:p>
          <a:p>
            <a:endParaRPr lang="en-US" sz="2000" dirty="0"/>
          </a:p>
          <a:p>
            <a:r>
              <a:rPr lang="en-US" sz="2000" u="sng" dirty="0" smtClean="0"/>
              <a:t>In 418 the Visigoths entered Iberia and crushed the Alan</a:t>
            </a:r>
            <a:r>
              <a:rPr lang="en-US" sz="2000" dirty="0" smtClean="0"/>
              <a:t>s, who then offered their crown to the Vandal king, </a:t>
            </a:r>
            <a:r>
              <a:rPr lang="en-US" sz="2000" dirty="0" err="1" smtClean="0"/>
              <a:t>Gunderic</a:t>
            </a:r>
            <a:endParaRPr lang="en-US" sz="2000" dirty="0" smtClean="0"/>
          </a:p>
          <a:p>
            <a:endParaRPr lang="en-US" sz="2000" dirty="0"/>
          </a:p>
          <a:p>
            <a:r>
              <a:rPr lang="en-US" sz="2000" dirty="0" smtClean="0"/>
              <a:t>In </a:t>
            </a:r>
            <a:r>
              <a:rPr lang="en-US" sz="2000" u="sng" dirty="0" smtClean="0"/>
              <a:t>429 the Vandals crossed into North Africa </a:t>
            </a:r>
            <a:r>
              <a:rPr lang="en-US" sz="2000" dirty="0" smtClean="0"/>
              <a:t>due to pressure from the Visigoths</a:t>
            </a:r>
          </a:p>
          <a:p>
            <a:endParaRPr lang="en-US" sz="2000" dirty="0"/>
          </a:p>
          <a:p>
            <a:r>
              <a:rPr lang="en-US" sz="2000" u="sng" dirty="0" smtClean="0"/>
              <a:t>In 435 the Romans</a:t>
            </a:r>
            <a:r>
              <a:rPr lang="en-US" sz="2000" dirty="0" smtClean="0"/>
              <a:t> gave the Vandals control of coastal Numidia to </a:t>
            </a:r>
            <a:r>
              <a:rPr lang="en-US" sz="2000" u="sng" dirty="0" smtClean="0"/>
              <a:t>make peace in North Africa</a:t>
            </a:r>
            <a:endParaRPr lang="en-US" sz="2000" u="sng" dirty="0"/>
          </a:p>
        </p:txBody>
      </p:sp>
    </p:spTree>
    <p:extLst>
      <p:ext uri="{BB962C8B-B14F-4D97-AF65-F5344CB8AC3E}">
        <p14:creationId xmlns:p14="http://schemas.microsoft.com/office/powerpoint/2010/main" val="3764997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336550"/>
          </a:xfrm>
        </p:spPr>
        <p:txBody>
          <a:bodyPr>
            <a:normAutofit fontScale="90000"/>
          </a:bodyPr>
          <a:lstStyle/>
          <a:p>
            <a:r>
              <a:rPr lang="en-US" dirty="0" smtClean="0"/>
              <a:t>Onwards to Rome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0200" y="304800"/>
            <a:ext cx="3519454" cy="2592575"/>
          </a:xfrm>
        </p:spPr>
      </p:pic>
      <p:sp>
        <p:nvSpPr>
          <p:cNvPr id="4" name="Text Placeholder 3"/>
          <p:cNvSpPr>
            <a:spLocks noGrp="1"/>
          </p:cNvSpPr>
          <p:nvPr>
            <p:ph type="body" sz="half" idx="2"/>
          </p:nvPr>
        </p:nvSpPr>
        <p:spPr>
          <a:xfrm>
            <a:off x="152400" y="609600"/>
            <a:ext cx="5334000" cy="6019800"/>
          </a:xfrm>
        </p:spPr>
        <p:txBody>
          <a:bodyPr>
            <a:noAutofit/>
          </a:bodyPr>
          <a:lstStyle/>
          <a:p>
            <a:r>
              <a:rPr lang="en-US" sz="2000" dirty="0" smtClean="0"/>
              <a:t>In </a:t>
            </a:r>
            <a:r>
              <a:rPr lang="en-US" sz="2000" u="sng" dirty="0" smtClean="0"/>
              <a:t>439 King </a:t>
            </a:r>
            <a:r>
              <a:rPr lang="en-US" sz="2000" u="sng" dirty="0" err="1" smtClean="0"/>
              <a:t>Geiseric</a:t>
            </a:r>
            <a:r>
              <a:rPr lang="en-US" sz="2000" u="sng" dirty="0" smtClean="0"/>
              <a:t> led the Vandals conquest of Carthage, breaking the peace with Rome</a:t>
            </a:r>
          </a:p>
          <a:p>
            <a:endParaRPr lang="en-US" sz="2000" dirty="0"/>
          </a:p>
          <a:p>
            <a:r>
              <a:rPr lang="en-US" sz="2000" dirty="0" smtClean="0"/>
              <a:t>The Vandals went on to conquer Sicily, Sardinia, Corsica and the Balearic Islands</a:t>
            </a:r>
          </a:p>
          <a:p>
            <a:endParaRPr lang="en-US" sz="2000" dirty="0"/>
          </a:p>
          <a:p>
            <a:r>
              <a:rPr lang="en-US" sz="2000" u="sng" dirty="0" smtClean="0"/>
              <a:t>While the Roman focused on the Huns, the Vandals looted the Mediterranean </a:t>
            </a:r>
            <a:r>
              <a:rPr lang="en-US" sz="2000" dirty="0" smtClean="0"/>
              <a:t>coast</a:t>
            </a:r>
          </a:p>
          <a:p>
            <a:endParaRPr lang="en-US" sz="2000" dirty="0"/>
          </a:p>
          <a:p>
            <a:r>
              <a:rPr lang="en-US" sz="2000" u="sng" dirty="0" smtClean="0"/>
              <a:t>In 455, Emperor </a:t>
            </a:r>
            <a:r>
              <a:rPr lang="en-US" sz="2000" u="sng" dirty="0" err="1" smtClean="0"/>
              <a:t>Valentinian</a:t>
            </a:r>
            <a:r>
              <a:rPr lang="en-US" sz="2000" u="sng" dirty="0" smtClean="0"/>
              <a:t> III was killed</a:t>
            </a:r>
            <a:r>
              <a:rPr lang="en-US" sz="2000" dirty="0" smtClean="0"/>
              <a:t> by an usurper and </a:t>
            </a:r>
            <a:r>
              <a:rPr lang="en-US" sz="2000" u="sng" dirty="0" smtClean="0"/>
              <a:t>his wife sent a letter begging Genseric for rescue, instead he came and sacked Rome</a:t>
            </a:r>
          </a:p>
          <a:p>
            <a:endParaRPr lang="en-US" sz="2000" dirty="0"/>
          </a:p>
          <a:p>
            <a:r>
              <a:rPr lang="en-US" sz="2000" dirty="0" smtClean="0"/>
              <a:t>In </a:t>
            </a:r>
            <a:r>
              <a:rPr lang="en-US" sz="2000" u="sng" dirty="0" smtClean="0"/>
              <a:t>533 the Vandals were defeated </a:t>
            </a:r>
            <a:r>
              <a:rPr lang="en-US" sz="2000" dirty="0" smtClean="0"/>
              <a:t>at the battle of </a:t>
            </a:r>
            <a:r>
              <a:rPr lang="en-US" sz="2000" dirty="0" err="1" smtClean="0"/>
              <a:t>Tricamarum</a:t>
            </a:r>
            <a:r>
              <a:rPr lang="en-US" sz="2000" dirty="0" smtClean="0"/>
              <a:t> when the Vandal king refused to continue battle after learning of the death of his brother, ending the Vandal kingdom</a:t>
            </a:r>
            <a:endParaRPr lang="en-US" sz="2000" dirty="0"/>
          </a:p>
        </p:txBody>
      </p:sp>
    </p:spTree>
    <p:extLst>
      <p:ext uri="{BB962C8B-B14F-4D97-AF65-F5344CB8AC3E}">
        <p14:creationId xmlns:p14="http://schemas.microsoft.com/office/powerpoint/2010/main" val="21423796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Franks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2600" y="1676400"/>
            <a:ext cx="5824538" cy="4252134"/>
          </a:xfrm>
        </p:spPr>
      </p:pic>
    </p:spTree>
    <p:extLst>
      <p:ext uri="{BB962C8B-B14F-4D97-AF65-F5344CB8AC3E}">
        <p14:creationId xmlns:p14="http://schemas.microsoft.com/office/powerpoint/2010/main" val="1227131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12750"/>
          </a:xfrm>
        </p:spPr>
        <p:txBody>
          <a:bodyPr/>
          <a:lstStyle/>
          <a:p>
            <a:r>
              <a:rPr lang="en-US" dirty="0" smtClean="0"/>
              <a:t>Quick Facts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57800" y="838200"/>
            <a:ext cx="3505200" cy="5452533"/>
          </a:xfrm>
        </p:spPr>
      </p:pic>
      <p:sp>
        <p:nvSpPr>
          <p:cNvPr id="4" name="Text Placeholder 3"/>
          <p:cNvSpPr>
            <a:spLocks noGrp="1"/>
          </p:cNvSpPr>
          <p:nvPr>
            <p:ph type="body" sz="half" idx="2"/>
          </p:nvPr>
        </p:nvSpPr>
        <p:spPr>
          <a:xfrm>
            <a:off x="228600" y="762000"/>
            <a:ext cx="4953000" cy="5715000"/>
          </a:xfrm>
        </p:spPr>
        <p:txBody>
          <a:bodyPr>
            <a:noAutofit/>
          </a:bodyPr>
          <a:lstStyle/>
          <a:p>
            <a:r>
              <a:rPr lang="en-US" sz="1900" u="sng" dirty="0" smtClean="0"/>
              <a:t>The Franks appear along the Roman frontier of the Rhine river in late third and early fourth centuries</a:t>
            </a:r>
          </a:p>
          <a:p>
            <a:endParaRPr lang="en-US" sz="1900" dirty="0"/>
          </a:p>
          <a:p>
            <a:r>
              <a:rPr lang="en-US" sz="1900" dirty="0" smtClean="0"/>
              <a:t>The </a:t>
            </a:r>
            <a:r>
              <a:rPr lang="en-US" sz="1900" u="sng" dirty="0" smtClean="0"/>
              <a:t>Romans began using Franks as </a:t>
            </a:r>
            <a:r>
              <a:rPr lang="en-US" sz="1900" u="sng" dirty="0" err="1" smtClean="0"/>
              <a:t>Foederati</a:t>
            </a:r>
            <a:r>
              <a:rPr lang="en-US" sz="1900" u="sng" dirty="0"/>
              <a:t> </a:t>
            </a:r>
            <a:r>
              <a:rPr lang="en-US" sz="1900" dirty="0" smtClean="0"/>
              <a:t>to act as a buffer against other Germanic tribes such as the </a:t>
            </a:r>
            <a:r>
              <a:rPr lang="en-US" sz="1900" dirty="0" err="1" smtClean="0"/>
              <a:t>Suebi</a:t>
            </a:r>
            <a:r>
              <a:rPr lang="en-US" sz="1900" dirty="0" smtClean="0"/>
              <a:t> and </a:t>
            </a:r>
            <a:r>
              <a:rPr lang="en-US" sz="1900" dirty="0" err="1" smtClean="0"/>
              <a:t>Alamanni</a:t>
            </a:r>
            <a:endParaRPr lang="en-US" sz="1900" dirty="0" smtClean="0"/>
          </a:p>
          <a:p>
            <a:endParaRPr lang="en-US" sz="1900" dirty="0"/>
          </a:p>
          <a:p>
            <a:r>
              <a:rPr lang="en-US" sz="1900" dirty="0" smtClean="0"/>
              <a:t>By the end of the fifth century they had come to occupy the region at the mouth of the Rhine near present day Belgium and the Netherlands</a:t>
            </a:r>
          </a:p>
          <a:p>
            <a:endParaRPr lang="en-US" sz="1900" dirty="0"/>
          </a:p>
          <a:p>
            <a:r>
              <a:rPr lang="en-US" sz="1900" dirty="0" smtClean="0"/>
              <a:t>In </a:t>
            </a:r>
            <a:r>
              <a:rPr lang="en-US" sz="1900" u="sng" dirty="0" smtClean="0"/>
              <a:t>486, Clovis turned against the Romans, consolidated power by defeating rival Frankish chieftains.</a:t>
            </a:r>
          </a:p>
          <a:p>
            <a:endParaRPr lang="en-US" sz="1900" dirty="0"/>
          </a:p>
          <a:p>
            <a:r>
              <a:rPr lang="en-US" sz="1900" dirty="0" smtClean="0"/>
              <a:t>By </a:t>
            </a:r>
            <a:r>
              <a:rPr lang="en-US" sz="1900" u="sng" dirty="0" smtClean="0"/>
              <a:t>509, Clovis had conquered nearly all of Gaul</a:t>
            </a:r>
            <a:r>
              <a:rPr lang="en-US" sz="1900" dirty="0" smtClean="0"/>
              <a:t> and pushed the Visigoths southwards into Iberia</a:t>
            </a:r>
            <a:endParaRPr lang="en-US" sz="1900" dirty="0"/>
          </a:p>
        </p:txBody>
      </p:sp>
    </p:spTree>
    <p:extLst>
      <p:ext uri="{BB962C8B-B14F-4D97-AF65-F5344CB8AC3E}">
        <p14:creationId xmlns:p14="http://schemas.microsoft.com/office/powerpoint/2010/main" val="8225763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4800600" cy="533400"/>
          </a:xfrm>
        </p:spPr>
        <p:txBody>
          <a:bodyPr/>
          <a:lstStyle/>
          <a:p>
            <a:r>
              <a:rPr lang="en-US" dirty="0" smtClean="0"/>
              <a:t>The Merovingian and Carolingian Kingdoms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62600" y="1828800"/>
            <a:ext cx="3170238" cy="3156148"/>
          </a:xfrm>
        </p:spPr>
      </p:pic>
      <p:sp>
        <p:nvSpPr>
          <p:cNvPr id="4" name="Text Placeholder 3"/>
          <p:cNvSpPr>
            <a:spLocks noGrp="1"/>
          </p:cNvSpPr>
          <p:nvPr>
            <p:ph type="body" sz="half" idx="2"/>
          </p:nvPr>
        </p:nvSpPr>
        <p:spPr>
          <a:xfrm>
            <a:off x="457200" y="533400"/>
            <a:ext cx="4953000" cy="6019800"/>
          </a:xfrm>
        </p:spPr>
        <p:txBody>
          <a:bodyPr>
            <a:normAutofit/>
          </a:bodyPr>
          <a:lstStyle/>
          <a:p>
            <a:r>
              <a:rPr lang="en-US" sz="2000" u="sng" dirty="0" smtClean="0"/>
              <a:t>Clovis divided his kingdom amongst his four sons </a:t>
            </a:r>
            <a:r>
              <a:rPr lang="en-US" sz="2000" dirty="0" smtClean="0"/>
              <a:t>upon his death, each becoming an independent Merovingian Frankish Kingdom</a:t>
            </a:r>
          </a:p>
          <a:p>
            <a:endParaRPr lang="en-US" sz="2000" dirty="0"/>
          </a:p>
          <a:p>
            <a:r>
              <a:rPr lang="en-US" sz="2000" u="sng" dirty="0" smtClean="0"/>
              <a:t>Until 751, these descendants of Clovis engaged in frequent warfare </a:t>
            </a:r>
            <a:r>
              <a:rPr lang="en-US" sz="2000" dirty="0" smtClean="0"/>
              <a:t>amongst one another, often fueled by jealousy and vengeance</a:t>
            </a:r>
          </a:p>
          <a:p>
            <a:endParaRPr lang="en-US" sz="2000" dirty="0"/>
          </a:p>
          <a:p>
            <a:r>
              <a:rPr lang="en-US" sz="2000" dirty="0" smtClean="0"/>
              <a:t>The real power in the Merovingian kingdom shifted from the Kings to the Mayors of the palace, who ran the day to day operations of government</a:t>
            </a:r>
          </a:p>
          <a:p>
            <a:endParaRPr lang="en-US" sz="2000" dirty="0"/>
          </a:p>
          <a:p>
            <a:r>
              <a:rPr lang="en-US" sz="2000" dirty="0" smtClean="0"/>
              <a:t>In </a:t>
            </a:r>
            <a:r>
              <a:rPr lang="en-US" sz="2000" u="sng" dirty="0" smtClean="0"/>
              <a:t>732, Charles Martel</a:t>
            </a:r>
            <a:r>
              <a:rPr lang="en-US" sz="2000" dirty="0" smtClean="0"/>
              <a:t>, the Mayor of the Palace, </a:t>
            </a:r>
            <a:r>
              <a:rPr lang="en-US" sz="2000" u="sng" dirty="0" smtClean="0"/>
              <a:t>defeated the Moors </a:t>
            </a:r>
            <a:r>
              <a:rPr lang="en-US" sz="2000" dirty="0" smtClean="0"/>
              <a:t>(Islamic raiders from Iberia) at the Battle of Tours, </a:t>
            </a:r>
            <a:r>
              <a:rPr lang="en-US" sz="2000" u="sng" dirty="0" smtClean="0"/>
              <a:t>halting the Islamic advance into Western Europe</a:t>
            </a:r>
            <a:endParaRPr lang="en-US" sz="2000" u="sng" dirty="0"/>
          </a:p>
        </p:txBody>
      </p:sp>
    </p:spTree>
    <p:extLst>
      <p:ext uri="{BB962C8B-B14F-4D97-AF65-F5344CB8AC3E}">
        <p14:creationId xmlns:p14="http://schemas.microsoft.com/office/powerpoint/2010/main" val="31128717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10000" cy="412750"/>
          </a:xfrm>
        </p:spPr>
        <p:txBody>
          <a:bodyPr/>
          <a:lstStyle/>
          <a:p>
            <a:r>
              <a:rPr lang="en-US" dirty="0" smtClean="0"/>
              <a:t>From Roman to Holy Roman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89922" y="1828800"/>
            <a:ext cx="3885791" cy="2667000"/>
          </a:xfrm>
        </p:spPr>
      </p:pic>
      <p:sp>
        <p:nvSpPr>
          <p:cNvPr id="4" name="Text Placeholder 3"/>
          <p:cNvSpPr>
            <a:spLocks noGrp="1"/>
          </p:cNvSpPr>
          <p:nvPr>
            <p:ph type="body" sz="half" idx="2"/>
          </p:nvPr>
        </p:nvSpPr>
        <p:spPr>
          <a:xfrm>
            <a:off x="304800" y="685800"/>
            <a:ext cx="4648200" cy="5867400"/>
          </a:xfrm>
        </p:spPr>
        <p:txBody>
          <a:bodyPr>
            <a:noAutofit/>
          </a:bodyPr>
          <a:lstStyle/>
          <a:p>
            <a:r>
              <a:rPr lang="en-US" sz="2000" u="sng" dirty="0" smtClean="0"/>
              <a:t>Charles Martel’s son, Pepin “the short” </a:t>
            </a:r>
            <a:r>
              <a:rPr lang="en-US" sz="2000" dirty="0" smtClean="0"/>
              <a:t>received the Pope’s blessing to depose the Merovingian king </a:t>
            </a:r>
            <a:r>
              <a:rPr lang="en-US" sz="2000" dirty="0" err="1" smtClean="0"/>
              <a:t>Childeric</a:t>
            </a:r>
            <a:r>
              <a:rPr lang="en-US" sz="2000" dirty="0" smtClean="0"/>
              <a:t> and </a:t>
            </a:r>
            <a:r>
              <a:rPr lang="en-US" sz="2000" u="sng" dirty="0" smtClean="0"/>
              <a:t>assumed the Kingship for himself</a:t>
            </a:r>
            <a:r>
              <a:rPr lang="en-US" sz="2000" dirty="0" smtClean="0"/>
              <a:t>, becoming the first Carolingian King of the Franks</a:t>
            </a:r>
          </a:p>
          <a:p>
            <a:endParaRPr lang="en-US" sz="2000" dirty="0"/>
          </a:p>
          <a:p>
            <a:r>
              <a:rPr lang="en-US" sz="2000" dirty="0" smtClean="0"/>
              <a:t>In </a:t>
            </a:r>
            <a:r>
              <a:rPr lang="en-US" sz="2000" u="sng" dirty="0" smtClean="0"/>
              <a:t>768, Pepin divided his Kingdom between his two sons, Charlemagne and </a:t>
            </a:r>
            <a:r>
              <a:rPr lang="en-US" sz="2000" u="sng" dirty="0" err="1" smtClean="0"/>
              <a:t>Carloman</a:t>
            </a:r>
            <a:endParaRPr lang="en-US" sz="2000" u="sng" dirty="0" smtClean="0"/>
          </a:p>
          <a:p>
            <a:endParaRPr lang="en-US" sz="2000" dirty="0"/>
          </a:p>
          <a:p>
            <a:r>
              <a:rPr lang="en-US" sz="2000" u="sng" dirty="0" err="1" smtClean="0"/>
              <a:t>Carloman</a:t>
            </a:r>
            <a:r>
              <a:rPr lang="en-US" sz="2000" u="sng" dirty="0" smtClean="0"/>
              <a:t> resigned as King</a:t>
            </a:r>
            <a:r>
              <a:rPr lang="en-US" sz="2000" dirty="0" smtClean="0"/>
              <a:t>, leaving his share of the Kingdom to Charlemagne</a:t>
            </a:r>
          </a:p>
          <a:p>
            <a:endParaRPr lang="en-US" sz="2000" dirty="0"/>
          </a:p>
          <a:p>
            <a:r>
              <a:rPr lang="en-US" sz="2000" u="sng" dirty="0" smtClean="0"/>
              <a:t>Charlemagne expanded his territories South into Iberia, East into Italy and Germany and was  crowned Emperor of Rome by Pope Leo III </a:t>
            </a:r>
            <a:r>
              <a:rPr lang="en-US" sz="2000" dirty="0" smtClean="0"/>
              <a:t>on December 25</a:t>
            </a:r>
            <a:r>
              <a:rPr lang="en-US" sz="2000" baseline="30000" dirty="0" smtClean="0"/>
              <a:t>th</a:t>
            </a:r>
            <a:r>
              <a:rPr lang="en-US" sz="2000" dirty="0"/>
              <a:t> </a:t>
            </a:r>
            <a:r>
              <a:rPr lang="en-US" sz="2000" u="sng" dirty="0" smtClean="0"/>
              <a:t>800 AD</a:t>
            </a:r>
            <a:endParaRPr lang="en-US" sz="2000" u="sng" dirty="0"/>
          </a:p>
        </p:txBody>
      </p:sp>
    </p:spTree>
    <p:extLst>
      <p:ext uri="{BB962C8B-B14F-4D97-AF65-F5344CB8AC3E}">
        <p14:creationId xmlns:p14="http://schemas.microsoft.com/office/powerpoint/2010/main" val="15680316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9144000" cy="1097280"/>
          </a:xfrm>
        </p:spPr>
        <p:txBody>
          <a:bodyPr/>
          <a:lstStyle/>
          <a:p>
            <a:pPr eaLnBrk="1" hangingPunct="1"/>
            <a:r>
              <a:rPr lang="en-US" sz="4000" b="1" dirty="0">
                <a:ea typeface="ＭＳ Ｐゴシック" pitchFamily="-104" charset="-128"/>
                <a:cs typeface="ＭＳ Ｐゴシック" pitchFamily="-104" charset="-128"/>
              </a:rPr>
              <a:t>Cornell Notes: Format Summary</a:t>
            </a:r>
          </a:p>
        </p:txBody>
      </p:sp>
      <p:sp>
        <p:nvSpPr>
          <p:cNvPr id="36867" name="Rectangle 3"/>
          <p:cNvSpPr>
            <a:spLocks noGrp="1" noChangeArrowheads="1"/>
          </p:cNvSpPr>
          <p:nvPr>
            <p:ph idx="1"/>
          </p:nvPr>
        </p:nvSpPr>
        <p:spPr>
          <a:xfrm>
            <a:off x="0" y="1447324"/>
            <a:ext cx="9144000" cy="5410676"/>
          </a:xfrm>
        </p:spPr>
        <p:txBody>
          <a:bodyPr>
            <a:normAutofit/>
          </a:bodyPr>
          <a:lstStyle/>
          <a:p>
            <a:pPr marL="468630" indent="-468630">
              <a:lnSpc>
                <a:spcPct val="70000"/>
              </a:lnSpc>
              <a:buFont typeface="Wingdings" pitchFamily="-104" charset="2"/>
              <a:buChar char="Ø"/>
            </a:pPr>
            <a:r>
              <a:rPr lang="en-US" sz="2600" dirty="0">
                <a:ea typeface="ＭＳ Ｐゴシック" pitchFamily="-104" charset="-128"/>
                <a:cs typeface="ＭＳ Ｐゴシック" pitchFamily="-104" charset="-128"/>
              </a:rPr>
              <a:t>Write a </a:t>
            </a:r>
            <a:r>
              <a:rPr lang="en-US" sz="2600" dirty="0" smtClean="0">
                <a:solidFill>
                  <a:srgbClr val="FF34CB"/>
                </a:solidFill>
                <a:ea typeface="ＭＳ Ｐゴシック" pitchFamily="-104" charset="-128"/>
                <a:cs typeface="ＭＳ Ｐゴシック" pitchFamily="-104" charset="-128"/>
              </a:rPr>
              <a:t>summary </a:t>
            </a:r>
            <a:r>
              <a:rPr lang="en-US" sz="2600" dirty="0" smtClean="0">
                <a:ea typeface="ＭＳ Ｐゴシック" pitchFamily="-104" charset="-128"/>
                <a:cs typeface="ＭＳ Ｐゴシック" pitchFamily="-104" charset="-128"/>
              </a:rPr>
              <a:t>at the end of your notes to:</a:t>
            </a:r>
          </a:p>
          <a:p>
            <a:pPr marL="907257" lvl="1" indent="-435769">
              <a:lnSpc>
                <a:spcPct val="70000"/>
              </a:lnSpc>
              <a:buFont typeface="Wingdings" pitchFamily="-104" charset="2"/>
              <a:buChar char="l"/>
            </a:pPr>
            <a:r>
              <a:rPr lang="en-US" sz="2600" dirty="0" smtClean="0">
                <a:solidFill>
                  <a:srgbClr val="FF34CB"/>
                </a:solidFill>
              </a:rPr>
              <a:t>Restate the </a:t>
            </a:r>
            <a:r>
              <a:rPr lang="en-US" sz="2600" dirty="0">
                <a:solidFill>
                  <a:srgbClr val="FF34CB"/>
                </a:solidFill>
              </a:rPr>
              <a:t>main ideas</a:t>
            </a:r>
            <a:r>
              <a:rPr lang="en-US" sz="2600" dirty="0"/>
              <a:t> covered in the notes in your own words</a:t>
            </a:r>
            <a:r>
              <a:rPr lang="en-US" sz="2600" dirty="0" smtClean="0"/>
              <a:t> to provide the “big picture” of the notes.</a:t>
            </a:r>
          </a:p>
          <a:p>
            <a:pPr marL="907257" lvl="1" indent="-435769">
              <a:lnSpc>
                <a:spcPct val="70000"/>
              </a:lnSpc>
              <a:buNone/>
            </a:pPr>
            <a:r>
              <a:rPr lang="en-US" sz="2600" dirty="0" smtClean="0"/>
              <a:t>				     </a:t>
            </a:r>
            <a:r>
              <a:rPr lang="en-US" sz="2600" b="1" i="1" dirty="0" smtClean="0">
                <a:solidFill>
                  <a:srgbClr val="660066"/>
                </a:solidFill>
              </a:rPr>
              <a:t>and/or</a:t>
            </a:r>
          </a:p>
          <a:p>
            <a:pPr marL="907257" lvl="1" indent="-435769">
              <a:lnSpc>
                <a:spcPct val="70000"/>
              </a:lnSpc>
              <a:buFont typeface="Wingdings" pitchFamily="-104" charset="2"/>
              <a:buChar char="l"/>
            </a:pPr>
            <a:r>
              <a:rPr lang="en-US" sz="2600" i="1" dirty="0" smtClean="0">
                <a:solidFill>
                  <a:srgbClr val="FF34CB"/>
                </a:solidFill>
              </a:rPr>
              <a:t>Describe </a:t>
            </a:r>
            <a:r>
              <a:rPr lang="en-US" sz="2600" i="1" dirty="0">
                <a:solidFill>
                  <a:srgbClr val="FF34CB"/>
                </a:solidFill>
              </a:rPr>
              <a:t>your feelings</a:t>
            </a:r>
            <a:r>
              <a:rPr lang="en-US" sz="2600" i="1" dirty="0"/>
              <a:t> about the notes for the day.</a:t>
            </a:r>
          </a:p>
          <a:p>
            <a:pPr marL="907257" lvl="1" indent="-435769">
              <a:lnSpc>
                <a:spcPct val="70000"/>
              </a:lnSpc>
              <a:buNone/>
            </a:pPr>
            <a:r>
              <a:rPr lang="en-US" sz="2600" i="1" dirty="0"/>
              <a:t>    (For example, at what point did the lesson make sense to you?  Is there anything you are still confused about?</a:t>
            </a:r>
            <a:r>
              <a:rPr lang="en-US" sz="2600" i="1" dirty="0" smtClean="0"/>
              <a:t>)</a:t>
            </a:r>
          </a:p>
          <a:p>
            <a:pPr marL="468630" indent="-468630">
              <a:lnSpc>
                <a:spcPct val="70000"/>
              </a:lnSpc>
              <a:buFont typeface="Wingdings" pitchFamily="-104" charset="2"/>
              <a:buChar char="Ø"/>
            </a:pPr>
            <a:r>
              <a:rPr lang="en-US" sz="2600" dirty="0">
                <a:ea typeface="ＭＳ Ｐゴシック" pitchFamily="-104" charset="-128"/>
                <a:cs typeface="ＭＳ Ｐゴシック" pitchFamily="-104" charset="-128"/>
              </a:rPr>
              <a:t>Written at the </a:t>
            </a:r>
            <a:r>
              <a:rPr lang="en-US" sz="2600" dirty="0">
                <a:solidFill>
                  <a:srgbClr val="FF34CB"/>
                </a:solidFill>
                <a:ea typeface="ＭＳ Ｐゴシック" pitchFamily="-104" charset="-128"/>
                <a:cs typeface="ＭＳ Ｐゴシック" pitchFamily="-104" charset="-128"/>
              </a:rPr>
              <a:t>bottom</a:t>
            </a:r>
            <a:r>
              <a:rPr lang="en-US" sz="2600" dirty="0">
                <a:ea typeface="ＭＳ Ｐゴシック" pitchFamily="-104" charset="-128"/>
                <a:cs typeface="ＭＳ Ｐゴシック" pitchFamily="-104" charset="-128"/>
              </a:rPr>
              <a:t> of each </a:t>
            </a:r>
            <a:r>
              <a:rPr lang="en-US" sz="2600" dirty="0" smtClean="0">
                <a:ea typeface="ＭＳ Ｐゴシック" pitchFamily="-104" charset="-128"/>
                <a:cs typeface="ＭＳ Ｐゴシック" pitchFamily="-104" charset="-128"/>
              </a:rPr>
              <a:t>page or pages of notes (this is up to teacher preference.</a:t>
            </a:r>
          </a:p>
          <a:p>
            <a:pPr marL="468630" indent="-468630">
              <a:lnSpc>
                <a:spcPct val="70000"/>
              </a:lnSpc>
              <a:buFont typeface="Wingdings" pitchFamily="-104" charset="2"/>
              <a:buChar char="Ø"/>
            </a:pPr>
            <a:r>
              <a:rPr lang="en-US" sz="2600" dirty="0" smtClean="0">
                <a:ea typeface="ＭＳ Ｐゴシック" pitchFamily="-104" charset="-128"/>
                <a:cs typeface="ＭＳ Ｐゴシック" pitchFamily="-104" charset="-128"/>
              </a:rPr>
              <a:t>Summary should be four to six lines long. </a:t>
            </a:r>
          </a:p>
          <a:p>
            <a:pPr marL="468630" indent="-468630">
              <a:lnSpc>
                <a:spcPct val="70000"/>
              </a:lnSpc>
              <a:buFont typeface="Wingdings" pitchFamily="-104" charset="2"/>
              <a:buChar char="Ø"/>
            </a:pPr>
            <a:r>
              <a:rPr lang="en-US" sz="2600" dirty="0">
                <a:ea typeface="ＭＳ Ｐゴシック" pitchFamily="-104" charset="-128"/>
                <a:cs typeface="ＭＳ Ｐゴシック" pitchFamily="-104" charset="-128"/>
              </a:rPr>
              <a:t>At the </a:t>
            </a:r>
            <a:r>
              <a:rPr lang="en-US" sz="2600" dirty="0">
                <a:solidFill>
                  <a:srgbClr val="FF34CB"/>
                </a:solidFill>
                <a:ea typeface="ＭＳ Ｐゴシック" pitchFamily="-104" charset="-128"/>
                <a:cs typeface="ＭＳ Ｐゴシック" pitchFamily="-104" charset="-128"/>
              </a:rPr>
              <a:t>end of class</a:t>
            </a:r>
            <a:r>
              <a:rPr lang="en-US" sz="2600" dirty="0">
                <a:ea typeface="ＭＳ Ｐゴシック" pitchFamily="-104" charset="-128"/>
                <a:cs typeface="ＭＳ Ｐゴシック" pitchFamily="-104" charset="-128"/>
              </a:rPr>
              <a:t> or </a:t>
            </a:r>
            <a:r>
              <a:rPr lang="en-US" sz="2600" dirty="0">
                <a:solidFill>
                  <a:srgbClr val="FF34CB"/>
                </a:solidFill>
                <a:ea typeface="ＭＳ Ｐゴシック" pitchFamily="-104" charset="-128"/>
                <a:cs typeface="ＭＳ Ｐゴシック" pitchFamily="-104" charset="-128"/>
              </a:rPr>
              <a:t>at home</a:t>
            </a:r>
            <a:r>
              <a:rPr lang="en-US" sz="2600" dirty="0">
                <a:ea typeface="ＭＳ Ｐゴシック" pitchFamily="-104" charset="-128"/>
                <a:cs typeface="ＭＳ Ｐゴシック" pitchFamily="-104" charset="-128"/>
              </a:rPr>
              <a:t>.  </a:t>
            </a:r>
          </a:p>
          <a:p>
            <a:pPr marL="468630" indent="-468630">
              <a:lnSpc>
                <a:spcPct val="70000"/>
              </a:lnSpc>
              <a:buNone/>
            </a:pPr>
            <a:endParaRPr lang="en-US" sz="1400" dirty="0">
              <a:ea typeface="ＭＳ Ｐゴシック" pitchFamily="-104" charset="-128"/>
              <a:cs typeface="ＭＳ Ｐゴシック" pitchFamily="-10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 y="411480"/>
            <a:ext cx="8229600" cy="667227"/>
          </a:xfrm>
        </p:spPr>
        <p:txBody>
          <a:bodyPr>
            <a:normAutofit/>
          </a:bodyPr>
          <a:lstStyle/>
          <a:p>
            <a:pPr eaLnBrk="1" hangingPunct="1"/>
            <a:r>
              <a:rPr lang="en-US" sz="3700" b="1" dirty="0" smtClean="0">
                <a:solidFill>
                  <a:srgbClr val="04617B"/>
                </a:solidFill>
                <a:ea typeface="ＭＳ Ｐゴシック" pitchFamily="-104" charset="-128"/>
                <a:cs typeface="ＭＳ Ｐゴシック" pitchFamily="-104" charset="-128"/>
              </a:rPr>
              <a:t>Writing an Effective Summary</a:t>
            </a:r>
          </a:p>
        </p:txBody>
      </p:sp>
      <p:sp>
        <p:nvSpPr>
          <p:cNvPr id="3" name="Content Placeholder 2"/>
          <p:cNvSpPr>
            <a:spLocks noGrp="1"/>
          </p:cNvSpPr>
          <p:nvPr>
            <p:ph idx="1"/>
          </p:nvPr>
        </p:nvSpPr>
        <p:spPr>
          <a:xfrm>
            <a:off x="0" y="1028700"/>
            <a:ext cx="9144000" cy="5829300"/>
          </a:xfrm>
        </p:spPr>
        <p:txBody>
          <a:bodyPr>
            <a:normAutofit/>
          </a:bodyPr>
          <a:lstStyle/>
          <a:p>
            <a:pPr marL="668655" indent="-668655">
              <a:lnSpc>
                <a:spcPct val="90000"/>
              </a:lnSpc>
              <a:buFont typeface="Wingdings 2" pitchFamily="-104" charset="2"/>
              <a:buAutoNum type="arabicParenR"/>
            </a:pPr>
            <a:r>
              <a:rPr lang="en-US" sz="3000" dirty="0" smtClean="0">
                <a:ea typeface="ＭＳ Ｐゴシック" pitchFamily="-104" charset="-128"/>
                <a:cs typeface="ＭＳ Ｐゴシック" pitchFamily="-104" charset="-128"/>
              </a:rPr>
              <a:t>The </a:t>
            </a:r>
            <a:r>
              <a:rPr lang="en-US" sz="3000" dirty="0" smtClean="0">
                <a:solidFill>
                  <a:srgbClr val="FF8080"/>
                </a:solidFill>
                <a:ea typeface="ＭＳ Ｐゴシック" pitchFamily="-104" charset="-128"/>
                <a:cs typeface="ＭＳ Ｐゴシック" pitchFamily="-104" charset="-128"/>
              </a:rPr>
              <a:t>topic </a:t>
            </a:r>
            <a:r>
              <a:rPr lang="en-US" sz="3000" dirty="0" smtClean="0">
                <a:ea typeface="ＭＳ Ｐゴシック" pitchFamily="-104" charset="-128"/>
                <a:cs typeface="ＭＳ Ｐゴシック" pitchFamily="-104" charset="-128"/>
              </a:rPr>
              <a:t>of the notes is mentioned at the beginning of the summary.</a:t>
            </a:r>
          </a:p>
          <a:p>
            <a:pPr marL="668655" indent="-668655">
              <a:lnSpc>
                <a:spcPct val="90000"/>
              </a:lnSpc>
              <a:buFont typeface="Wingdings 2" pitchFamily="-104" charset="2"/>
              <a:buAutoNum type="arabicParenR"/>
            </a:pPr>
            <a:r>
              <a:rPr lang="en-US" sz="3000" dirty="0" smtClean="0">
                <a:ea typeface="ＭＳ Ｐゴシック" pitchFamily="-104" charset="-128"/>
                <a:cs typeface="ＭＳ Ｐゴシック" pitchFamily="-104" charset="-128"/>
              </a:rPr>
              <a:t>Main ideas &amp; important details are in the </a:t>
            </a:r>
            <a:r>
              <a:rPr lang="en-US" sz="3000" dirty="0" smtClean="0">
                <a:solidFill>
                  <a:srgbClr val="FF8080"/>
                </a:solidFill>
                <a:ea typeface="ＭＳ Ｐゴシック" pitchFamily="-104" charset="-128"/>
                <a:cs typeface="ＭＳ Ｐゴシック" pitchFamily="-104" charset="-128"/>
              </a:rPr>
              <a:t>same order </a:t>
            </a:r>
            <a:r>
              <a:rPr lang="en-US" sz="3000" dirty="0" smtClean="0">
                <a:ea typeface="ＭＳ Ｐゴシック" pitchFamily="-104" charset="-128"/>
                <a:cs typeface="ＭＳ Ｐゴシック" pitchFamily="-104" charset="-128"/>
              </a:rPr>
              <a:t>as written in the article.</a:t>
            </a:r>
          </a:p>
          <a:p>
            <a:pPr marL="668655" indent="-668655">
              <a:lnSpc>
                <a:spcPct val="90000"/>
              </a:lnSpc>
              <a:buFont typeface="Wingdings 2" pitchFamily="-104" charset="2"/>
              <a:buAutoNum type="arabicParenR"/>
            </a:pPr>
            <a:r>
              <a:rPr lang="en-US" sz="3000" dirty="0" smtClean="0">
                <a:ea typeface="ＭＳ Ｐゴシック" pitchFamily="-104" charset="-128"/>
                <a:cs typeface="ＭＳ Ｐゴシック" pitchFamily="-104" charset="-128"/>
              </a:rPr>
              <a:t>All ideas are </a:t>
            </a:r>
            <a:r>
              <a:rPr lang="en-US" sz="3000" dirty="0" smtClean="0">
                <a:solidFill>
                  <a:srgbClr val="FF8080"/>
                </a:solidFill>
                <a:ea typeface="ＭＳ Ｐゴシック" pitchFamily="-104" charset="-128"/>
                <a:cs typeface="ＭＳ Ｐゴシック" pitchFamily="-104" charset="-128"/>
              </a:rPr>
              <a:t>paraphrased</a:t>
            </a:r>
            <a:r>
              <a:rPr lang="en-US" sz="3000" dirty="0" smtClean="0">
                <a:ea typeface="ＭＳ Ｐゴシック" pitchFamily="-104" charset="-128"/>
                <a:cs typeface="ＭＳ Ｐゴシック" pitchFamily="-104" charset="-128"/>
              </a:rPr>
              <a:t> (writing in your own words) except for key words or facts.</a:t>
            </a:r>
          </a:p>
          <a:p>
            <a:pPr marL="668655" indent="-668655">
              <a:lnSpc>
                <a:spcPct val="90000"/>
              </a:lnSpc>
              <a:buFont typeface="Wingdings 2" pitchFamily="-104" charset="2"/>
              <a:buAutoNum type="arabicParenR"/>
            </a:pPr>
            <a:r>
              <a:rPr lang="en-US" sz="3000" dirty="0" smtClean="0">
                <a:ea typeface="ＭＳ Ｐゴシック" pitchFamily="-104" charset="-128"/>
                <a:cs typeface="ＭＳ Ｐゴシック" pitchFamily="-104" charset="-128"/>
              </a:rPr>
              <a:t>The summary is clear and easy to understand. Be sure all </a:t>
            </a:r>
            <a:r>
              <a:rPr lang="en-US" sz="3000" dirty="0" smtClean="0">
                <a:solidFill>
                  <a:srgbClr val="FF8080"/>
                </a:solidFill>
                <a:ea typeface="ＭＳ Ｐゴシック" pitchFamily="-104" charset="-128"/>
                <a:cs typeface="ＭＳ Ｐゴシック" pitchFamily="-104" charset="-128"/>
              </a:rPr>
              <a:t>sentences are complete</a:t>
            </a:r>
          </a:p>
          <a:p>
            <a:pPr marL="668655" indent="-668655">
              <a:lnSpc>
                <a:spcPct val="90000"/>
              </a:lnSpc>
              <a:buFont typeface="Wingdings 2" pitchFamily="-104" charset="2"/>
              <a:buAutoNum type="arabicParenR"/>
            </a:pPr>
            <a:r>
              <a:rPr lang="en-US" sz="3000" dirty="0" smtClean="0">
                <a:ea typeface="ＭＳ Ｐゴシック" pitchFamily="-104" charset="-128"/>
                <a:cs typeface="ＭＳ Ｐゴシック" pitchFamily="-104" charset="-128"/>
              </a:rPr>
              <a:t>Only key information is included. Focus of </a:t>
            </a:r>
            <a:r>
              <a:rPr lang="en-US" sz="3000" dirty="0" smtClean="0">
                <a:solidFill>
                  <a:srgbClr val="FF8080"/>
                </a:solidFill>
                <a:ea typeface="ＭＳ Ｐゴシック" pitchFamily="-104" charset="-128"/>
                <a:cs typeface="ＭＳ Ｐゴシック" pitchFamily="-104" charset="-128"/>
              </a:rPr>
              <a:t>big ideas not details.   </a:t>
            </a:r>
          </a:p>
          <a:p>
            <a:pPr marL="668655" indent="-668655">
              <a:lnSpc>
                <a:spcPct val="90000"/>
              </a:lnSpc>
              <a:buFont typeface="Wingdings 2" pitchFamily="-104" charset="2"/>
              <a:buAutoNum type="arabicParenR"/>
            </a:pPr>
            <a:endParaRPr lang="en-US" sz="3000" b="1" dirty="0" smtClean="0">
              <a:ea typeface="ＭＳ Ｐゴシック" pitchFamily="-104" charset="-128"/>
              <a:cs typeface="ＭＳ Ｐゴシック" pitchFamily="-104" charset="-128"/>
            </a:endParaRPr>
          </a:p>
          <a:p>
            <a:pPr marL="668655" indent="-668655">
              <a:lnSpc>
                <a:spcPct val="90000"/>
              </a:lnSpc>
              <a:buFont typeface="Wingdings 2" pitchFamily="-104" charset="2"/>
              <a:buAutoNum type="arabicParenR"/>
            </a:pPr>
            <a:endParaRPr lang="en-US" sz="3000" dirty="0" smtClean="0">
              <a:ea typeface="ＭＳ Ｐゴシック" pitchFamily="-104" charset="-128"/>
              <a:cs typeface="ＭＳ Ｐゴシック" pitchFamily="-104" charset="-128"/>
            </a:endParaRPr>
          </a:p>
          <a:p>
            <a:pPr marL="668655" indent="-668655">
              <a:lnSpc>
                <a:spcPct val="90000"/>
              </a:lnSpc>
              <a:buNone/>
            </a:pPr>
            <a:endParaRPr lang="en-US" sz="3000" dirty="0">
              <a:ea typeface="ＭＳ Ｐゴシック" pitchFamily="-104" charset="-128"/>
              <a:cs typeface="ＭＳ Ｐゴシック" pitchFamily="-10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2017</TotalTime>
  <Words>1569</Words>
  <Application>Microsoft Office PowerPoint</Application>
  <PresentationFormat>On-screen Show (4:3)</PresentationFormat>
  <Paragraphs>194</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Meet the Barbarians</vt:lpstr>
      <vt:lpstr>Links</vt:lpstr>
      <vt:lpstr>      Costa’s Levels of Questions</vt:lpstr>
      <vt:lpstr>Costa’s Levels of Questions</vt:lpstr>
      <vt:lpstr>What Level Am I? Identify the level for each of the below questions.</vt:lpstr>
      <vt:lpstr>The Huns</vt:lpstr>
      <vt:lpstr>Quick Facts</vt:lpstr>
      <vt:lpstr>Attila the Hun</vt:lpstr>
      <vt:lpstr>Attila the Hun continued</vt:lpstr>
      <vt:lpstr>The Goths</vt:lpstr>
      <vt:lpstr>Quick Facts</vt:lpstr>
      <vt:lpstr>Onwards towards Rome</vt:lpstr>
      <vt:lpstr>The Outcome</vt:lpstr>
      <vt:lpstr>The Vandals</vt:lpstr>
      <vt:lpstr>Quick Facts</vt:lpstr>
      <vt:lpstr>From Germany to Africa</vt:lpstr>
      <vt:lpstr>Onwards to Rome</vt:lpstr>
      <vt:lpstr>The Franks</vt:lpstr>
      <vt:lpstr>Quick Facts</vt:lpstr>
      <vt:lpstr>The Merovingian and Carolingian Kingdoms</vt:lpstr>
      <vt:lpstr>From Roman to Holy Roman</vt:lpstr>
      <vt:lpstr>Cornell Notes: Format Summary</vt:lpstr>
      <vt:lpstr>Writing an Effective 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Barbarians</dc:title>
  <dc:creator>Dad</dc:creator>
  <cp:lastModifiedBy>Josephine Schaller</cp:lastModifiedBy>
  <cp:revision>21</cp:revision>
  <dcterms:created xsi:type="dcterms:W3CDTF">2012-09-11T04:41:15Z</dcterms:created>
  <dcterms:modified xsi:type="dcterms:W3CDTF">2012-09-12T21:50:44Z</dcterms:modified>
</cp:coreProperties>
</file>